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3"/>
  </p:notesMasterIdLst>
  <p:sldIdLst>
    <p:sldId id="428" r:id="rId2"/>
    <p:sldId id="256" r:id="rId3"/>
    <p:sldId id="257" r:id="rId4"/>
    <p:sldId id="258" r:id="rId5"/>
    <p:sldId id="259" r:id="rId6"/>
    <p:sldId id="260" r:id="rId7"/>
    <p:sldId id="426" r:id="rId8"/>
    <p:sldId id="264" r:id="rId9"/>
    <p:sldId id="419" r:id="rId10"/>
    <p:sldId id="427" r:id="rId11"/>
    <p:sldId id="278" r:id="rId12"/>
    <p:sldId id="430" r:id="rId13"/>
    <p:sldId id="425" r:id="rId14"/>
    <p:sldId id="429" r:id="rId15"/>
    <p:sldId id="405" r:id="rId16"/>
    <p:sldId id="406" r:id="rId17"/>
    <p:sldId id="407" r:id="rId18"/>
    <p:sldId id="262" r:id="rId19"/>
    <p:sldId id="409" r:id="rId20"/>
    <p:sldId id="416" r:id="rId21"/>
    <p:sldId id="336" r:id="rId22"/>
    <p:sldId id="286" r:id="rId23"/>
    <p:sldId id="287" r:id="rId24"/>
    <p:sldId id="265" r:id="rId25"/>
    <p:sldId id="424" r:id="rId26"/>
    <p:sldId id="422" r:id="rId27"/>
    <p:sldId id="293" r:id="rId28"/>
    <p:sldId id="266" r:id="rId29"/>
    <p:sldId id="288" r:id="rId30"/>
    <p:sldId id="289" r:id="rId31"/>
    <p:sldId id="391" r:id="rId32"/>
    <p:sldId id="393" r:id="rId33"/>
    <p:sldId id="403" r:id="rId34"/>
    <p:sldId id="410" r:id="rId35"/>
    <p:sldId id="395" r:id="rId36"/>
    <p:sldId id="396" r:id="rId37"/>
    <p:sldId id="398" r:id="rId38"/>
    <p:sldId id="397" r:id="rId39"/>
    <p:sldId id="263" r:id="rId40"/>
    <p:sldId id="411" r:id="rId41"/>
    <p:sldId id="400" r:id="rId42"/>
    <p:sldId id="412" r:id="rId43"/>
    <p:sldId id="402" r:id="rId44"/>
    <p:sldId id="401" r:id="rId45"/>
    <p:sldId id="423" r:id="rId46"/>
    <p:sldId id="414" r:id="rId47"/>
    <p:sldId id="267" r:id="rId48"/>
    <p:sldId id="420" r:id="rId49"/>
    <p:sldId id="415" r:id="rId50"/>
    <p:sldId id="268" r:id="rId51"/>
    <p:sldId id="344" r:id="rId52"/>
    <p:sldId id="38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</p:sldIdLst>
  <p:sldSz cx="9144000" cy="5143500" type="screen16x9"/>
  <p:notesSz cx="6858000" cy="9144000"/>
  <p:embeddedFontLst>
    <p:embeddedFont>
      <p:font typeface="Arimo" panose="020B0604020202020204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mbria" panose="02040503050406030204" pitchFamily="18" charset="0"/>
      <p:regular r:id="rId72"/>
      <p:bold r:id="rId73"/>
      <p:italic r:id="rId74"/>
      <p:boldItalic r:id="rId75"/>
    </p:embeddedFont>
    <p:embeddedFont>
      <p:font typeface="Ebrima" panose="02000000000000000000" pitchFamily="2" charset="0"/>
      <p:regular r:id="rId76"/>
      <p:bold r:id="rId77"/>
    </p:embeddedFont>
    <p:embeddedFont>
      <p:font typeface="Raleway" pitchFamily="2" charset="0"/>
      <p:regular r:id="rId78"/>
      <p:bold r:id="rId79"/>
      <p:italic r:id="rId80"/>
      <p:boldItalic r:id="rId81"/>
    </p:embeddedFont>
    <p:embeddedFont>
      <p:font typeface="Source Sans Pro" panose="020B0503030403020204" pitchFamily="34" charset="0"/>
      <p:regular r:id="rId82"/>
      <p:bold r:id="rId83"/>
      <p:italic r:id="rId84"/>
      <p:boldItalic r:id="rId85"/>
    </p:embeddedFont>
    <p:embeddedFont>
      <p:font typeface="Source Sans Pro Light" panose="020B0403030403020204" pitchFamily="34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0" roundtripDataSignature="AMtx7mivD3N9lNlT9BdhUHno9RRicVCl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an Hacievliyagil" initials="KH" lastIdx="1" clrIdx="0">
    <p:extLst>
      <p:ext uri="{19B8F6BF-5375-455C-9EA6-DF929625EA0E}">
        <p15:presenceInfo xmlns:p15="http://schemas.microsoft.com/office/powerpoint/2012/main" userId="S::kenan.hacievliyagil@emfmotor.com::12d2e6c0-e054-41d4-a308-1cb212bb0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F4"/>
    <a:srgbClr val="555FBB"/>
    <a:srgbClr val="F69186"/>
    <a:srgbClr val="B0DEF4"/>
    <a:srgbClr val="1B6AA3"/>
    <a:srgbClr val="2F3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font" Target="fonts/font21.fntdata"/><Relationship Id="rId89" Type="http://schemas.openxmlformats.org/officeDocument/2006/relationships/font" Target="fonts/font2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90" Type="http://customschemas.google.com/relationships/presentationmetadata" Target="meta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font" Target="fonts/font25.fntdata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3.fntdata"/><Relationship Id="rId87" Type="http://schemas.openxmlformats.org/officeDocument/2006/relationships/font" Target="fonts/font24.fntdata"/><Relationship Id="rId61" Type="http://schemas.openxmlformats.org/officeDocument/2006/relationships/slide" Target="slides/slide60.xml"/><Relationship Id="rId82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kenanh\Downloads\Industrial_production_statistics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/>
              <a:t>Evolution of EU-28's value of sold industrial production, 2008 - 2017 (2015=100) </a:t>
            </a:r>
          </a:p>
        </c:rich>
      </c:tx>
      <c:layout>
        <c:manualLayout>
          <c:xMode val="edge"/>
          <c:yMode val="edge"/>
          <c:x val="6.0680146188619555E-2"/>
          <c:y val="4.80038100661847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493060705873953E-2"/>
          <c:y val="0.24446664743154417"/>
          <c:w val="0.91399721042365745"/>
          <c:h val="0.6516712507575404"/>
        </c:manualLayout>
      </c:layout>
      <c:lineChart>
        <c:grouping val="standard"/>
        <c:varyColors val="0"/>
        <c:ser>
          <c:idx val="2"/>
          <c:order val="0"/>
          <c:spPr>
            <a:ln>
              <a:solidFill>
                <a:srgbClr val="59A9E3"/>
              </a:solidFill>
            </a:ln>
          </c:spPr>
          <c:marker>
            <c:symbol val="none"/>
          </c:marker>
          <c:cat>
            <c:numRef>
              <c:f>'[Industrial_production_statistics_2017.xlsx]Figure 1'!$B$6:$B$15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'[Industrial_production_statistics_2017.xlsx]Figure 1'!$F$6:$F$15</c:f>
              <c:numCache>
                <c:formatCode>0.0</c:formatCode>
                <c:ptCount val="10"/>
                <c:pt idx="0">
                  <c:v>102.19220092608504</c:v>
                </c:pt>
                <c:pt idx="1">
                  <c:v>84.070199229506812</c:v>
                </c:pt>
                <c:pt idx="2">
                  <c:v>92.385610179907303</c:v>
                </c:pt>
                <c:pt idx="3">
                  <c:v>96.875912534093871</c:v>
                </c:pt>
                <c:pt idx="4">
                  <c:v>95.434619352027738</c:v>
                </c:pt>
                <c:pt idx="5">
                  <c:v>95.156816407115713</c:v>
                </c:pt>
                <c:pt idx="6">
                  <c:v>96.287803634335134</c:v>
                </c:pt>
                <c:pt idx="7">
                  <c:v>100</c:v>
                </c:pt>
                <c:pt idx="8">
                  <c:v>100.88613817136114</c:v>
                </c:pt>
                <c:pt idx="9">
                  <c:v>102.89013286433342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D-4622-BFF9-57EA3ED43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10624"/>
        <c:axId val="212241792"/>
      </c:lineChart>
      <c:dateAx>
        <c:axId val="1932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crossAx val="212241792"/>
        <c:crossesAt val="0"/>
        <c:auto val="0"/>
        <c:lblOffset val="100"/>
        <c:baseTimeUnit val="days"/>
      </c:dateAx>
      <c:valAx>
        <c:axId val="212241792"/>
        <c:scaling>
          <c:orientation val="minMax"/>
          <c:max val="110"/>
          <c:min val="80"/>
        </c:scaling>
        <c:delete val="0"/>
        <c:axPos val="l"/>
        <c:minorGridlines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9321062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600">
          <a:latin typeface="Source Sans Pro" panose="020B0503030403020204" pitchFamily="34" charset="0"/>
          <a:ea typeface="Arial"/>
          <a:cs typeface="Arial"/>
        </a:defRPr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0.51375</cdr:x>
      <cdr:y>0.84455</cdr:y>
    </cdr:from>
    <cdr:to>
      <cdr:x>0.78625</cdr:x>
      <cdr:y>0.98621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4775" y="4315046"/>
          <a:ext cx="2076450" cy="723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■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●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○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7" name="Google Shape;7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8568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2329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287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484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940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56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23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23539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1523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153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499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29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86509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39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63329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42741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43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92454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91334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/>
          </a:p>
        </p:txBody>
      </p:sp>
      <p:sp>
        <p:nvSpPr>
          <p:cNvPr id="417" name="Google Shape;417;p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3756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5036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8" name="Google Shape;31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27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8" name="Google Shape;31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7211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</a:t>
            </a:fld>
            <a:endParaRPr lang="tr-TR" sz="1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031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9A9A9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9A9A9A"/>
              </a:buClr>
              <a:buSzPts val="957"/>
              <a:buFont typeface="Arial"/>
              <a:buNone/>
              <a:defRPr sz="105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9A9A9A"/>
              </a:buClr>
              <a:buSzPts val="957"/>
              <a:buFont typeface="Arial"/>
              <a:buNone/>
              <a:defRPr sz="105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9A9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A9A9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187" cy="47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20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8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57200" y="1631154"/>
            <a:ext cx="4040187" cy="296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3"/>
          </p:nvPr>
        </p:nvSpPr>
        <p:spPr>
          <a:xfrm>
            <a:off x="4645026" y="1151333"/>
            <a:ext cx="4041773" cy="47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20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8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1600" b="1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4"/>
          </p:nvPr>
        </p:nvSpPr>
        <p:spPr>
          <a:xfrm>
            <a:off x="4645026" y="1631154"/>
            <a:ext cx="4041773" cy="296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" name="Google Shape;47;p29"/>
          <p:cNvSpPr txBox="1"/>
          <p:nvPr/>
        </p:nvSpPr>
        <p:spPr>
          <a:xfrm>
            <a:off x="467543" y="1203598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29"/>
          <p:cNvSpPr txBox="1"/>
          <p:nvPr/>
        </p:nvSpPr>
        <p:spPr>
          <a:xfrm>
            <a:off x="467543" y="1131590"/>
            <a:ext cx="8208912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Source Sans Pro"/>
              <a:buNone/>
            </a:pPr>
            <a:r>
              <a:rPr lang="tr-TR"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04785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2000" b="1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2000" b="1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3"/>
            <a:ext cx="3290888" cy="60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8936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89369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–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89369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A5A5A5"/>
              </a:buClr>
              <a:buSzPts val="957"/>
              <a:buFont typeface="Arial"/>
              <a:buChar char="»"/>
              <a:defRPr sz="1050" b="0" i="0" u="none" strike="noStrike" cap="none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4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9A9A9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Relationship Id="rId22" Type="http://schemas.openxmlformats.org/officeDocument/2006/relationships/image" Target="../media/image2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1.JP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png"/><Relationship Id="rId11" Type="http://schemas.openxmlformats.org/officeDocument/2006/relationships/image" Target="../media/image79.JPG"/><Relationship Id="rId5" Type="http://schemas.openxmlformats.org/officeDocument/2006/relationships/image" Target="../media/image74.png"/><Relationship Id="rId10" Type="http://schemas.openxmlformats.org/officeDocument/2006/relationships/image" Target="../media/image78.JPG"/><Relationship Id="rId4" Type="http://schemas.openxmlformats.org/officeDocument/2006/relationships/image" Target="../media/image73.png"/><Relationship Id="rId9" Type="http://schemas.openxmlformats.org/officeDocument/2006/relationships/image" Target="../media/image77.JPG"/><Relationship Id="rId14" Type="http://schemas.openxmlformats.org/officeDocument/2006/relationships/image" Target="../media/image8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.png"/><Relationship Id="rId5" Type="http://schemas.openxmlformats.org/officeDocument/2006/relationships/image" Target="../media/image43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5.png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3.png"/><Relationship Id="rId7" Type="http://schemas.openxmlformats.org/officeDocument/2006/relationships/image" Target="../media/image90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4.png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117.svg"/><Relationship Id="rId26" Type="http://schemas.openxmlformats.org/officeDocument/2006/relationships/image" Target="../media/image125.png"/><Relationship Id="rId3" Type="http://schemas.openxmlformats.org/officeDocument/2006/relationships/image" Target="../media/image102.svg"/><Relationship Id="rId21" Type="http://schemas.openxmlformats.org/officeDocument/2006/relationships/image" Target="../media/image120.png"/><Relationship Id="rId34" Type="http://schemas.openxmlformats.org/officeDocument/2006/relationships/image" Target="../media/image133.png"/><Relationship Id="rId7" Type="http://schemas.openxmlformats.org/officeDocument/2006/relationships/image" Target="../media/image106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sv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5" Type="http://schemas.openxmlformats.org/officeDocument/2006/relationships/image" Target="../media/image104.svg"/><Relationship Id="rId15" Type="http://schemas.openxmlformats.org/officeDocument/2006/relationships/image" Target="../media/image114.sv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31" Type="http://schemas.openxmlformats.org/officeDocument/2006/relationships/image" Target="../media/image130.pn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8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13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75.png"/><Relationship Id="rId10" Type="http://schemas.openxmlformats.org/officeDocument/2006/relationships/image" Target="../media/image139.png"/><Relationship Id="rId4" Type="http://schemas.openxmlformats.org/officeDocument/2006/relationships/image" Target="../media/image72.png"/><Relationship Id="rId9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49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4.png"/><Relationship Id="rId4" Type="http://schemas.openxmlformats.org/officeDocument/2006/relationships/image" Target="../media/image1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53.png"/><Relationship Id="rId4" Type="http://schemas.openxmlformats.org/officeDocument/2006/relationships/image" Target="../media/image1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53.png"/><Relationship Id="rId4" Type="http://schemas.openxmlformats.org/officeDocument/2006/relationships/image" Target="../media/image1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4.png"/><Relationship Id="rId4" Type="http://schemas.openxmlformats.org/officeDocument/2006/relationships/image" Target="../media/image90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2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8.jpg"/><Relationship Id="rId4" Type="http://schemas.openxmlformats.org/officeDocument/2006/relationships/image" Target="../media/image1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4.png"/><Relationship Id="rId4" Type="http://schemas.openxmlformats.org/officeDocument/2006/relationships/image" Target="../media/image15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4.png"/><Relationship Id="rId4" Type="http://schemas.openxmlformats.org/officeDocument/2006/relationships/image" Target="../media/image15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E71D07-201B-4831-A108-8A9B8C78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11" y="2143125"/>
            <a:ext cx="8452491" cy="857250"/>
          </a:xfrm>
        </p:spPr>
        <p:txBody>
          <a:bodyPr/>
          <a:lstStyle/>
          <a:p>
            <a:pPr algn="ctr"/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DİJİTAL DÖNÜŞÜM VE 1707 SİPARİŞE DAYALI </a:t>
            </a:r>
            <a:b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AR-GE BİLGİ VE İŞBİRLİĞİ ETKİNLİĞİ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CFA37D0-9F6C-4F57-B120-B9D9C34193EB}"/>
              </a:ext>
            </a:extLst>
          </p:cNvPr>
          <p:cNvSpPr txBox="1"/>
          <p:nvPr/>
        </p:nvSpPr>
        <p:spPr>
          <a:xfrm>
            <a:off x="3433587" y="3316097"/>
            <a:ext cx="5516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tr-TR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İstanbul, 2021-10-14</a:t>
            </a:r>
          </a:p>
          <a:p>
            <a:pPr algn="r"/>
            <a:r>
              <a:rPr lang="tr-TR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Naim Kenan HACIEVLİYAGİL </a:t>
            </a:r>
          </a:p>
          <a:p>
            <a:pPr algn="r"/>
            <a:r>
              <a:rPr lang="tr-TR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Genel Müdür</a:t>
            </a:r>
            <a:endParaRPr lang="tr-TR" sz="2100" b="1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tr-TR" sz="2000" b="1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</a:t>
            </a:r>
            <a:r>
              <a:rPr lang="tr-TR" sz="2000" b="1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etrics</a:t>
            </a:r>
            <a:r>
              <a:rPr lang="tr-TR" sz="2000" b="1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2000" b="1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M</a:t>
            </a:r>
            <a:r>
              <a:rPr lang="tr-TR" sz="2000" b="1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achinery</a:t>
            </a:r>
            <a:endParaRPr lang="tr-TR" sz="2000" b="1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2100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Software Industries Association – AUSDER">
            <a:extLst>
              <a:ext uri="{FF2B5EF4-FFF2-40B4-BE49-F238E27FC236}">
                <a16:creationId xmlns:a16="http://schemas.microsoft.com/office/drawing/2014/main" id="{509A2230-E7D8-4240-829D-856BC835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18" y="695829"/>
            <a:ext cx="1841675" cy="9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bitak-logo – B-PREG">
            <a:extLst>
              <a:ext uri="{FF2B5EF4-FFF2-40B4-BE49-F238E27FC236}">
                <a16:creationId xmlns:a16="http://schemas.microsoft.com/office/drawing/2014/main" id="{A6C711D2-471A-4B93-9D31-D16B4D62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59" y="487796"/>
            <a:ext cx="845520" cy="11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KFED Basın Bülteni &amp;#39;&amp;#39; 30.04.2021 Çek Düzenlemesi &amp;#39;&amp;#39;">
            <a:extLst>
              <a:ext uri="{FF2B5EF4-FFF2-40B4-BE49-F238E27FC236}">
                <a16:creationId xmlns:a16="http://schemas.microsoft.com/office/drawing/2014/main" id="{47EE634D-45B6-432B-A1EB-A9935ED2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89" y="597584"/>
            <a:ext cx="1515042" cy="10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1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-3143250" y="-468826"/>
          <a:ext cx="7715250" cy="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1086922130"/>
                    </a:ext>
                  </a:extLst>
                </a:gridCol>
              </a:tblGrid>
              <a:tr h="14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4422799"/>
                  </a:ext>
                </a:extLst>
              </a:tr>
            </a:tbl>
          </a:graphicData>
        </a:graphic>
      </p:graphicFrame>
      <p:cxnSp>
        <p:nvCxnSpPr>
          <p:cNvPr id="3" name="Düz Ok Bağlayıcısı 2"/>
          <p:cNvCxnSpPr/>
          <p:nvPr/>
        </p:nvCxnSpPr>
        <p:spPr>
          <a:xfrm flipH="1" flipV="1">
            <a:off x="600077" y="1968860"/>
            <a:ext cx="9413" cy="2787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Düz Ok Bağlayıcısı 3"/>
          <p:cNvCxnSpPr/>
          <p:nvPr/>
        </p:nvCxnSpPr>
        <p:spPr>
          <a:xfrm>
            <a:off x="600077" y="4748990"/>
            <a:ext cx="8010524" cy="1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cxnSpLocks/>
          </p:cNvCxnSpPr>
          <p:nvPr/>
        </p:nvCxnSpPr>
        <p:spPr>
          <a:xfrm flipV="1">
            <a:off x="1023209" y="3350486"/>
            <a:ext cx="2465244" cy="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32"/>
          <p:cNvSpPr txBox="1"/>
          <p:nvPr/>
        </p:nvSpPr>
        <p:spPr>
          <a:xfrm>
            <a:off x="1552937" y="2207484"/>
            <a:ext cx="1640778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Bağlı</a:t>
            </a:r>
            <a:endParaRPr lang="en-GB" sz="140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sz="12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Connected</a:t>
            </a:r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tr-TR" sz="120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Verimliliği arttır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Kaliteyi yükselt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Envanteri azalt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" name="Düz Bağlayıcı 13"/>
          <p:cNvCxnSpPr>
            <a:cxnSpLocks/>
          </p:cNvCxnSpPr>
          <p:nvPr/>
        </p:nvCxnSpPr>
        <p:spPr>
          <a:xfrm>
            <a:off x="3594590" y="2886583"/>
            <a:ext cx="2221347" cy="1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>
            <a:cxnSpLocks/>
          </p:cNvCxnSpPr>
          <p:nvPr/>
        </p:nvCxnSpPr>
        <p:spPr>
          <a:xfrm flipV="1">
            <a:off x="5956894" y="2462238"/>
            <a:ext cx="25052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42"/>
          <p:cNvSpPr txBox="1"/>
          <p:nvPr/>
        </p:nvSpPr>
        <p:spPr>
          <a:xfrm>
            <a:off x="3513230" y="1772309"/>
            <a:ext cx="2193630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Öngörü</a:t>
            </a:r>
            <a:r>
              <a:rPr lang="tr-TR" sz="1400" baseline="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GB" sz="1400" baseline="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(Predictive) </a:t>
            </a:r>
            <a:r>
              <a:rPr lang="tr-TR" sz="12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tr-TR" sz="1200" baseline="0" dirty="0">
              <a:solidFill>
                <a:srgbClr val="77777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Dönüşüm maliyetlerini azalt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Teslim sürelerini azalt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 seviyelerini iyileştirin</a:t>
            </a:r>
          </a:p>
        </p:txBody>
      </p:sp>
      <p:sp>
        <p:nvSpPr>
          <p:cNvPr id="17" name="Metin kutusu 43"/>
          <p:cNvSpPr txBox="1"/>
          <p:nvPr/>
        </p:nvSpPr>
        <p:spPr>
          <a:xfrm>
            <a:off x="5956893" y="1312020"/>
            <a:ext cx="2193630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Bilişsel</a:t>
            </a:r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Cognitive</a:t>
            </a:r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tr-TR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Marjları</a:t>
            </a: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art</a:t>
            </a:r>
            <a:r>
              <a:rPr lang="en-GB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ırın</a:t>
            </a:r>
            <a:endParaRPr lang="tr-TR" sz="1100" baseline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Fiyatlandırmayı optimize edin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tr-TR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NPI'yi</a:t>
            </a: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geliştirin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Metin kutusu 44"/>
          <p:cNvSpPr txBox="1"/>
          <p:nvPr/>
        </p:nvSpPr>
        <p:spPr>
          <a:xfrm rot="16200000">
            <a:off x="65485" y="2217071"/>
            <a:ext cx="75803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DEĞER 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Metin kutusu 45"/>
          <p:cNvSpPr txBox="1"/>
          <p:nvPr/>
        </p:nvSpPr>
        <p:spPr>
          <a:xfrm>
            <a:off x="7799704" y="4789598"/>
            <a:ext cx="98799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ZAMAN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0" name="Düz Bağlayıcı 19"/>
          <p:cNvCxnSpPr/>
          <p:nvPr/>
        </p:nvCxnSpPr>
        <p:spPr>
          <a:xfrm flipV="1">
            <a:off x="3488453" y="2910349"/>
            <a:ext cx="112766" cy="44013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V="1">
            <a:off x="5815938" y="2457895"/>
            <a:ext cx="140955" cy="45949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Metin kutusu 16"/>
          <p:cNvSpPr txBox="1"/>
          <p:nvPr/>
        </p:nvSpPr>
        <p:spPr>
          <a:xfrm>
            <a:off x="169481" y="129266"/>
            <a:ext cx="9071564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ile</a:t>
            </a:r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İşbirliği Adımlarınız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661860" y="3101075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Faz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94079" y="3197370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34669" y="2764472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73151" y="2281433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Google Shape;326;p36">
            <a:extLst>
              <a:ext uri="{FF2B5EF4-FFF2-40B4-BE49-F238E27FC236}">
                <a16:creationId xmlns:a16="http://schemas.microsoft.com/office/drawing/2014/main" id="{E4228C97-03AA-458F-B65C-3AC84D3319EA}"/>
              </a:ext>
            </a:extLst>
          </p:cNvPr>
          <p:cNvSpPr/>
          <p:nvPr/>
        </p:nvSpPr>
        <p:spPr>
          <a:xfrm>
            <a:off x="2460212" y="3744382"/>
            <a:ext cx="120816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 dirty="0" err="1">
                <a:solidFill>
                  <a:srgbClr val="2F337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1400" b="1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achinery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327;p36">
            <a:extLst>
              <a:ext uri="{FF2B5EF4-FFF2-40B4-BE49-F238E27FC236}">
                <a16:creationId xmlns:a16="http://schemas.microsoft.com/office/drawing/2014/main" id="{8F415D82-5755-4670-A709-ACF0316E601C}"/>
              </a:ext>
            </a:extLst>
          </p:cNvPr>
          <p:cNvGrpSpPr/>
          <p:nvPr/>
        </p:nvGrpSpPr>
        <p:grpSpPr>
          <a:xfrm>
            <a:off x="2229137" y="3543136"/>
            <a:ext cx="1496935" cy="184669"/>
            <a:chOff x="1955087" y="570707"/>
            <a:chExt cx="668337" cy="95250"/>
          </a:xfrm>
        </p:grpSpPr>
        <p:sp>
          <p:nvSpPr>
            <p:cNvPr id="43" name="Google Shape;328;p36">
              <a:extLst>
                <a:ext uri="{FF2B5EF4-FFF2-40B4-BE49-F238E27FC236}">
                  <a16:creationId xmlns:a16="http://schemas.microsoft.com/office/drawing/2014/main" id="{F355A7CE-41E8-412E-9BCF-A402C27DDC73}"/>
                </a:ext>
              </a:extLst>
            </p:cNvPr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9;p36">
              <a:extLst>
                <a:ext uri="{FF2B5EF4-FFF2-40B4-BE49-F238E27FC236}">
                  <a16:creationId xmlns:a16="http://schemas.microsoft.com/office/drawing/2014/main" id="{3F42053F-DB1B-4B98-8C4E-D8103251C4D2}"/>
                </a:ext>
              </a:extLst>
            </p:cNvPr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30;p36">
              <a:extLst>
                <a:ext uri="{FF2B5EF4-FFF2-40B4-BE49-F238E27FC236}">
                  <a16:creationId xmlns:a16="http://schemas.microsoft.com/office/drawing/2014/main" id="{CB02188F-7C8B-4CFB-BF5D-0CA92CC641B1}"/>
                </a:ext>
              </a:extLst>
            </p:cNvPr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31;p36">
              <a:extLst>
                <a:ext uri="{FF2B5EF4-FFF2-40B4-BE49-F238E27FC236}">
                  <a16:creationId xmlns:a16="http://schemas.microsoft.com/office/drawing/2014/main" id="{08B2494A-659A-4B05-9F79-2CCE0ACA5F82}"/>
                </a:ext>
              </a:extLst>
            </p:cNvPr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32;p36">
              <a:extLst>
                <a:ext uri="{FF2B5EF4-FFF2-40B4-BE49-F238E27FC236}">
                  <a16:creationId xmlns:a16="http://schemas.microsoft.com/office/drawing/2014/main" id="{B3A2E503-E170-444E-82B7-D80EC4271AFC}"/>
                </a:ext>
              </a:extLst>
            </p:cNvPr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33;p36">
              <a:extLst>
                <a:ext uri="{FF2B5EF4-FFF2-40B4-BE49-F238E27FC236}">
                  <a16:creationId xmlns:a16="http://schemas.microsoft.com/office/drawing/2014/main" id="{732AD361-F8A1-43FA-A730-C5C22E065AE8}"/>
                </a:ext>
              </a:extLst>
            </p:cNvPr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34;p36">
              <a:extLst>
                <a:ext uri="{FF2B5EF4-FFF2-40B4-BE49-F238E27FC236}">
                  <a16:creationId xmlns:a16="http://schemas.microsoft.com/office/drawing/2014/main" id="{C390F488-ABF1-4165-9CDB-53B8644AE341}"/>
                </a:ext>
              </a:extLst>
            </p:cNvPr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35;p36">
              <a:extLst>
                <a:ext uri="{FF2B5EF4-FFF2-40B4-BE49-F238E27FC236}">
                  <a16:creationId xmlns:a16="http://schemas.microsoft.com/office/drawing/2014/main" id="{C8D3FC51-3F7E-467F-BD35-EA726428C796}"/>
                </a:ext>
              </a:extLst>
            </p:cNvPr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36;p36">
              <a:extLst>
                <a:ext uri="{FF2B5EF4-FFF2-40B4-BE49-F238E27FC236}">
                  <a16:creationId xmlns:a16="http://schemas.microsoft.com/office/drawing/2014/main" id="{8BA3F5AD-9ED8-4B06-ADEA-F735DF84BD31}"/>
                </a:ext>
              </a:extLst>
            </p:cNvPr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37;p36">
              <a:extLst>
                <a:ext uri="{FF2B5EF4-FFF2-40B4-BE49-F238E27FC236}">
                  <a16:creationId xmlns:a16="http://schemas.microsoft.com/office/drawing/2014/main" id="{76ABAE74-189E-49F8-AEBF-674DB885F90A}"/>
                </a:ext>
              </a:extLst>
            </p:cNvPr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38;p36">
              <a:extLst>
                <a:ext uri="{FF2B5EF4-FFF2-40B4-BE49-F238E27FC236}">
                  <a16:creationId xmlns:a16="http://schemas.microsoft.com/office/drawing/2014/main" id="{07E2B818-B091-4B4B-A2FD-419A0F596348}"/>
                </a:ext>
              </a:extLst>
            </p:cNvPr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39;p36">
              <a:extLst>
                <a:ext uri="{FF2B5EF4-FFF2-40B4-BE49-F238E27FC236}">
                  <a16:creationId xmlns:a16="http://schemas.microsoft.com/office/drawing/2014/main" id="{6CF7C711-0D3B-4777-A5CF-FE61F64B6186}"/>
                </a:ext>
              </a:extLst>
            </p:cNvPr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6" name="Düz Bağlayıcı 55">
            <a:extLst>
              <a:ext uri="{FF2B5EF4-FFF2-40B4-BE49-F238E27FC236}">
                <a16:creationId xmlns:a16="http://schemas.microsoft.com/office/drawing/2014/main" id="{9AE50164-7FF8-4801-B9D7-AB72CD0E5F36}"/>
              </a:ext>
            </a:extLst>
          </p:cNvPr>
          <p:cNvCxnSpPr>
            <a:cxnSpLocks/>
          </p:cNvCxnSpPr>
          <p:nvPr/>
        </p:nvCxnSpPr>
        <p:spPr>
          <a:xfrm>
            <a:off x="4669185" y="3192717"/>
            <a:ext cx="0" cy="1481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DE424A12-86BF-4CC4-B516-C78F38FC6492}"/>
              </a:ext>
            </a:extLst>
          </p:cNvPr>
          <p:cNvSpPr txBox="1"/>
          <p:nvPr/>
        </p:nvSpPr>
        <p:spPr>
          <a:xfrm>
            <a:off x="2073401" y="4026381"/>
            <a:ext cx="2094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Kurulum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 4/5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Hafta</a:t>
            </a:r>
            <a:endParaRPr lang="en-GB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+1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10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dakika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+ 1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2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dakika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tr-TR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AA2067B1-ADBB-4B83-BF0A-7BA7646C414A}"/>
              </a:ext>
            </a:extLst>
          </p:cNvPr>
          <p:cNvCxnSpPr/>
          <p:nvPr/>
        </p:nvCxnSpPr>
        <p:spPr>
          <a:xfrm flipV="1">
            <a:off x="4661228" y="3350438"/>
            <a:ext cx="943114" cy="446312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3D6A413E-752A-4192-A37B-A2D7234AE415}"/>
              </a:ext>
            </a:extLst>
          </p:cNvPr>
          <p:cNvSpPr txBox="1"/>
          <p:nvPr/>
        </p:nvSpPr>
        <p:spPr>
          <a:xfrm>
            <a:off x="5599816" y="3227286"/>
            <a:ext cx="232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1707 TÜBİTAK / HAMLE  </a:t>
            </a:r>
            <a:endParaRPr lang="tr-TR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59" name="Düz Ok Bağlayıcısı 58">
            <a:extLst>
              <a:ext uri="{FF2B5EF4-FFF2-40B4-BE49-F238E27FC236}">
                <a16:creationId xmlns:a16="http://schemas.microsoft.com/office/drawing/2014/main" id="{66CC8CE5-5828-4BB0-B8D6-417C74B0D4E4}"/>
              </a:ext>
            </a:extLst>
          </p:cNvPr>
          <p:cNvCxnSpPr>
            <a:cxnSpLocks/>
          </p:cNvCxnSpPr>
          <p:nvPr/>
        </p:nvCxnSpPr>
        <p:spPr>
          <a:xfrm>
            <a:off x="4673366" y="4058155"/>
            <a:ext cx="958607" cy="40704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1472CC79-0B42-495E-8A91-9FD6E9DE4A8A}"/>
              </a:ext>
            </a:extLst>
          </p:cNvPr>
          <p:cNvSpPr txBox="1"/>
          <p:nvPr/>
        </p:nvSpPr>
        <p:spPr>
          <a:xfrm>
            <a:off x="5704790" y="4267934"/>
            <a:ext cx="232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Projeleri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Alt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Projeleri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( 2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1.1 M Euro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Fon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)</a:t>
            </a:r>
            <a:endParaRPr lang="tr-TR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Metin kutusu 42">
            <a:extLst>
              <a:ext uri="{FF2B5EF4-FFF2-40B4-BE49-F238E27FC236}">
                <a16:creationId xmlns:a16="http://schemas.microsoft.com/office/drawing/2014/main" id="{B08C5079-126F-4AF0-8CF0-B58B21C3C79D}"/>
              </a:ext>
            </a:extLst>
          </p:cNvPr>
          <p:cNvSpPr txBox="1"/>
          <p:nvPr/>
        </p:nvSpPr>
        <p:spPr>
          <a:xfrm>
            <a:off x="6826258" y="3610543"/>
            <a:ext cx="2193630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/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ÖZELLEŞMİŞ ALGORİTMALAR ÖZELLEŞMİŞ UYGULAMALAR 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Dikdörtgen 54">
            <a:extLst>
              <a:ext uri="{FF2B5EF4-FFF2-40B4-BE49-F238E27FC236}">
                <a16:creationId xmlns:a16="http://schemas.microsoft.com/office/drawing/2014/main" id="{1B0CA4DB-A211-4B1D-8B04-DC35E8DDA716}"/>
              </a:ext>
            </a:extLst>
          </p:cNvPr>
          <p:cNvSpPr/>
          <p:nvPr/>
        </p:nvSpPr>
        <p:spPr>
          <a:xfrm>
            <a:off x="0" y="797264"/>
            <a:ext cx="9144000" cy="485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Platform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uzun vadede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Endüstri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4.0’ın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tüm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faydalarını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size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sunar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6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/>
      <p:bldP spid="58" grpId="0"/>
      <p:bldP spid="61" grpId="0"/>
      <p:bldP spid="65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3"/>
          <p:cNvSpPr txBox="1">
            <a:spLocks noGrp="1"/>
          </p:cNvSpPr>
          <p:nvPr>
            <p:ph type="title"/>
          </p:nvPr>
        </p:nvSpPr>
        <p:spPr>
          <a:xfrm>
            <a:off x="2125296" y="1333894"/>
            <a:ext cx="5109935" cy="5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Font typeface="Source Sans Pro Light"/>
              <a:buNone/>
            </a:pPr>
            <a:r>
              <a:rPr lang="tr-TR" dirty="0">
                <a:solidFill>
                  <a:srgbClr val="59A9E3"/>
                </a:solidFill>
              </a:rPr>
              <a:t>Bize ulaşın</a:t>
            </a:r>
            <a:endParaRPr sz="3200" b="0" i="0" u="none" strike="noStrike" cap="none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31" name="Google Shape;731;p23"/>
          <p:cNvSpPr txBox="1"/>
          <p:nvPr/>
        </p:nvSpPr>
        <p:spPr>
          <a:xfrm>
            <a:off x="4499992" y="2499741"/>
            <a:ext cx="1967715" cy="158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36000" anchor="t" anchorCtr="0">
            <a:noAutofit/>
          </a:bodyPr>
          <a:lstStyle/>
          <a:p>
            <a:pPr lvl="0">
              <a:buClr>
                <a:srgbClr val="A5A5A5"/>
              </a:buClr>
              <a:buSzPts val="1000"/>
            </a:pPr>
            <a:r>
              <a:rPr lang="tr-TR" sz="1000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http://www.fabmetrics.net/</a:t>
            </a:r>
          </a:p>
          <a:p>
            <a:pPr lvl="0">
              <a:buClr>
                <a:srgbClr val="A5A5A5"/>
              </a:buClr>
              <a:buSzPts val="1000"/>
            </a:pPr>
            <a:r>
              <a:rPr lang="tr-TR" sz="1000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info@fabmetrics.net</a:t>
            </a:r>
            <a:r>
              <a:rPr lang="tr-TR" sz="1000" dirty="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 </a:t>
            </a:r>
          </a:p>
          <a:p>
            <a:pPr lvl="0">
              <a:buClr>
                <a:srgbClr val="A5A5A5"/>
              </a:buClr>
              <a:buSzPts val="1000"/>
            </a:pPr>
            <a:r>
              <a:rPr lang="tr-TR" sz="1000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Tel:  +31 10 432 21 44 </a:t>
            </a:r>
            <a:endParaRPr lang="tr-TR" sz="1000" dirty="0"/>
          </a:p>
          <a:p>
            <a:pPr lvl="0">
              <a:buClr>
                <a:srgbClr val="A5A5A5"/>
              </a:buClr>
              <a:buSzPts val="1000"/>
            </a:pPr>
            <a:r>
              <a:rPr lang="tr-TR" sz="1000" dirty="0" err="1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Fax</a:t>
            </a:r>
            <a:r>
              <a:rPr lang="tr-TR" sz="1000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+31 10 432 82 50</a:t>
            </a:r>
          </a:p>
          <a:p>
            <a:pPr lvl="0"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>
              <a:buClr>
                <a:srgbClr val="A5A5A5"/>
              </a:buClr>
              <a:buSzPts val="1000"/>
            </a:pPr>
            <a:r>
              <a:rPr lang="tr-TR" sz="1000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http://www.fabmetrics.tech/</a:t>
            </a:r>
          </a:p>
          <a:p>
            <a:pPr>
              <a:buClr>
                <a:srgbClr val="A5A5A5"/>
              </a:buClr>
              <a:buSzPts val="1000"/>
            </a:pPr>
            <a:r>
              <a:rPr lang="tr-TR" sz="1000" dirty="0" err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info@fabmetrics.tech</a:t>
            </a: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Clr>
                <a:srgbClr val="A5A5A5"/>
              </a:buClr>
              <a:buSzPts val="1000"/>
            </a:pPr>
            <a:r>
              <a:rPr lang="de-DE" sz="1000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Tel: +90 850 722 7600</a:t>
            </a:r>
            <a:endParaRPr lang="de-DE" sz="1000" dirty="0"/>
          </a:p>
          <a:p>
            <a:pPr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lvl="0">
              <a:buClr>
                <a:srgbClr val="A5A5A5"/>
              </a:buClr>
              <a:buSzPts val="1000"/>
            </a:pPr>
            <a:endParaRPr lang="tr-TR" sz="1000" dirty="0">
              <a:solidFill>
                <a:schemeClr val="bg1">
                  <a:lumMod val="6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endParaRPr lang="tr-TR" sz="1000" dirty="0">
              <a:solidFill>
                <a:srgbClr val="A5A5A5"/>
              </a:solidFill>
              <a:latin typeface="Source Sans Pro"/>
              <a:ea typeface="Source Sans Pro"/>
              <a:cs typeface="Source Sans Pro Light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br>
              <a:rPr lang="tr-TR" sz="1000" b="1" i="0" u="none" strike="noStrike" cap="none" dirty="0">
                <a:solidFill>
                  <a:srgbClr val="A5A5A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1000" b="1" i="0" u="none" strike="noStrike" cap="none" dirty="0">
              <a:solidFill>
                <a:srgbClr val="A5A5A5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732" name="Google Shape;732;p23"/>
          <p:cNvGrpSpPr/>
          <p:nvPr/>
        </p:nvGrpSpPr>
        <p:grpSpPr>
          <a:xfrm>
            <a:off x="-7250" y="1716150"/>
            <a:ext cx="2094777" cy="41563"/>
            <a:chOff x="2055030" y="1463669"/>
            <a:chExt cx="2304255" cy="544907"/>
          </a:xfrm>
        </p:grpSpPr>
        <p:sp>
          <p:nvSpPr>
            <p:cNvPr id="733" name="Google Shape;733;p23"/>
            <p:cNvSpPr/>
            <p:nvPr/>
          </p:nvSpPr>
          <p:spPr>
            <a:xfrm>
              <a:off x="2055030" y="1463670"/>
              <a:ext cx="576064" cy="5449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2631092" y="1463670"/>
              <a:ext cx="576064" cy="544906"/>
            </a:xfrm>
            <a:prstGeom prst="rect">
              <a:avLst/>
            </a:prstGeom>
            <a:solidFill>
              <a:srgbClr val="59A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207158" y="1463669"/>
              <a:ext cx="576064" cy="544906"/>
            </a:xfrm>
            <a:prstGeom prst="rect">
              <a:avLst/>
            </a:prstGeom>
            <a:solidFill>
              <a:srgbClr val="8FC6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783221" y="1463670"/>
              <a:ext cx="576064" cy="544906"/>
            </a:xfrm>
            <a:prstGeom prst="rect">
              <a:avLst/>
            </a:prstGeom>
            <a:solidFill>
              <a:srgbClr val="C6E2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37" name="Google Shape;737;p23"/>
          <p:cNvSpPr txBox="1"/>
          <p:nvPr/>
        </p:nvSpPr>
        <p:spPr>
          <a:xfrm>
            <a:off x="2175525" y="2499741"/>
            <a:ext cx="1895317" cy="984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Business Center </a:t>
            </a:r>
            <a:r>
              <a:rPr lang="tr-TR" sz="1000" b="0" i="0" u="none" strike="noStrike" cap="none" dirty="0" err="1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Feijenoord</a:t>
            </a: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r>
              <a:rPr lang="tr-TR" sz="1000" b="0" i="0" u="none" strike="noStrike" cap="none" dirty="0" err="1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Brabantsastraat</a:t>
            </a: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16, </a:t>
            </a:r>
            <a:r>
              <a:rPr lang="tr-TR" sz="1000" b="0" i="0" u="none" strike="noStrike" cap="none" dirty="0" err="1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</a:t>
            </a: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005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3074 RS,  Rotterdam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A5A5A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A5A5A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2175525" y="3349479"/>
            <a:ext cx="1895317" cy="113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Ramazanoğlu Mah.</a:t>
            </a:r>
            <a:endParaRPr sz="1000" b="0" i="0" u="none" strike="noStrike" cap="none" dirty="0">
              <a:solidFill>
                <a:srgbClr val="A5A5A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Sanayi Cad.No:9 34906</a:t>
            </a:r>
            <a:endParaRPr sz="1000" b="0" i="0" u="none" strike="noStrike" cap="none" dirty="0">
              <a:solidFill>
                <a:srgbClr val="A5A5A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Pendik / İstanbul</a:t>
            </a:r>
            <a:endParaRPr dirty="0"/>
          </a:p>
        </p:txBody>
      </p:sp>
      <p:sp>
        <p:nvSpPr>
          <p:cNvPr id="739" name="Google Shape;739;p23"/>
          <p:cNvSpPr/>
          <p:nvPr/>
        </p:nvSpPr>
        <p:spPr>
          <a:xfrm>
            <a:off x="4499992" y="3364869"/>
            <a:ext cx="1656185" cy="55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Source Sans Pro"/>
              <a:buNone/>
            </a:pPr>
            <a:br>
              <a:rPr lang="tr-TR" sz="1000" b="0" i="0" u="none" strike="noStrike" cap="none" dirty="0">
                <a:solidFill>
                  <a:srgbClr val="A5A5A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000" b="0" i="0" u="none" strike="noStrike" cap="none" dirty="0">
              <a:solidFill>
                <a:srgbClr val="A5A5A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0" name="Google Shape;740;p23"/>
          <p:cNvSpPr/>
          <p:nvPr/>
        </p:nvSpPr>
        <p:spPr>
          <a:xfrm>
            <a:off x="6860219" y="674702"/>
            <a:ext cx="454981" cy="1420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852AD42-892B-4B98-A281-4D9D01EE49DB}"/>
              </a:ext>
            </a:extLst>
          </p:cNvPr>
          <p:cNvSpPr txBox="1"/>
          <p:nvPr/>
        </p:nvSpPr>
        <p:spPr>
          <a:xfrm>
            <a:off x="2172625" y="1901796"/>
            <a:ext cx="4575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4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endParaRPr lang="tr-T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6F5BE25-DB5A-4BA8-AE29-AD376D269EB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0E28F45-1850-4CE2-AEF2-B344E6AD130D}"/>
              </a:ext>
            </a:extLst>
          </p:cNvPr>
          <p:cNvSpPr txBox="1"/>
          <p:nvPr/>
        </p:nvSpPr>
        <p:spPr>
          <a:xfrm>
            <a:off x="2286000" y="241832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dirty="0">
                <a:effectLst/>
              </a:rPr>
              <a:t>  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A9E102C-E82D-4911-81B8-FDB1D580556E}"/>
              </a:ext>
            </a:extLst>
          </p:cNvPr>
          <p:cNvSpPr txBox="1"/>
          <p:nvPr/>
        </p:nvSpPr>
        <p:spPr>
          <a:xfrm>
            <a:off x="7182129" y="4249131"/>
            <a:ext cx="605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EKLER</a:t>
            </a:r>
          </a:p>
        </p:txBody>
      </p:sp>
    </p:spTree>
    <p:extLst>
      <p:ext uri="{BB962C8B-B14F-4D97-AF65-F5344CB8AC3E}">
        <p14:creationId xmlns:p14="http://schemas.microsoft.com/office/powerpoint/2010/main" val="105790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-3143250" y="-468826"/>
          <a:ext cx="7715250" cy="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1086922130"/>
                    </a:ext>
                  </a:extLst>
                </a:gridCol>
              </a:tblGrid>
              <a:tr h="14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4422799"/>
                  </a:ext>
                </a:extLst>
              </a:tr>
            </a:tbl>
          </a:graphicData>
        </a:graphic>
      </p:graphicFrame>
      <p:sp>
        <p:nvSpPr>
          <p:cNvPr id="22" name="Metin kutusu 16"/>
          <p:cNvSpPr txBox="1"/>
          <p:nvPr/>
        </p:nvSpPr>
        <p:spPr>
          <a:xfrm>
            <a:off x="72436" y="60268"/>
            <a:ext cx="9071564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IIoT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tabanlı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Dijital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Yol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Haritanız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8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FB0473D3-DFDC-4044-AC81-ADA9FDD58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1" y="755196"/>
            <a:ext cx="7801429" cy="43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3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A0ECB5-AD07-4E93-944A-A8C8003F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18" y="700460"/>
            <a:ext cx="5585138" cy="4443040"/>
          </a:xfrm>
          <a:prstGeom prst="rect">
            <a:avLst/>
          </a:prstGeom>
        </p:spPr>
      </p:pic>
      <p:sp>
        <p:nvSpPr>
          <p:cNvPr id="5" name="Metin kutusu 16">
            <a:extLst>
              <a:ext uri="{FF2B5EF4-FFF2-40B4-BE49-F238E27FC236}">
                <a16:creationId xmlns:a16="http://schemas.microsoft.com/office/drawing/2014/main" id="{664DA6EB-A409-499E-B3FA-BDA6F0C0B01F}"/>
              </a:ext>
            </a:extLst>
          </p:cNvPr>
          <p:cNvSpPr txBox="1"/>
          <p:nvPr/>
        </p:nvSpPr>
        <p:spPr>
          <a:xfrm>
            <a:off x="72436" y="60268"/>
            <a:ext cx="9071564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BCG Makine Sektörü ve </a:t>
            </a: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endParaRPr lang="en-US" sz="18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7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7E2597D-577C-4644-81EA-7A036370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887" y="693690"/>
            <a:ext cx="9354458" cy="4557916"/>
          </a:xfrm>
          <a:prstGeom prst="rect">
            <a:avLst/>
          </a:prstGeom>
        </p:spPr>
      </p:pic>
      <p:sp>
        <p:nvSpPr>
          <p:cNvPr id="266" name="Google Shape;266;p9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9A9E3"/>
              </a:buClr>
              <a:buSzPts val="3200"/>
            </a:pP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Ekstruder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Hattı – Veri Ortamı</a:t>
            </a:r>
          </a:p>
        </p:txBody>
      </p:sp>
      <p:pic>
        <p:nvPicPr>
          <p:cNvPr id="267" name="Google Shape;2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4724393" y="1043266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Şirket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ERP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MRP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769DF2-FD07-4623-AD2E-8F203B12A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342" y="1122078"/>
            <a:ext cx="609600" cy="6096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48F3048-6870-46FD-98F4-2D41EB421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311" y="1847113"/>
            <a:ext cx="609600" cy="609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A509128-BF21-4C6E-94D9-A98B39F1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4" y="2610446"/>
            <a:ext cx="609600" cy="6096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B8782C6-61FB-4BCA-B878-E5FBE4AE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251" y="3404086"/>
            <a:ext cx="609600" cy="609600"/>
          </a:xfrm>
          <a:prstGeom prst="rect">
            <a:avLst/>
          </a:prstGeom>
        </p:spPr>
      </p:pic>
      <p:sp>
        <p:nvSpPr>
          <p:cNvPr id="12" name="Google Shape;268;p9">
            <a:extLst>
              <a:ext uri="{FF2B5EF4-FFF2-40B4-BE49-F238E27FC236}">
                <a16:creationId xmlns:a16="http://schemas.microsoft.com/office/drawing/2014/main" id="{3B84F4AB-54C9-401A-94D5-AC982D2DFC22}"/>
              </a:ext>
            </a:extLst>
          </p:cNvPr>
          <p:cNvSpPr txBox="1"/>
          <p:nvPr/>
        </p:nvSpPr>
        <p:spPr>
          <a:xfrm>
            <a:off x="5809336" y="1820450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  </a:t>
            </a:r>
          </a:p>
        </p:txBody>
      </p:sp>
      <p:sp>
        <p:nvSpPr>
          <p:cNvPr id="13" name="Google Shape;268;p9">
            <a:extLst>
              <a:ext uri="{FF2B5EF4-FFF2-40B4-BE49-F238E27FC236}">
                <a16:creationId xmlns:a16="http://schemas.microsoft.com/office/drawing/2014/main" id="{E74EC020-54F9-4BE2-A72C-B75841202CC6}"/>
              </a:ext>
            </a:extLst>
          </p:cNvPr>
          <p:cNvSpPr txBox="1"/>
          <p:nvPr/>
        </p:nvSpPr>
        <p:spPr>
          <a:xfrm>
            <a:off x="6881581" y="2630045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Sistemleri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Eski veriler</a:t>
            </a:r>
          </a:p>
        </p:txBody>
      </p:sp>
      <p:sp>
        <p:nvSpPr>
          <p:cNvPr id="14" name="Google Shape;268;p9">
            <a:extLst>
              <a:ext uri="{FF2B5EF4-FFF2-40B4-BE49-F238E27FC236}">
                <a16:creationId xmlns:a16="http://schemas.microsoft.com/office/drawing/2014/main" id="{07EB9EEE-86E3-4E04-A66D-458F1B37AF7A}"/>
              </a:ext>
            </a:extLst>
          </p:cNvPr>
          <p:cNvSpPr txBox="1"/>
          <p:nvPr/>
        </p:nvSpPr>
        <p:spPr>
          <a:xfrm>
            <a:off x="7982851" y="3420041"/>
            <a:ext cx="1306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QMS</a:t>
            </a: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Sağ Ok 14">
            <a:extLst>
              <a:ext uri="{FF2B5EF4-FFF2-40B4-BE49-F238E27FC236}">
                <a16:creationId xmlns:a16="http://schemas.microsoft.com/office/drawing/2014/main" id="{437C6287-C05D-4B8C-81F3-0F44E4BE6BDA}"/>
              </a:ext>
            </a:extLst>
          </p:cNvPr>
          <p:cNvSpPr/>
          <p:nvPr/>
        </p:nvSpPr>
        <p:spPr>
          <a:xfrm>
            <a:off x="5553583" y="2844419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8" name="Sağ Ok 14">
            <a:extLst>
              <a:ext uri="{FF2B5EF4-FFF2-40B4-BE49-F238E27FC236}">
                <a16:creationId xmlns:a16="http://schemas.microsoft.com/office/drawing/2014/main" id="{F52BAA24-960B-4CF4-A5F7-84499FE1D526}"/>
              </a:ext>
            </a:extLst>
          </p:cNvPr>
          <p:cNvSpPr/>
          <p:nvPr/>
        </p:nvSpPr>
        <p:spPr>
          <a:xfrm>
            <a:off x="6820832" y="3589221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9" name="Sağ Ok 14">
            <a:extLst>
              <a:ext uri="{FF2B5EF4-FFF2-40B4-BE49-F238E27FC236}">
                <a16:creationId xmlns:a16="http://schemas.microsoft.com/office/drawing/2014/main" id="{BC692A92-EA76-4A52-AC6A-715818C4FD79}"/>
              </a:ext>
            </a:extLst>
          </p:cNvPr>
          <p:cNvSpPr/>
          <p:nvPr/>
        </p:nvSpPr>
        <p:spPr>
          <a:xfrm rot="10800000">
            <a:off x="4555720" y="1992184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0" name="Sağ Ok 14">
            <a:extLst>
              <a:ext uri="{FF2B5EF4-FFF2-40B4-BE49-F238E27FC236}">
                <a16:creationId xmlns:a16="http://schemas.microsoft.com/office/drawing/2014/main" id="{6BC7861A-648D-4D34-B615-F18A3468955E}"/>
              </a:ext>
            </a:extLst>
          </p:cNvPr>
          <p:cNvSpPr/>
          <p:nvPr/>
        </p:nvSpPr>
        <p:spPr>
          <a:xfrm rot="10800000">
            <a:off x="3198652" y="1316626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8716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389C9D3-438F-437B-AB23-42CC34FF4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3" y="772014"/>
            <a:ext cx="9196128" cy="4657725"/>
          </a:xfrm>
          <a:prstGeom prst="rect">
            <a:avLst/>
          </a:prstGeom>
        </p:spPr>
      </p:pic>
      <p:sp>
        <p:nvSpPr>
          <p:cNvPr id="266" name="Google Shape;266;p9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9A9E3"/>
              </a:buClr>
              <a:buSzPts val="3200"/>
            </a:pP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Ekstruder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Hattı – Süreç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267" name="Google Shape;2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4724393" y="1043266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Şirket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ERP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MRP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769DF2-FD07-4623-AD2E-8F203B12A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342" y="1122078"/>
            <a:ext cx="609600" cy="6096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48F3048-6870-46FD-98F4-2D41EB421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311" y="1847113"/>
            <a:ext cx="609600" cy="609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A509128-BF21-4C6E-94D9-A98B39F1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194" y="2610446"/>
            <a:ext cx="609600" cy="6096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B8782C6-61FB-4BCA-B878-E5FBE4AE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251" y="3404086"/>
            <a:ext cx="609600" cy="609600"/>
          </a:xfrm>
          <a:prstGeom prst="rect">
            <a:avLst/>
          </a:prstGeom>
        </p:spPr>
      </p:pic>
      <p:sp>
        <p:nvSpPr>
          <p:cNvPr id="12" name="Google Shape;268;p9">
            <a:extLst>
              <a:ext uri="{FF2B5EF4-FFF2-40B4-BE49-F238E27FC236}">
                <a16:creationId xmlns:a16="http://schemas.microsoft.com/office/drawing/2014/main" id="{3B84F4AB-54C9-401A-94D5-AC982D2DFC22}"/>
              </a:ext>
            </a:extLst>
          </p:cNvPr>
          <p:cNvSpPr txBox="1"/>
          <p:nvPr/>
        </p:nvSpPr>
        <p:spPr>
          <a:xfrm>
            <a:off x="5809336" y="1820450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  </a:t>
            </a:r>
          </a:p>
        </p:txBody>
      </p:sp>
      <p:sp>
        <p:nvSpPr>
          <p:cNvPr id="13" name="Google Shape;268;p9">
            <a:extLst>
              <a:ext uri="{FF2B5EF4-FFF2-40B4-BE49-F238E27FC236}">
                <a16:creationId xmlns:a16="http://schemas.microsoft.com/office/drawing/2014/main" id="{E74EC020-54F9-4BE2-A72C-B75841202CC6}"/>
              </a:ext>
            </a:extLst>
          </p:cNvPr>
          <p:cNvSpPr txBox="1"/>
          <p:nvPr/>
        </p:nvSpPr>
        <p:spPr>
          <a:xfrm>
            <a:off x="6881581" y="2630045"/>
            <a:ext cx="2648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Historians</a:t>
            </a: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Google Shape;268;p9">
            <a:extLst>
              <a:ext uri="{FF2B5EF4-FFF2-40B4-BE49-F238E27FC236}">
                <a16:creationId xmlns:a16="http://schemas.microsoft.com/office/drawing/2014/main" id="{07EB9EEE-86E3-4E04-A66D-458F1B37AF7A}"/>
              </a:ext>
            </a:extLst>
          </p:cNvPr>
          <p:cNvSpPr txBox="1"/>
          <p:nvPr/>
        </p:nvSpPr>
        <p:spPr>
          <a:xfrm>
            <a:off x="7982851" y="3420041"/>
            <a:ext cx="1306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 Sistemleri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Char char="-"/>
            </a:pP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QMS</a:t>
            </a: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Sağ Ok 14">
            <a:extLst>
              <a:ext uri="{FF2B5EF4-FFF2-40B4-BE49-F238E27FC236}">
                <a16:creationId xmlns:a16="http://schemas.microsoft.com/office/drawing/2014/main" id="{BC692A92-EA76-4A52-AC6A-715818C4FD79}"/>
              </a:ext>
            </a:extLst>
          </p:cNvPr>
          <p:cNvSpPr/>
          <p:nvPr/>
        </p:nvSpPr>
        <p:spPr>
          <a:xfrm rot="10800000">
            <a:off x="4555720" y="1992184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0" name="Sağ Ok 14">
            <a:extLst>
              <a:ext uri="{FF2B5EF4-FFF2-40B4-BE49-F238E27FC236}">
                <a16:creationId xmlns:a16="http://schemas.microsoft.com/office/drawing/2014/main" id="{6BC7861A-648D-4D34-B615-F18A3468955E}"/>
              </a:ext>
            </a:extLst>
          </p:cNvPr>
          <p:cNvSpPr/>
          <p:nvPr/>
        </p:nvSpPr>
        <p:spPr>
          <a:xfrm rot="10800000">
            <a:off x="3198652" y="1316626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3" name="Sağ Ok 14">
            <a:extLst>
              <a:ext uri="{FF2B5EF4-FFF2-40B4-BE49-F238E27FC236}">
                <a16:creationId xmlns:a16="http://schemas.microsoft.com/office/drawing/2014/main" id="{C4C4CA99-F582-4079-8C20-633722B4CC86}"/>
              </a:ext>
            </a:extLst>
          </p:cNvPr>
          <p:cNvSpPr/>
          <p:nvPr/>
        </p:nvSpPr>
        <p:spPr>
          <a:xfrm rot="10800000">
            <a:off x="5539460" y="2766294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4" name="Sağ Ok 14">
            <a:extLst>
              <a:ext uri="{FF2B5EF4-FFF2-40B4-BE49-F238E27FC236}">
                <a16:creationId xmlns:a16="http://schemas.microsoft.com/office/drawing/2014/main" id="{100FEB2C-48E5-4DF7-AC29-32EC9C2CBCD9}"/>
              </a:ext>
            </a:extLst>
          </p:cNvPr>
          <p:cNvSpPr/>
          <p:nvPr/>
        </p:nvSpPr>
        <p:spPr>
          <a:xfrm rot="10800000">
            <a:off x="6872985" y="3565867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5" name="Google Shape;268;p9">
            <a:extLst>
              <a:ext uri="{FF2B5EF4-FFF2-40B4-BE49-F238E27FC236}">
                <a16:creationId xmlns:a16="http://schemas.microsoft.com/office/drawing/2014/main" id="{29561915-A903-402A-B636-DA8574891752}"/>
              </a:ext>
            </a:extLst>
          </p:cNvPr>
          <p:cNvSpPr txBox="1"/>
          <p:nvPr/>
        </p:nvSpPr>
        <p:spPr>
          <a:xfrm>
            <a:off x="963908" y="4371486"/>
            <a:ext cx="473294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9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Sistem bazında üretim sürecinin ampirik modeli</a:t>
            </a:r>
          </a:p>
        </p:txBody>
      </p:sp>
    </p:spTree>
    <p:extLst>
      <p:ext uri="{BB962C8B-B14F-4D97-AF65-F5344CB8AC3E}">
        <p14:creationId xmlns:p14="http://schemas.microsoft.com/office/powerpoint/2010/main" val="8978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574;p18" descr="C:\Users\nkenanh\Downloads\12.jpg">
            <a:extLst>
              <a:ext uri="{FF2B5EF4-FFF2-40B4-BE49-F238E27FC236}">
                <a16:creationId xmlns:a16="http://schemas.microsoft.com/office/drawing/2014/main" id="{CE0A9679-4715-4363-BF53-1D85E12F05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704" y="1421878"/>
            <a:ext cx="2357314" cy="1692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3A81A111-72B0-47FD-9F63-3876598D07D5}"/>
              </a:ext>
            </a:extLst>
          </p:cNvPr>
          <p:cNvSpPr/>
          <p:nvPr/>
        </p:nvSpPr>
        <p:spPr>
          <a:xfrm>
            <a:off x="6418619" y="2564927"/>
            <a:ext cx="2647971" cy="60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6" name="Google Shape;266;p9"/>
          <p:cNvSpPr txBox="1"/>
          <p:nvPr/>
        </p:nvSpPr>
        <p:spPr>
          <a:xfrm>
            <a:off x="75729" y="-18066"/>
            <a:ext cx="9476737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9A9E3"/>
              </a:buClr>
              <a:buSzPts val="3200"/>
            </a:pPr>
            <a:r>
              <a:rPr lang="en-GB" sz="18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sz="18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Platform</a:t>
            </a:r>
            <a:r>
              <a:rPr lang="tr-TR" sz="18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üretim süreçlerinin veri akışını sağlar ve veri analizi yapar</a:t>
            </a:r>
            <a:endParaRPr sz="18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2" name="Ok: Beşgen 1">
            <a:extLst>
              <a:ext uri="{FF2B5EF4-FFF2-40B4-BE49-F238E27FC236}">
                <a16:creationId xmlns:a16="http://schemas.microsoft.com/office/drawing/2014/main" id="{33BF5669-DE88-486E-A108-785AF5A70C6B}"/>
              </a:ext>
            </a:extLst>
          </p:cNvPr>
          <p:cNvSpPr/>
          <p:nvPr/>
        </p:nvSpPr>
        <p:spPr>
          <a:xfrm>
            <a:off x="77411" y="508823"/>
            <a:ext cx="2583026" cy="44734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Elde Et</a:t>
            </a:r>
          </a:p>
        </p:txBody>
      </p:sp>
      <p:sp>
        <p:nvSpPr>
          <p:cNvPr id="5" name="Ok: Köşeli Çift Ayraç 4">
            <a:extLst>
              <a:ext uri="{FF2B5EF4-FFF2-40B4-BE49-F238E27FC236}">
                <a16:creationId xmlns:a16="http://schemas.microsoft.com/office/drawing/2014/main" id="{38C8AAA6-65EF-4495-9E59-84C42BD46B1C}"/>
              </a:ext>
            </a:extLst>
          </p:cNvPr>
          <p:cNvSpPr/>
          <p:nvPr/>
        </p:nvSpPr>
        <p:spPr>
          <a:xfrm>
            <a:off x="6316132" y="508823"/>
            <a:ext cx="2750458" cy="44734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Analiz &amp; Görselleştirme</a:t>
            </a:r>
          </a:p>
        </p:txBody>
      </p:sp>
      <p:sp>
        <p:nvSpPr>
          <p:cNvPr id="22" name="Ok: Köşeli Çift Ayraç 21">
            <a:extLst>
              <a:ext uri="{FF2B5EF4-FFF2-40B4-BE49-F238E27FC236}">
                <a16:creationId xmlns:a16="http://schemas.microsoft.com/office/drawing/2014/main" id="{97C29E57-5D55-4080-92AF-EF7DF131533B}"/>
              </a:ext>
            </a:extLst>
          </p:cNvPr>
          <p:cNvSpPr/>
          <p:nvPr/>
        </p:nvSpPr>
        <p:spPr>
          <a:xfrm>
            <a:off x="2505399" y="508823"/>
            <a:ext cx="3978164" cy="44734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Modeli</a:t>
            </a:r>
          </a:p>
        </p:txBody>
      </p:sp>
      <p:sp>
        <p:nvSpPr>
          <p:cNvPr id="8" name="Akış Çizelgesi: Bağlayıcı 7">
            <a:extLst>
              <a:ext uri="{FF2B5EF4-FFF2-40B4-BE49-F238E27FC236}">
                <a16:creationId xmlns:a16="http://schemas.microsoft.com/office/drawing/2014/main" id="{C888CBF2-11B8-4D49-B577-F483AAAF5B00}"/>
              </a:ext>
            </a:extLst>
          </p:cNvPr>
          <p:cNvSpPr/>
          <p:nvPr/>
        </p:nvSpPr>
        <p:spPr>
          <a:xfrm>
            <a:off x="1702031" y="170849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kış Çizelgesi: Bağlayıcı 25">
            <a:extLst>
              <a:ext uri="{FF2B5EF4-FFF2-40B4-BE49-F238E27FC236}">
                <a16:creationId xmlns:a16="http://schemas.microsoft.com/office/drawing/2014/main" id="{6648B964-220E-4144-851E-0810A64F8632}"/>
              </a:ext>
            </a:extLst>
          </p:cNvPr>
          <p:cNvSpPr/>
          <p:nvPr/>
        </p:nvSpPr>
        <p:spPr>
          <a:xfrm>
            <a:off x="1894145" y="170849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Akış Çizelgesi: Bağlayıcı 26">
            <a:extLst>
              <a:ext uri="{FF2B5EF4-FFF2-40B4-BE49-F238E27FC236}">
                <a16:creationId xmlns:a16="http://schemas.microsoft.com/office/drawing/2014/main" id="{DBD7A87E-2326-415E-9754-B0CFB5B9EE1A}"/>
              </a:ext>
            </a:extLst>
          </p:cNvPr>
          <p:cNvSpPr/>
          <p:nvPr/>
        </p:nvSpPr>
        <p:spPr>
          <a:xfrm>
            <a:off x="1793471" y="170849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kış Çizelgesi: Bağlayıcı 27">
            <a:extLst>
              <a:ext uri="{FF2B5EF4-FFF2-40B4-BE49-F238E27FC236}">
                <a16:creationId xmlns:a16="http://schemas.microsoft.com/office/drawing/2014/main" id="{F5E2C5D4-4058-41D6-B803-358914640355}"/>
              </a:ext>
            </a:extLst>
          </p:cNvPr>
          <p:cNvSpPr/>
          <p:nvPr/>
        </p:nvSpPr>
        <p:spPr>
          <a:xfrm>
            <a:off x="1994819" y="170849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kış Çizelgesi: Bağlayıcı 28">
            <a:extLst>
              <a:ext uri="{FF2B5EF4-FFF2-40B4-BE49-F238E27FC236}">
                <a16:creationId xmlns:a16="http://schemas.microsoft.com/office/drawing/2014/main" id="{2EC8B98F-0D61-41B8-A421-21FC8D8AF17A}"/>
              </a:ext>
            </a:extLst>
          </p:cNvPr>
          <p:cNvSpPr/>
          <p:nvPr/>
        </p:nvSpPr>
        <p:spPr>
          <a:xfrm>
            <a:off x="2095493" y="1705805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kış Çizelgesi: Bağlayıcı 29">
            <a:extLst>
              <a:ext uri="{FF2B5EF4-FFF2-40B4-BE49-F238E27FC236}">
                <a16:creationId xmlns:a16="http://schemas.microsoft.com/office/drawing/2014/main" id="{3CAEAF39-4696-47BE-88B0-F0A829B3A539}"/>
              </a:ext>
            </a:extLst>
          </p:cNvPr>
          <p:cNvSpPr/>
          <p:nvPr/>
        </p:nvSpPr>
        <p:spPr>
          <a:xfrm>
            <a:off x="1717271" y="18151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kış Çizelgesi: Bağlayıcı 30">
            <a:extLst>
              <a:ext uri="{FF2B5EF4-FFF2-40B4-BE49-F238E27FC236}">
                <a16:creationId xmlns:a16="http://schemas.microsoft.com/office/drawing/2014/main" id="{D9FB73A9-F576-4CBC-A458-A6B4496A693A}"/>
              </a:ext>
            </a:extLst>
          </p:cNvPr>
          <p:cNvSpPr/>
          <p:nvPr/>
        </p:nvSpPr>
        <p:spPr>
          <a:xfrm>
            <a:off x="1909385" y="18151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kış Çizelgesi: Bağlayıcı 31">
            <a:extLst>
              <a:ext uri="{FF2B5EF4-FFF2-40B4-BE49-F238E27FC236}">
                <a16:creationId xmlns:a16="http://schemas.microsoft.com/office/drawing/2014/main" id="{007ACF8A-CF3B-4E98-AFC9-8443156F7010}"/>
              </a:ext>
            </a:extLst>
          </p:cNvPr>
          <p:cNvSpPr/>
          <p:nvPr/>
        </p:nvSpPr>
        <p:spPr>
          <a:xfrm>
            <a:off x="1808711" y="18151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Akış Çizelgesi: Bağlayıcı 32">
            <a:extLst>
              <a:ext uri="{FF2B5EF4-FFF2-40B4-BE49-F238E27FC236}">
                <a16:creationId xmlns:a16="http://schemas.microsoft.com/office/drawing/2014/main" id="{0F29000A-D743-432C-AB84-74BB6324227E}"/>
              </a:ext>
            </a:extLst>
          </p:cNvPr>
          <p:cNvSpPr/>
          <p:nvPr/>
        </p:nvSpPr>
        <p:spPr>
          <a:xfrm>
            <a:off x="2010059" y="18151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Akış Çizelgesi: Bağlayıcı 33">
            <a:extLst>
              <a:ext uri="{FF2B5EF4-FFF2-40B4-BE49-F238E27FC236}">
                <a16:creationId xmlns:a16="http://schemas.microsoft.com/office/drawing/2014/main" id="{2AFD00AE-1D1B-4C7B-8B64-1A1C5B4075E6}"/>
              </a:ext>
            </a:extLst>
          </p:cNvPr>
          <p:cNvSpPr/>
          <p:nvPr/>
        </p:nvSpPr>
        <p:spPr>
          <a:xfrm>
            <a:off x="2110733" y="1812485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Akış Çizelgesi: Bağlayıcı 34">
            <a:extLst>
              <a:ext uri="{FF2B5EF4-FFF2-40B4-BE49-F238E27FC236}">
                <a16:creationId xmlns:a16="http://schemas.microsoft.com/office/drawing/2014/main" id="{D1CC7054-D372-45EF-9388-F28F5A3C7EDC}"/>
              </a:ext>
            </a:extLst>
          </p:cNvPr>
          <p:cNvSpPr/>
          <p:nvPr/>
        </p:nvSpPr>
        <p:spPr>
          <a:xfrm>
            <a:off x="1732511" y="19294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kış Çizelgesi: Bağlayıcı 35">
            <a:extLst>
              <a:ext uri="{FF2B5EF4-FFF2-40B4-BE49-F238E27FC236}">
                <a16:creationId xmlns:a16="http://schemas.microsoft.com/office/drawing/2014/main" id="{BA2F2752-C06E-41FA-82B0-CD83D0C8334A}"/>
              </a:ext>
            </a:extLst>
          </p:cNvPr>
          <p:cNvSpPr/>
          <p:nvPr/>
        </p:nvSpPr>
        <p:spPr>
          <a:xfrm>
            <a:off x="1924625" y="19294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Akış Çizelgesi: Bağlayıcı 36">
            <a:extLst>
              <a:ext uri="{FF2B5EF4-FFF2-40B4-BE49-F238E27FC236}">
                <a16:creationId xmlns:a16="http://schemas.microsoft.com/office/drawing/2014/main" id="{3CA71475-33A7-4F87-A5AD-66963201BABB}"/>
              </a:ext>
            </a:extLst>
          </p:cNvPr>
          <p:cNvSpPr/>
          <p:nvPr/>
        </p:nvSpPr>
        <p:spPr>
          <a:xfrm>
            <a:off x="1823951" y="19294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Akış Çizelgesi: Bağlayıcı 37">
            <a:extLst>
              <a:ext uri="{FF2B5EF4-FFF2-40B4-BE49-F238E27FC236}">
                <a16:creationId xmlns:a16="http://schemas.microsoft.com/office/drawing/2014/main" id="{50184A74-9779-4B6A-BD33-4946A23FE479}"/>
              </a:ext>
            </a:extLst>
          </p:cNvPr>
          <p:cNvSpPr/>
          <p:nvPr/>
        </p:nvSpPr>
        <p:spPr>
          <a:xfrm>
            <a:off x="2025299" y="1929474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Akış Çizelgesi: Bağlayıcı 38">
            <a:extLst>
              <a:ext uri="{FF2B5EF4-FFF2-40B4-BE49-F238E27FC236}">
                <a16:creationId xmlns:a16="http://schemas.microsoft.com/office/drawing/2014/main" id="{FE3B4E4C-6258-453A-883E-E15150AEE3D8}"/>
              </a:ext>
            </a:extLst>
          </p:cNvPr>
          <p:cNvSpPr/>
          <p:nvPr/>
        </p:nvSpPr>
        <p:spPr>
          <a:xfrm>
            <a:off x="2125973" y="1926785"/>
            <a:ext cx="54000" cy="54000"/>
          </a:xfrm>
          <a:prstGeom prst="flowChartConnector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Google Shape;268;p9">
            <a:extLst>
              <a:ext uri="{FF2B5EF4-FFF2-40B4-BE49-F238E27FC236}">
                <a16:creationId xmlns:a16="http://schemas.microsoft.com/office/drawing/2014/main" id="{26C671B1-F2FF-49FB-A696-5443CF898235}"/>
              </a:ext>
            </a:extLst>
          </p:cNvPr>
          <p:cNvSpPr txBox="1"/>
          <p:nvPr/>
        </p:nvSpPr>
        <p:spPr>
          <a:xfrm>
            <a:off x="-245060" y="1175074"/>
            <a:ext cx="2750459" cy="25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Girdi</a:t>
            </a:r>
            <a:r>
              <a:rPr lang="en-GB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</a:t>
            </a:r>
            <a:r>
              <a:rPr lang="tr-TR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Topla</a:t>
            </a:r>
            <a:r>
              <a:rPr lang="en-GB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tr-TR" sz="12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Dikdörtgen 46">
            <a:extLst>
              <a:ext uri="{FF2B5EF4-FFF2-40B4-BE49-F238E27FC236}">
                <a16:creationId xmlns:a16="http://schemas.microsoft.com/office/drawing/2014/main" id="{5AEA5B00-DF5F-4B0B-8E98-E5B775345FA4}"/>
              </a:ext>
            </a:extLst>
          </p:cNvPr>
          <p:cNvSpPr/>
          <p:nvPr/>
        </p:nvSpPr>
        <p:spPr>
          <a:xfrm>
            <a:off x="0" y="4830451"/>
            <a:ext cx="9144000" cy="284338"/>
          </a:xfrm>
          <a:prstGeom prst="rect">
            <a:avLst/>
          </a:prstGeom>
          <a:solidFill>
            <a:srgbClr val="269D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Sürecinin Akışı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9" name="Google Shape;268;p9">
            <a:extLst>
              <a:ext uri="{FF2B5EF4-FFF2-40B4-BE49-F238E27FC236}">
                <a16:creationId xmlns:a16="http://schemas.microsoft.com/office/drawing/2014/main" id="{159DEE01-70E6-4D2C-B440-14A76574B35C}"/>
              </a:ext>
            </a:extLst>
          </p:cNvPr>
          <p:cNvSpPr txBox="1"/>
          <p:nvPr/>
        </p:nvSpPr>
        <p:spPr>
          <a:xfrm>
            <a:off x="-64784" y="1605268"/>
            <a:ext cx="820056" cy="2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Excel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0" name="Google Shape;268;p9">
            <a:extLst>
              <a:ext uri="{FF2B5EF4-FFF2-40B4-BE49-F238E27FC236}">
                <a16:creationId xmlns:a16="http://schemas.microsoft.com/office/drawing/2014/main" id="{B7BDE278-644B-4003-A7C1-D3E237EBBCBE}"/>
              </a:ext>
            </a:extLst>
          </p:cNvPr>
          <p:cNvSpPr txBox="1"/>
          <p:nvPr/>
        </p:nvSpPr>
        <p:spPr>
          <a:xfrm>
            <a:off x="-159127" y="2124866"/>
            <a:ext cx="820056" cy="2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PLCs 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Google Shape;268;p9">
            <a:extLst>
              <a:ext uri="{FF2B5EF4-FFF2-40B4-BE49-F238E27FC236}">
                <a16:creationId xmlns:a16="http://schemas.microsoft.com/office/drawing/2014/main" id="{45EB8B05-36E9-4893-A3CD-2A1ECC51BAD7}"/>
              </a:ext>
            </a:extLst>
          </p:cNvPr>
          <p:cNvSpPr txBox="1"/>
          <p:nvPr/>
        </p:nvSpPr>
        <p:spPr>
          <a:xfrm>
            <a:off x="530" y="2535491"/>
            <a:ext cx="820056" cy="2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 / ERP 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Akış Çizelgesi: Bağlayıcı 51">
            <a:extLst>
              <a:ext uri="{FF2B5EF4-FFF2-40B4-BE49-F238E27FC236}">
                <a16:creationId xmlns:a16="http://schemas.microsoft.com/office/drawing/2014/main" id="{174B834C-B7BA-4F79-83B3-823DCDE0E234}"/>
              </a:ext>
            </a:extLst>
          </p:cNvPr>
          <p:cNvSpPr/>
          <p:nvPr/>
        </p:nvSpPr>
        <p:spPr>
          <a:xfrm>
            <a:off x="1752832" y="218747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Akış Çizelgesi: Bağlayıcı 52">
            <a:extLst>
              <a:ext uri="{FF2B5EF4-FFF2-40B4-BE49-F238E27FC236}">
                <a16:creationId xmlns:a16="http://schemas.microsoft.com/office/drawing/2014/main" id="{012EADF6-BF4F-464C-9CAD-355298C609FC}"/>
              </a:ext>
            </a:extLst>
          </p:cNvPr>
          <p:cNvSpPr/>
          <p:nvPr/>
        </p:nvSpPr>
        <p:spPr>
          <a:xfrm>
            <a:off x="1944946" y="218747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Akış Çizelgesi: Bağlayıcı 53">
            <a:extLst>
              <a:ext uri="{FF2B5EF4-FFF2-40B4-BE49-F238E27FC236}">
                <a16:creationId xmlns:a16="http://schemas.microsoft.com/office/drawing/2014/main" id="{A007F208-06F3-4ED4-AE12-6A0326B024CF}"/>
              </a:ext>
            </a:extLst>
          </p:cNvPr>
          <p:cNvSpPr/>
          <p:nvPr/>
        </p:nvSpPr>
        <p:spPr>
          <a:xfrm>
            <a:off x="1844272" y="218747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Akış Çizelgesi: Bağlayıcı 54">
            <a:extLst>
              <a:ext uri="{FF2B5EF4-FFF2-40B4-BE49-F238E27FC236}">
                <a16:creationId xmlns:a16="http://schemas.microsoft.com/office/drawing/2014/main" id="{208D6FED-B4E2-4A95-B22F-02B379186045}"/>
              </a:ext>
            </a:extLst>
          </p:cNvPr>
          <p:cNvSpPr/>
          <p:nvPr/>
        </p:nvSpPr>
        <p:spPr>
          <a:xfrm>
            <a:off x="2045620" y="218747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Akış Çizelgesi: Bağlayıcı 56">
            <a:extLst>
              <a:ext uri="{FF2B5EF4-FFF2-40B4-BE49-F238E27FC236}">
                <a16:creationId xmlns:a16="http://schemas.microsoft.com/office/drawing/2014/main" id="{11CCCB5C-FCE5-491D-BFC3-97B88E9128AF}"/>
              </a:ext>
            </a:extLst>
          </p:cNvPr>
          <p:cNvSpPr/>
          <p:nvPr/>
        </p:nvSpPr>
        <p:spPr>
          <a:xfrm>
            <a:off x="1753558" y="22941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Akış Çizelgesi: Bağlayıcı 57">
            <a:extLst>
              <a:ext uri="{FF2B5EF4-FFF2-40B4-BE49-F238E27FC236}">
                <a16:creationId xmlns:a16="http://schemas.microsoft.com/office/drawing/2014/main" id="{30E5DCE7-4C92-47B1-904E-815B4D4EB9FB}"/>
              </a:ext>
            </a:extLst>
          </p:cNvPr>
          <p:cNvSpPr/>
          <p:nvPr/>
        </p:nvSpPr>
        <p:spPr>
          <a:xfrm>
            <a:off x="1945672" y="22941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Akış Çizelgesi: Bağlayıcı 58">
            <a:extLst>
              <a:ext uri="{FF2B5EF4-FFF2-40B4-BE49-F238E27FC236}">
                <a16:creationId xmlns:a16="http://schemas.microsoft.com/office/drawing/2014/main" id="{694B7BD1-E739-47B8-9D72-7484D7775916}"/>
              </a:ext>
            </a:extLst>
          </p:cNvPr>
          <p:cNvSpPr/>
          <p:nvPr/>
        </p:nvSpPr>
        <p:spPr>
          <a:xfrm>
            <a:off x="1844998" y="22941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Akış Çizelgesi: Bağlayıcı 59">
            <a:extLst>
              <a:ext uri="{FF2B5EF4-FFF2-40B4-BE49-F238E27FC236}">
                <a16:creationId xmlns:a16="http://schemas.microsoft.com/office/drawing/2014/main" id="{CB0F8E26-E982-447D-AAAB-79DEE7B2202D}"/>
              </a:ext>
            </a:extLst>
          </p:cNvPr>
          <p:cNvSpPr/>
          <p:nvPr/>
        </p:nvSpPr>
        <p:spPr>
          <a:xfrm>
            <a:off x="2046346" y="22941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Akış Çizelgesi: Bağlayıcı 61">
            <a:extLst>
              <a:ext uri="{FF2B5EF4-FFF2-40B4-BE49-F238E27FC236}">
                <a16:creationId xmlns:a16="http://schemas.microsoft.com/office/drawing/2014/main" id="{CBCD0124-DA98-49AB-9A58-CBFD5D5B2BE6}"/>
              </a:ext>
            </a:extLst>
          </p:cNvPr>
          <p:cNvSpPr/>
          <p:nvPr/>
        </p:nvSpPr>
        <p:spPr>
          <a:xfrm>
            <a:off x="1747027" y="24084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Akış Çizelgesi: Bağlayıcı 62">
            <a:extLst>
              <a:ext uri="{FF2B5EF4-FFF2-40B4-BE49-F238E27FC236}">
                <a16:creationId xmlns:a16="http://schemas.microsoft.com/office/drawing/2014/main" id="{8F2F4712-C160-4F0D-970F-D796C60F4F85}"/>
              </a:ext>
            </a:extLst>
          </p:cNvPr>
          <p:cNvSpPr/>
          <p:nvPr/>
        </p:nvSpPr>
        <p:spPr>
          <a:xfrm>
            <a:off x="1939141" y="24084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Akış Çizelgesi: Bağlayıcı 63">
            <a:extLst>
              <a:ext uri="{FF2B5EF4-FFF2-40B4-BE49-F238E27FC236}">
                <a16:creationId xmlns:a16="http://schemas.microsoft.com/office/drawing/2014/main" id="{80AC3684-D61C-49A7-947A-C67C6DB62700}"/>
              </a:ext>
            </a:extLst>
          </p:cNvPr>
          <p:cNvSpPr/>
          <p:nvPr/>
        </p:nvSpPr>
        <p:spPr>
          <a:xfrm>
            <a:off x="1838467" y="24084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Akış Çizelgesi: Bağlayıcı 64">
            <a:extLst>
              <a:ext uri="{FF2B5EF4-FFF2-40B4-BE49-F238E27FC236}">
                <a16:creationId xmlns:a16="http://schemas.microsoft.com/office/drawing/2014/main" id="{7BB8E40C-E95C-423C-B0CB-641130EC0C6A}"/>
              </a:ext>
            </a:extLst>
          </p:cNvPr>
          <p:cNvSpPr/>
          <p:nvPr/>
        </p:nvSpPr>
        <p:spPr>
          <a:xfrm>
            <a:off x="2039815" y="2408450"/>
            <a:ext cx="54000" cy="540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3E274CDE-A2AF-428B-8B7B-8DBA1E8DD74E}"/>
              </a:ext>
            </a:extLst>
          </p:cNvPr>
          <p:cNvSpPr/>
          <p:nvPr/>
        </p:nvSpPr>
        <p:spPr>
          <a:xfrm>
            <a:off x="1062179" y="1672995"/>
            <a:ext cx="384534" cy="218292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Google Shape;268;p9">
            <a:extLst>
              <a:ext uri="{FF2B5EF4-FFF2-40B4-BE49-F238E27FC236}">
                <a16:creationId xmlns:a16="http://schemas.microsoft.com/office/drawing/2014/main" id="{62ABB9CB-27BB-47CD-800E-6905FFEC1973}"/>
              </a:ext>
            </a:extLst>
          </p:cNvPr>
          <p:cNvSpPr txBox="1"/>
          <p:nvPr/>
        </p:nvSpPr>
        <p:spPr>
          <a:xfrm>
            <a:off x="-35757" y="2951783"/>
            <a:ext cx="1060696" cy="2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Historian / QPC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Google Shape;268;p9">
            <a:extLst>
              <a:ext uri="{FF2B5EF4-FFF2-40B4-BE49-F238E27FC236}">
                <a16:creationId xmlns:a16="http://schemas.microsoft.com/office/drawing/2014/main" id="{09D78C93-489E-45EF-8E97-2607E3B1CA28}"/>
              </a:ext>
            </a:extLst>
          </p:cNvPr>
          <p:cNvSpPr txBox="1"/>
          <p:nvPr/>
        </p:nvSpPr>
        <p:spPr>
          <a:xfrm>
            <a:off x="-159127" y="3409095"/>
            <a:ext cx="1009895" cy="29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Serialization 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Google Shape;268;p9">
            <a:extLst>
              <a:ext uri="{FF2B5EF4-FFF2-40B4-BE49-F238E27FC236}">
                <a16:creationId xmlns:a16="http://schemas.microsoft.com/office/drawing/2014/main" id="{1A85FF6E-814C-4C1B-9B58-4552AFD214D8}"/>
              </a:ext>
            </a:extLst>
          </p:cNvPr>
          <p:cNvSpPr txBox="1"/>
          <p:nvPr/>
        </p:nvSpPr>
        <p:spPr>
          <a:xfrm>
            <a:off x="-220811" y="3923841"/>
            <a:ext cx="1321952" cy="2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Operator Entry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2" name="Google Shape;268;p9">
            <a:extLst>
              <a:ext uri="{FF2B5EF4-FFF2-40B4-BE49-F238E27FC236}">
                <a16:creationId xmlns:a16="http://schemas.microsoft.com/office/drawing/2014/main" id="{D0AFFC16-CD6B-4DCA-A2DF-A9D8900798CF}"/>
              </a:ext>
            </a:extLst>
          </p:cNvPr>
          <p:cNvSpPr txBox="1"/>
          <p:nvPr/>
        </p:nvSpPr>
        <p:spPr>
          <a:xfrm>
            <a:off x="-202742" y="4346740"/>
            <a:ext cx="1321952" cy="2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300"/>
              </a:spcBef>
            </a:pPr>
            <a:r>
              <a:rPr lang="en-GB" sz="10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Image/ Quality</a:t>
            </a:r>
            <a:endParaRPr lang="tr-TR" sz="10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4" name="Akış Çizelgesi: Bağlayıcı 73">
            <a:extLst>
              <a:ext uri="{FF2B5EF4-FFF2-40B4-BE49-F238E27FC236}">
                <a16:creationId xmlns:a16="http://schemas.microsoft.com/office/drawing/2014/main" id="{2B8F9E0B-3C94-43E8-8D53-95B6BB88A124}"/>
              </a:ext>
            </a:extLst>
          </p:cNvPr>
          <p:cNvSpPr/>
          <p:nvPr/>
        </p:nvSpPr>
        <p:spPr>
          <a:xfrm>
            <a:off x="1894144" y="258661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Akış Çizelgesi: Bağlayıcı 77">
            <a:extLst>
              <a:ext uri="{FF2B5EF4-FFF2-40B4-BE49-F238E27FC236}">
                <a16:creationId xmlns:a16="http://schemas.microsoft.com/office/drawing/2014/main" id="{E4840500-DC55-46A1-A3F0-93E361D968E5}"/>
              </a:ext>
            </a:extLst>
          </p:cNvPr>
          <p:cNvSpPr/>
          <p:nvPr/>
        </p:nvSpPr>
        <p:spPr>
          <a:xfrm>
            <a:off x="1894870" y="26932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Akış Çizelgesi: Bağlayıcı 78">
            <a:extLst>
              <a:ext uri="{FF2B5EF4-FFF2-40B4-BE49-F238E27FC236}">
                <a16:creationId xmlns:a16="http://schemas.microsoft.com/office/drawing/2014/main" id="{9F5E01A6-FD95-4738-8242-35D32921C248}"/>
              </a:ext>
            </a:extLst>
          </p:cNvPr>
          <p:cNvSpPr/>
          <p:nvPr/>
        </p:nvSpPr>
        <p:spPr>
          <a:xfrm>
            <a:off x="1794196" y="26932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Akış Çizelgesi: Bağlayıcı 79">
            <a:extLst>
              <a:ext uri="{FF2B5EF4-FFF2-40B4-BE49-F238E27FC236}">
                <a16:creationId xmlns:a16="http://schemas.microsoft.com/office/drawing/2014/main" id="{E7590968-B987-40BB-81A9-7905100B2091}"/>
              </a:ext>
            </a:extLst>
          </p:cNvPr>
          <p:cNvSpPr/>
          <p:nvPr/>
        </p:nvSpPr>
        <p:spPr>
          <a:xfrm>
            <a:off x="1995544" y="26932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Akış Çizelgesi: Bağlayıcı 80">
            <a:extLst>
              <a:ext uri="{FF2B5EF4-FFF2-40B4-BE49-F238E27FC236}">
                <a16:creationId xmlns:a16="http://schemas.microsoft.com/office/drawing/2014/main" id="{5ADDA8EC-8248-4921-9335-86685DAA2260}"/>
              </a:ext>
            </a:extLst>
          </p:cNvPr>
          <p:cNvSpPr/>
          <p:nvPr/>
        </p:nvSpPr>
        <p:spPr>
          <a:xfrm>
            <a:off x="1696225" y="28075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Akış Çizelgesi: Bağlayıcı 81">
            <a:extLst>
              <a:ext uri="{FF2B5EF4-FFF2-40B4-BE49-F238E27FC236}">
                <a16:creationId xmlns:a16="http://schemas.microsoft.com/office/drawing/2014/main" id="{A55A19A9-F498-4EB5-960E-1B1633C7745B}"/>
              </a:ext>
            </a:extLst>
          </p:cNvPr>
          <p:cNvSpPr/>
          <p:nvPr/>
        </p:nvSpPr>
        <p:spPr>
          <a:xfrm>
            <a:off x="1888339" y="28075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Akış Çizelgesi: Bağlayıcı 82">
            <a:extLst>
              <a:ext uri="{FF2B5EF4-FFF2-40B4-BE49-F238E27FC236}">
                <a16:creationId xmlns:a16="http://schemas.microsoft.com/office/drawing/2014/main" id="{02A81B81-2AC7-4EDE-B97A-4DBD96BE3142}"/>
              </a:ext>
            </a:extLst>
          </p:cNvPr>
          <p:cNvSpPr/>
          <p:nvPr/>
        </p:nvSpPr>
        <p:spPr>
          <a:xfrm>
            <a:off x="1787665" y="28075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Akış Çizelgesi: Bağlayıcı 83">
            <a:extLst>
              <a:ext uri="{FF2B5EF4-FFF2-40B4-BE49-F238E27FC236}">
                <a16:creationId xmlns:a16="http://schemas.microsoft.com/office/drawing/2014/main" id="{E8F0828A-1CF5-4DD3-A0A9-605BFE0F0CE7}"/>
              </a:ext>
            </a:extLst>
          </p:cNvPr>
          <p:cNvSpPr/>
          <p:nvPr/>
        </p:nvSpPr>
        <p:spPr>
          <a:xfrm>
            <a:off x="1989013" y="2807590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Akış Çizelgesi: Bağlayıcı 84">
            <a:extLst>
              <a:ext uri="{FF2B5EF4-FFF2-40B4-BE49-F238E27FC236}">
                <a16:creationId xmlns:a16="http://schemas.microsoft.com/office/drawing/2014/main" id="{F8F11CAB-2FD2-49B1-BE1A-E3B0E5029D52}"/>
              </a:ext>
            </a:extLst>
          </p:cNvPr>
          <p:cNvSpPr/>
          <p:nvPr/>
        </p:nvSpPr>
        <p:spPr>
          <a:xfrm>
            <a:off x="2089687" y="2810858"/>
            <a:ext cx="54000" cy="54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Ok: Sağ 86">
            <a:extLst>
              <a:ext uri="{FF2B5EF4-FFF2-40B4-BE49-F238E27FC236}">
                <a16:creationId xmlns:a16="http://schemas.microsoft.com/office/drawing/2014/main" id="{555488EB-08D6-4F99-95B5-879D0D65BDD8}"/>
              </a:ext>
            </a:extLst>
          </p:cNvPr>
          <p:cNvSpPr/>
          <p:nvPr/>
        </p:nvSpPr>
        <p:spPr>
          <a:xfrm>
            <a:off x="1062179" y="3005509"/>
            <a:ext cx="384534" cy="21829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Ok: Sağ 87">
            <a:extLst>
              <a:ext uri="{FF2B5EF4-FFF2-40B4-BE49-F238E27FC236}">
                <a16:creationId xmlns:a16="http://schemas.microsoft.com/office/drawing/2014/main" id="{7B9CABBE-F234-4DCF-8F31-EBCDFD18D5C3}"/>
              </a:ext>
            </a:extLst>
          </p:cNvPr>
          <p:cNvSpPr/>
          <p:nvPr/>
        </p:nvSpPr>
        <p:spPr>
          <a:xfrm>
            <a:off x="1057431" y="2144188"/>
            <a:ext cx="384534" cy="21829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Ok: Sağ 88">
            <a:extLst>
              <a:ext uri="{FF2B5EF4-FFF2-40B4-BE49-F238E27FC236}">
                <a16:creationId xmlns:a16="http://schemas.microsoft.com/office/drawing/2014/main" id="{74FCB5ED-FEE0-45A7-BE62-16F78CABB49C}"/>
              </a:ext>
            </a:extLst>
          </p:cNvPr>
          <p:cNvSpPr/>
          <p:nvPr/>
        </p:nvSpPr>
        <p:spPr>
          <a:xfrm>
            <a:off x="1057431" y="2549687"/>
            <a:ext cx="384534" cy="21829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Akış Çizelgesi: Bağlayıcı 89">
            <a:extLst>
              <a:ext uri="{FF2B5EF4-FFF2-40B4-BE49-F238E27FC236}">
                <a16:creationId xmlns:a16="http://schemas.microsoft.com/office/drawing/2014/main" id="{15C754BC-7F53-4FEB-9888-0A5C08B426EE}"/>
              </a:ext>
            </a:extLst>
          </p:cNvPr>
          <p:cNvSpPr/>
          <p:nvPr/>
        </p:nvSpPr>
        <p:spPr>
          <a:xfrm>
            <a:off x="1731058" y="301478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Akış Çizelgesi: Bağlayıcı 90">
            <a:extLst>
              <a:ext uri="{FF2B5EF4-FFF2-40B4-BE49-F238E27FC236}">
                <a16:creationId xmlns:a16="http://schemas.microsoft.com/office/drawing/2014/main" id="{D6B78E70-D79D-41CD-A34D-911F94915CCD}"/>
              </a:ext>
            </a:extLst>
          </p:cNvPr>
          <p:cNvSpPr/>
          <p:nvPr/>
        </p:nvSpPr>
        <p:spPr>
          <a:xfrm>
            <a:off x="1923172" y="301478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Akış Çizelgesi: Bağlayıcı 91">
            <a:extLst>
              <a:ext uri="{FF2B5EF4-FFF2-40B4-BE49-F238E27FC236}">
                <a16:creationId xmlns:a16="http://schemas.microsoft.com/office/drawing/2014/main" id="{57F484FB-F062-495E-9CEC-1574AAD5E1A0}"/>
              </a:ext>
            </a:extLst>
          </p:cNvPr>
          <p:cNvSpPr/>
          <p:nvPr/>
        </p:nvSpPr>
        <p:spPr>
          <a:xfrm>
            <a:off x="1822498" y="301478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3" name="Akış Çizelgesi: Bağlayıcı 92">
            <a:extLst>
              <a:ext uri="{FF2B5EF4-FFF2-40B4-BE49-F238E27FC236}">
                <a16:creationId xmlns:a16="http://schemas.microsoft.com/office/drawing/2014/main" id="{67F7654B-CC06-49C4-99F7-A9F374C2AFCA}"/>
              </a:ext>
            </a:extLst>
          </p:cNvPr>
          <p:cNvSpPr/>
          <p:nvPr/>
        </p:nvSpPr>
        <p:spPr>
          <a:xfrm>
            <a:off x="2023846" y="301478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4" name="Akış Çizelgesi: Bağlayıcı 93">
            <a:extLst>
              <a:ext uri="{FF2B5EF4-FFF2-40B4-BE49-F238E27FC236}">
                <a16:creationId xmlns:a16="http://schemas.microsoft.com/office/drawing/2014/main" id="{49A384BA-33BF-4011-8259-315EE4048E16}"/>
              </a:ext>
            </a:extLst>
          </p:cNvPr>
          <p:cNvSpPr/>
          <p:nvPr/>
        </p:nvSpPr>
        <p:spPr>
          <a:xfrm>
            <a:off x="1659214" y="31214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Akış Çizelgesi: Bağlayıcı 94">
            <a:extLst>
              <a:ext uri="{FF2B5EF4-FFF2-40B4-BE49-F238E27FC236}">
                <a16:creationId xmlns:a16="http://schemas.microsoft.com/office/drawing/2014/main" id="{5F491696-B540-49D0-90A8-4B41DF2934FC}"/>
              </a:ext>
            </a:extLst>
          </p:cNvPr>
          <p:cNvSpPr/>
          <p:nvPr/>
        </p:nvSpPr>
        <p:spPr>
          <a:xfrm>
            <a:off x="1851328" y="31214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6" name="Akış Çizelgesi: Bağlayıcı 95">
            <a:extLst>
              <a:ext uri="{FF2B5EF4-FFF2-40B4-BE49-F238E27FC236}">
                <a16:creationId xmlns:a16="http://schemas.microsoft.com/office/drawing/2014/main" id="{FE8AF9CF-EFF4-48E5-8755-AD6669DBEE50}"/>
              </a:ext>
            </a:extLst>
          </p:cNvPr>
          <p:cNvSpPr/>
          <p:nvPr/>
        </p:nvSpPr>
        <p:spPr>
          <a:xfrm>
            <a:off x="1750654" y="31214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7" name="Akış Çizelgesi: Bağlayıcı 96">
            <a:extLst>
              <a:ext uri="{FF2B5EF4-FFF2-40B4-BE49-F238E27FC236}">
                <a16:creationId xmlns:a16="http://schemas.microsoft.com/office/drawing/2014/main" id="{41D194D4-6436-4DB3-9BD3-CF42936A4C32}"/>
              </a:ext>
            </a:extLst>
          </p:cNvPr>
          <p:cNvSpPr/>
          <p:nvPr/>
        </p:nvSpPr>
        <p:spPr>
          <a:xfrm>
            <a:off x="1952002" y="31214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8" name="Akış Çizelgesi: Bağlayıcı 97">
            <a:extLst>
              <a:ext uri="{FF2B5EF4-FFF2-40B4-BE49-F238E27FC236}">
                <a16:creationId xmlns:a16="http://schemas.microsoft.com/office/drawing/2014/main" id="{42005022-4A59-4C16-9072-E53DA3C502F8}"/>
              </a:ext>
            </a:extLst>
          </p:cNvPr>
          <p:cNvSpPr/>
          <p:nvPr/>
        </p:nvSpPr>
        <p:spPr>
          <a:xfrm>
            <a:off x="1601884" y="32357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9" name="Akış Çizelgesi: Bağlayıcı 98">
            <a:extLst>
              <a:ext uri="{FF2B5EF4-FFF2-40B4-BE49-F238E27FC236}">
                <a16:creationId xmlns:a16="http://schemas.microsoft.com/office/drawing/2014/main" id="{3109A67B-59F2-468A-B2FE-AA63F1AAA058}"/>
              </a:ext>
            </a:extLst>
          </p:cNvPr>
          <p:cNvSpPr/>
          <p:nvPr/>
        </p:nvSpPr>
        <p:spPr>
          <a:xfrm>
            <a:off x="1793998" y="32357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0" name="Akış Çizelgesi: Bağlayıcı 99">
            <a:extLst>
              <a:ext uri="{FF2B5EF4-FFF2-40B4-BE49-F238E27FC236}">
                <a16:creationId xmlns:a16="http://schemas.microsoft.com/office/drawing/2014/main" id="{1FDA9A06-D0DB-4B6F-984C-4A8063F4680C}"/>
              </a:ext>
            </a:extLst>
          </p:cNvPr>
          <p:cNvSpPr/>
          <p:nvPr/>
        </p:nvSpPr>
        <p:spPr>
          <a:xfrm>
            <a:off x="1693324" y="32357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1" name="Akış Çizelgesi: Bağlayıcı 100">
            <a:extLst>
              <a:ext uri="{FF2B5EF4-FFF2-40B4-BE49-F238E27FC236}">
                <a16:creationId xmlns:a16="http://schemas.microsoft.com/office/drawing/2014/main" id="{47EBFED7-3C3E-4B5F-B941-33D3C12AE42B}"/>
              </a:ext>
            </a:extLst>
          </p:cNvPr>
          <p:cNvSpPr/>
          <p:nvPr/>
        </p:nvSpPr>
        <p:spPr>
          <a:xfrm>
            <a:off x="1894672" y="3235766"/>
            <a:ext cx="54000" cy="540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" name="Akış Çizelgesi: Bağlayıcı 101">
            <a:extLst>
              <a:ext uri="{FF2B5EF4-FFF2-40B4-BE49-F238E27FC236}">
                <a16:creationId xmlns:a16="http://schemas.microsoft.com/office/drawing/2014/main" id="{8C00672E-13DF-4EE8-9E25-E5AEC5599A3C}"/>
              </a:ext>
            </a:extLst>
          </p:cNvPr>
          <p:cNvSpPr/>
          <p:nvPr/>
        </p:nvSpPr>
        <p:spPr>
          <a:xfrm>
            <a:off x="1665749" y="3450208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3" name="Akış Çizelgesi: Bağlayıcı 102">
            <a:extLst>
              <a:ext uri="{FF2B5EF4-FFF2-40B4-BE49-F238E27FC236}">
                <a16:creationId xmlns:a16="http://schemas.microsoft.com/office/drawing/2014/main" id="{14884758-414B-4F36-A13C-0974408F8886}"/>
              </a:ext>
            </a:extLst>
          </p:cNvPr>
          <p:cNvSpPr/>
          <p:nvPr/>
        </p:nvSpPr>
        <p:spPr>
          <a:xfrm>
            <a:off x="1857863" y="3450208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Akış Çizelgesi: Bağlayıcı 103">
            <a:extLst>
              <a:ext uri="{FF2B5EF4-FFF2-40B4-BE49-F238E27FC236}">
                <a16:creationId xmlns:a16="http://schemas.microsoft.com/office/drawing/2014/main" id="{DD3B5CF5-6D30-46FB-B877-D405D25BF436}"/>
              </a:ext>
            </a:extLst>
          </p:cNvPr>
          <p:cNvSpPr/>
          <p:nvPr/>
        </p:nvSpPr>
        <p:spPr>
          <a:xfrm>
            <a:off x="1757189" y="3450208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5" name="Akış Çizelgesi: Bağlayıcı 104">
            <a:extLst>
              <a:ext uri="{FF2B5EF4-FFF2-40B4-BE49-F238E27FC236}">
                <a16:creationId xmlns:a16="http://schemas.microsoft.com/office/drawing/2014/main" id="{804E09A0-7C94-457F-9E2D-2F1FE53353C6}"/>
              </a:ext>
            </a:extLst>
          </p:cNvPr>
          <p:cNvSpPr/>
          <p:nvPr/>
        </p:nvSpPr>
        <p:spPr>
          <a:xfrm>
            <a:off x="1958537" y="3450208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7" name="Akış Çizelgesi: Bağlayıcı 106">
            <a:extLst>
              <a:ext uri="{FF2B5EF4-FFF2-40B4-BE49-F238E27FC236}">
                <a16:creationId xmlns:a16="http://schemas.microsoft.com/office/drawing/2014/main" id="{4A0EB63C-890F-4EF6-B1B3-42CD69A53791}"/>
              </a:ext>
            </a:extLst>
          </p:cNvPr>
          <p:cNvSpPr/>
          <p:nvPr/>
        </p:nvSpPr>
        <p:spPr>
          <a:xfrm>
            <a:off x="1800533" y="3542374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8" name="Akış Çizelgesi: Bağlayıcı 107">
            <a:extLst>
              <a:ext uri="{FF2B5EF4-FFF2-40B4-BE49-F238E27FC236}">
                <a16:creationId xmlns:a16="http://schemas.microsoft.com/office/drawing/2014/main" id="{75443D5E-2508-402E-9B9F-A290C9168F0A}"/>
              </a:ext>
            </a:extLst>
          </p:cNvPr>
          <p:cNvSpPr/>
          <p:nvPr/>
        </p:nvSpPr>
        <p:spPr>
          <a:xfrm>
            <a:off x="1699859" y="3542374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9" name="Akış Çizelgesi: Bağlayıcı 108">
            <a:extLst>
              <a:ext uri="{FF2B5EF4-FFF2-40B4-BE49-F238E27FC236}">
                <a16:creationId xmlns:a16="http://schemas.microsoft.com/office/drawing/2014/main" id="{9D0CBA20-271E-4599-803B-B04060A128A9}"/>
              </a:ext>
            </a:extLst>
          </p:cNvPr>
          <p:cNvSpPr/>
          <p:nvPr/>
        </p:nvSpPr>
        <p:spPr>
          <a:xfrm>
            <a:off x="1901207" y="3542374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1" name="Akış Çizelgesi: Bağlayıcı 110">
            <a:extLst>
              <a:ext uri="{FF2B5EF4-FFF2-40B4-BE49-F238E27FC236}">
                <a16:creationId xmlns:a16="http://schemas.microsoft.com/office/drawing/2014/main" id="{1C8261CF-79DE-42B0-ABF4-18DB7D970B2C}"/>
              </a:ext>
            </a:extLst>
          </p:cNvPr>
          <p:cNvSpPr/>
          <p:nvPr/>
        </p:nvSpPr>
        <p:spPr>
          <a:xfrm>
            <a:off x="1764974" y="3642160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3" name="Akış Çizelgesi: Bağlayıcı 112">
            <a:extLst>
              <a:ext uri="{FF2B5EF4-FFF2-40B4-BE49-F238E27FC236}">
                <a16:creationId xmlns:a16="http://schemas.microsoft.com/office/drawing/2014/main" id="{C511B6AE-0E10-42C5-9795-AD22C19E3E89}"/>
              </a:ext>
            </a:extLst>
          </p:cNvPr>
          <p:cNvSpPr/>
          <p:nvPr/>
        </p:nvSpPr>
        <p:spPr>
          <a:xfrm>
            <a:off x="1865648" y="3642160"/>
            <a:ext cx="54000" cy="540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4" name="Ok: Sağ 113">
            <a:extLst>
              <a:ext uri="{FF2B5EF4-FFF2-40B4-BE49-F238E27FC236}">
                <a16:creationId xmlns:a16="http://schemas.microsoft.com/office/drawing/2014/main" id="{3625E8C4-ADA4-4C6F-AA41-0088E22F5E5D}"/>
              </a:ext>
            </a:extLst>
          </p:cNvPr>
          <p:cNvSpPr/>
          <p:nvPr/>
        </p:nvSpPr>
        <p:spPr>
          <a:xfrm>
            <a:off x="1068106" y="3449582"/>
            <a:ext cx="384534" cy="2182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9" name="Akış Çizelgesi: Bağlayıcı 118">
            <a:extLst>
              <a:ext uri="{FF2B5EF4-FFF2-40B4-BE49-F238E27FC236}">
                <a16:creationId xmlns:a16="http://schemas.microsoft.com/office/drawing/2014/main" id="{3452E583-1625-4A65-8C32-9BDE91DA6D32}"/>
              </a:ext>
            </a:extLst>
          </p:cNvPr>
          <p:cNvSpPr/>
          <p:nvPr/>
        </p:nvSpPr>
        <p:spPr>
          <a:xfrm rot="19534781">
            <a:off x="1815044" y="4142174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0" name="Akış Çizelgesi: Bağlayıcı 119">
            <a:extLst>
              <a:ext uri="{FF2B5EF4-FFF2-40B4-BE49-F238E27FC236}">
                <a16:creationId xmlns:a16="http://schemas.microsoft.com/office/drawing/2014/main" id="{B210FCB9-F874-4CCE-A819-F91118316617}"/>
              </a:ext>
            </a:extLst>
          </p:cNvPr>
          <p:cNvSpPr/>
          <p:nvPr/>
        </p:nvSpPr>
        <p:spPr>
          <a:xfrm rot="19534781">
            <a:off x="1714370" y="4142174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1" name="Akış Çizelgesi: Bağlayıcı 120">
            <a:extLst>
              <a:ext uri="{FF2B5EF4-FFF2-40B4-BE49-F238E27FC236}">
                <a16:creationId xmlns:a16="http://schemas.microsoft.com/office/drawing/2014/main" id="{2753FB1F-D438-48A4-884E-AD0FD1E0C386}"/>
              </a:ext>
            </a:extLst>
          </p:cNvPr>
          <p:cNvSpPr/>
          <p:nvPr/>
        </p:nvSpPr>
        <p:spPr>
          <a:xfrm rot="19534781">
            <a:off x="1915718" y="4142174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2" name="Akış Çizelgesi: Bağlayıcı 121">
            <a:extLst>
              <a:ext uri="{FF2B5EF4-FFF2-40B4-BE49-F238E27FC236}">
                <a16:creationId xmlns:a16="http://schemas.microsoft.com/office/drawing/2014/main" id="{FD34B877-4F59-4077-A129-953F87481518}"/>
              </a:ext>
            </a:extLst>
          </p:cNvPr>
          <p:cNvSpPr/>
          <p:nvPr/>
        </p:nvSpPr>
        <p:spPr>
          <a:xfrm rot="19534781">
            <a:off x="1635039" y="4075031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9" name="Akış Çizelgesi: Bağlayıcı 128">
            <a:extLst>
              <a:ext uri="{FF2B5EF4-FFF2-40B4-BE49-F238E27FC236}">
                <a16:creationId xmlns:a16="http://schemas.microsoft.com/office/drawing/2014/main" id="{0DC5FD3A-5F01-408D-B429-09AAA237A0B9}"/>
              </a:ext>
            </a:extLst>
          </p:cNvPr>
          <p:cNvSpPr/>
          <p:nvPr/>
        </p:nvSpPr>
        <p:spPr>
          <a:xfrm rot="19534781">
            <a:off x="1815047" y="4033319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0" name="Akış Çizelgesi: Bağlayıcı 129">
            <a:extLst>
              <a:ext uri="{FF2B5EF4-FFF2-40B4-BE49-F238E27FC236}">
                <a16:creationId xmlns:a16="http://schemas.microsoft.com/office/drawing/2014/main" id="{1816A83F-AD5F-4A80-82C6-26DA7A471355}"/>
              </a:ext>
            </a:extLst>
          </p:cNvPr>
          <p:cNvSpPr/>
          <p:nvPr/>
        </p:nvSpPr>
        <p:spPr>
          <a:xfrm rot="19534781">
            <a:off x="1714373" y="4033319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1" name="Akış Çizelgesi: Bağlayıcı 130">
            <a:extLst>
              <a:ext uri="{FF2B5EF4-FFF2-40B4-BE49-F238E27FC236}">
                <a16:creationId xmlns:a16="http://schemas.microsoft.com/office/drawing/2014/main" id="{0212487F-1BC0-4A59-94E4-B6E631626FD4}"/>
              </a:ext>
            </a:extLst>
          </p:cNvPr>
          <p:cNvSpPr/>
          <p:nvPr/>
        </p:nvSpPr>
        <p:spPr>
          <a:xfrm rot="19534781">
            <a:off x="1915721" y="4033319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3" name="Akış Çizelgesi: Bağlayıcı 132">
            <a:extLst>
              <a:ext uri="{FF2B5EF4-FFF2-40B4-BE49-F238E27FC236}">
                <a16:creationId xmlns:a16="http://schemas.microsoft.com/office/drawing/2014/main" id="{438223D8-084E-454E-A627-B3A92041653A}"/>
              </a:ext>
            </a:extLst>
          </p:cNvPr>
          <p:cNvSpPr/>
          <p:nvPr/>
        </p:nvSpPr>
        <p:spPr>
          <a:xfrm rot="19534781">
            <a:off x="2010791" y="4082301"/>
            <a:ext cx="54000" cy="540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4" name="Ok: Sağ 133">
            <a:extLst>
              <a:ext uri="{FF2B5EF4-FFF2-40B4-BE49-F238E27FC236}">
                <a16:creationId xmlns:a16="http://schemas.microsoft.com/office/drawing/2014/main" id="{DD1441D2-7FFA-4029-BD61-89B675C8AF93}"/>
              </a:ext>
            </a:extLst>
          </p:cNvPr>
          <p:cNvSpPr/>
          <p:nvPr/>
        </p:nvSpPr>
        <p:spPr>
          <a:xfrm>
            <a:off x="1029775" y="3987489"/>
            <a:ext cx="384534" cy="2182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5" name="Akış Çizelgesi: Bağlayıcı 134">
            <a:extLst>
              <a:ext uri="{FF2B5EF4-FFF2-40B4-BE49-F238E27FC236}">
                <a16:creationId xmlns:a16="http://schemas.microsoft.com/office/drawing/2014/main" id="{0750A2CC-E1DA-4F4C-B680-C8077D752C0A}"/>
              </a:ext>
            </a:extLst>
          </p:cNvPr>
          <p:cNvSpPr/>
          <p:nvPr/>
        </p:nvSpPr>
        <p:spPr>
          <a:xfrm>
            <a:off x="1687517" y="441539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6" name="Akış Çizelgesi: Bağlayıcı 135">
            <a:extLst>
              <a:ext uri="{FF2B5EF4-FFF2-40B4-BE49-F238E27FC236}">
                <a16:creationId xmlns:a16="http://schemas.microsoft.com/office/drawing/2014/main" id="{D142D33C-A456-4891-8C0D-3B5DCCD0E921}"/>
              </a:ext>
            </a:extLst>
          </p:cNvPr>
          <p:cNvSpPr/>
          <p:nvPr/>
        </p:nvSpPr>
        <p:spPr>
          <a:xfrm>
            <a:off x="1879631" y="441539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7" name="Akış Çizelgesi: Bağlayıcı 136">
            <a:extLst>
              <a:ext uri="{FF2B5EF4-FFF2-40B4-BE49-F238E27FC236}">
                <a16:creationId xmlns:a16="http://schemas.microsoft.com/office/drawing/2014/main" id="{5C13149B-AA44-40D0-9E87-16248DCE881F}"/>
              </a:ext>
            </a:extLst>
          </p:cNvPr>
          <p:cNvSpPr/>
          <p:nvPr/>
        </p:nvSpPr>
        <p:spPr>
          <a:xfrm>
            <a:off x="1778957" y="441539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8" name="Akış Çizelgesi: Bağlayıcı 137">
            <a:extLst>
              <a:ext uri="{FF2B5EF4-FFF2-40B4-BE49-F238E27FC236}">
                <a16:creationId xmlns:a16="http://schemas.microsoft.com/office/drawing/2014/main" id="{A775EFBF-F9E2-4D99-BFD2-9713C5321251}"/>
              </a:ext>
            </a:extLst>
          </p:cNvPr>
          <p:cNvSpPr/>
          <p:nvPr/>
        </p:nvSpPr>
        <p:spPr>
          <a:xfrm>
            <a:off x="1980305" y="441539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0" name="Akış Çizelgesi: Bağlayıcı 139">
            <a:extLst>
              <a:ext uri="{FF2B5EF4-FFF2-40B4-BE49-F238E27FC236}">
                <a16:creationId xmlns:a16="http://schemas.microsoft.com/office/drawing/2014/main" id="{F28463E8-F81E-453D-B8A1-66A5DF2F0A69}"/>
              </a:ext>
            </a:extLst>
          </p:cNvPr>
          <p:cNvSpPr/>
          <p:nvPr/>
        </p:nvSpPr>
        <p:spPr>
          <a:xfrm>
            <a:off x="1702757" y="45220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1" name="Akış Çizelgesi: Bağlayıcı 140">
            <a:extLst>
              <a:ext uri="{FF2B5EF4-FFF2-40B4-BE49-F238E27FC236}">
                <a16:creationId xmlns:a16="http://schemas.microsoft.com/office/drawing/2014/main" id="{6FA79D91-39B1-4CB5-A6C9-0D9F8C0CC8FA}"/>
              </a:ext>
            </a:extLst>
          </p:cNvPr>
          <p:cNvSpPr/>
          <p:nvPr/>
        </p:nvSpPr>
        <p:spPr>
          <a:xfrm>
            <a:off x="1894871" y="45220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2" name="Akış Çizelgesi: Bağlayıcı 141">
            <a:extLst>
              <a:ext uri="{FF2B5EF4-FFF2-40B4-BE49-F238E27FC236}">
                <a16:creationId xmlns:a16="http://schemas.microsoft.com/office/drawing/2014/main" id="{18C98636-C49E-4A89-A9A4-F9B80055EDEC}"/>
              </a:ext>
            </a:extLst>
          </p:cNvPr>
          <p:cNvSpPr/>
          <p:nvPr/>
        </p:nvSpPr>
        <p:spPr>
          <a:xfrm>
            <a:off x="1794197" y="45220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3" name="Akış Çizelgesi: Bağlayıcı 142">
            <a:extLst>
              <a:ext uri="{FF2B5EF4-FFF2-40B4-BE49-F238E27FC236}">
                <a16:creationId xmlns:a16="http://schemas.microsoft.com/office/drawing/2014/main" id="{4094217E-9246-4EED-911E-035C5FF27781}"/>
              </a:ext>
            </a:extLst>
          </p:cNvPr>
          <p:cNvSpPr/>
          <p:nvPr/>
        </p:nvSpPr>
        <p:spPr>
          <a:xfrm>
            <a:off x="1995545" y="45220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Akış Çizelgesi: Bağlayıcı 144">
            <a:extLst>
              <a:ext uri="{FF2B5EF4-FFF2-40B4-BE49-F238E27FC236}">
                <a16:creationId xmlns:a16="http://schemas.microsoft.com/office/drawing/2014/main" id="{7E2DA2B5-5AB3-404E-BE3D-EC85D812C650}"/>
              </a:ext>
            </a:extLst>
          </p:cNvPr>
          <p:cNvSpPr/>
          <p:nvPr/>
        </p:nvSpPr>
        <p:spPr>
          <a:xfrm>
            <a:off x="1681712" y="46363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6" name="Akış Çizelgesi: Bağlayıcı 145">
            <a:extLst>
              <a:ext uri="{FF2B5EF4-FFF2-40B4-BE49-F238E27FC236}">
                <a16:creationId xmlns:a16="http://schemas.microsoft.com/office/drawing/2014/main" id="{DD567AC3-24FE-48DD-8E10-93C860ED04D2}"/>
              </a:ext>
            </a:extLst>
          </p:cNvPr>
          <p:cNvSpPr/>
          <p:nvPr/>
        </p:nvSpPr>
        <p:spPr>
          <a:xfrm>
            <a:off x="1873826" y="46363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7" name="Akış Çizelgesi: Bağlayıcı 146">
            <a:extLst>
              <a:ext uri="{FF2B5EF4-FFF2-40B4-BE49-F238E27FC236}">
                <a16:creationId xmlns:a16="http://schemas.microsoft.com/office/drawing/2014/main" id="{9E2C71A3-306F-4A78-9C2B-699FAD3590D1}"/>
              </a:ext>
            </a:extLst>
          </p:cNvPr>
          <p:cNvSpPr/>
          <p:nvPr/>
        </p:nvSpPr>
        <p:spPr>
          <a:xfrm>
            <a:off x="1773152" y="46363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8" name="Akış Çizelgesi: Bağlayıcı 147">
            <a:extLst>
              <a:ext uri="{FF2B5EF4-FFF2-40B4-BE49-F238E27FC236}">
                <a16:creationId xmlns:a16="http://schemas.microsoft.com/office/drawing/2014/main" id="{AD2E0F19-3BF4-4173-A48A-04DA273ABE4E}"/>
              </a:ext>
            </a:extLst>
          </p:cNvPr>
          <p:cNvSpPr/>
          <p:nvPr/>
        </p:nvSpPr>
        <p:spPr>
          <a:xfrm>
            <a:off x="1974500" y="4636373"/>
            <a:ext cx="54000" cy="54000"/>
          </a:xfrm>
          <a:prstGeom prst="flowChartConnector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4" name="Ok: Sağ 153">
            <a:extLst>
              <a:ext uri="{FF2B5EF4-FFF2-40B4-BE49-F238E27FC236}">
                <a16:creationId xmlns:a16="http://schemas.microsoft.com/office/drawing/2014/main" id="{DBEA7560-464C-46B0-870E-0B0CF510BE62}"/>
              </a:ext>
            </a:extLst>
          </p:cNvPr>
          <p:cNvSpPr/>
          <p:nvPr/>
        </p:nvSpPr>
        <p:spPr>
          <a:xfrm>
            <a:off x="1021603" y="4400703"/>
            <a:ext cx="384534" cy="21829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46" name="Resim 845">
            <a:extLst>
              <a:ext uri="{FF2B5EF4-FFF2-40B4-BE49-F238E27FC236}">
                <a16:creationId xmlns:a16="http://schemas.microsoft.com/office/drawing/2014/main" id="{9CF10D9C-94F7-43ED-ACD1-1684C921B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96" y="1655412"/>
            <a:ext cx="518205" cy="3042168"/>
          </a:xfrm>
          <a:prstGeom prst="rect">
            <a:avLst/>
          </a:prstGeom>
        </p:spPr>
      </p:pic>
      <p:pic>
        <p:nvPicPr>
          <p:cNvPr id="847" name="Resim 846">
            <a:extLst>
              <a:ext uri="{FF2B5EF4-FFF2-40B4-BE49-F238E27FC236}">
                <a16:creationId xmlns:a16="http://schemas.microsoft.com/office/drawing/2014/main" id="{8575A384-4F51-46DC-8F1E-04AEF4EE4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662" y="1656105"/>
            <a:ext cx="518205" cy="3042168"/>
          </a:xfrm>
          <a:prstGeom prst="rect">
            <a:avLst/>
          </a:prstGeom>
        </p:spPr>
      </p:pic>
      <p:pic>
        <p:nvPicPr>
          <p:cNvPr id="848" name="Resim 847">
            <a:extLst>
              <a:ext uri="{FF2B5EF4-FFF2-40B4-BE49-F238E27FC236}">
                <a16:creationId xmlns:a16="http://schemas.microsoft.com/office/drawing/2014/main" id="{FBAB02D8-9787-4D03-835D-D1849F43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867" y="1647364"/>
            <a:ext cx="518205" cy="3042168"/>
          </a:xfrm>
          <a:prstGeom prst="rect">
            <a:avLst/>
          </a:prstGeom>
        </p:spPr>
      </p:pic>
      <p:pic>
        <p:nvPicPr>
          <p:cNvPr id="849" name="Resim 848">
            <a:extLst>
              <a:ext uri="{FF2B5EF4-FFF2-40B4-BE49-F238E27FC236}">
                <a16:creationId xmlns:a16="http://schemas.microsoft.com/office/drawing/2014/main" id="{151EB82A-8EAE-4E32-9C9E-360B5D96E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77" y="1646671"/>
            <a:ext cx="518205" cy="3042168"/>
          </a:xfrm>
          <a:prstGeom prst="rect">
            <a:avLst/>
          </a:prstGeom>
        </p:spPr>
      </p:pic>
      <p:pic>
        <p:nvPicPr>
          <p:cNvPr id="850" name="Resim 849">
            <a:extLst>
              <a:ext uri="{FF2B5EF4-FFF2-40B4-BE49-F238E27FC236}">
                <a16:creationId xmlns:a16="http://schemas.microsoft.com/office/drawing/2014/main" id="{6355B1B4-B073-4B9A-B9F5-C4AA6DE0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43" y="1647364"/>
            <a:ext cx="518205" cy="3042168"/>
          </a:xfrm>
          <a:prstGeom prst="rect">
            <a:avLst/>
          </a:prstGeom>
        </p:spPr>
      </p:pic>
      <p:pic>
        <p:nvPicPr>
          <p:cNvPr id="851" name="Resim 850">
            <a:extLst>
              <a:ext uri="{FF2B5EF4-FFF2-40B4-BE49-F238E27FC236}">
                <a16:creationId xmlns:a16="http://schemas.microsoft.com/office/drawing/2014/main" id="{374EC7C0-FA65-4AA1-990F-BEE29B2F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948" y="1638623"/>
            <a:ext cx="518205" cy="3042168"/>
          </a:xfrm>
          <a:prstGeom prst="rect">
            <a:avLst/>
          </a:prstGeom>
        </p:spPr>
      </p:pic>
      <p:sp>
        <p:nvSpPr>
          <p:cNvPr id="852" name="Google Shape;268;p9">
            <a:extLst>
              <a:ext uri="{FF2B5EF4-FFF2-40B4-BE49-F238E27FC236}">
                <a16:creationId xmlns:a16="http://schemas.microsoft.com/office/drawing/2014/main" id="{F19551BE-326A-4EE0-B4E0-C85FF99160F4}"/>
              </a:ext>
            </a:extLst>
          </p:cNvPr>
          <p:cNvSpPr txBox="1"/>
          <p:nvPr/>
        </p:nvSpPr>
        <p:spPr>
          <a:xfrm>
            <a:off x="3356176" y="879604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Pipeline </a:t>
            </a:r>
            <a:endParaRPr lang="tr-TR" sz="12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3" name="Google Shape;268;p9">
            <a:extLst>
              <a:ext uri="{FF2B5EF4-FFF2-40B4-BE49-F238E27FC236}">
                <a16:creationId xmlns:a16="http://schemas.microsoft.com/office/drawing/2014/main" id="{DE192AF6-1018-4271-8366-30570A38ED0C}"/>
              </a:ext>
            </a:extLst>
          </p:cNvPr>
          <p:cNvSpPr txBox="1"/>
          <p:nvPr/>
        </p:nvSpPr>
        <p:spPr>
          <a:xfrm>
            <a:off x="4402040" y="1086485"/>
            <a:ext cx="2110664" cy="67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Modeli ayarla</a:t>
            </a:r>
            <a:endParaRPr lang="tr-TR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(tesisin, hatların, ürünlerin, </a:t>
            </a:r>
            <a:r>
              <a:rPr lang="tr-TR" sz="9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assetlerin</a:t>
            </a:r>
            <a:r>
              <a:rPr lang="tr-TR" sz="9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süreçlerin)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4" name="Google Shape;268;p9">
            <a:extLst>
              <a:ext uri="{FF2B5EF4-FFF2-40B4-BE49-F238E27FC236}">
                <a16:creationId xmlns:a16="http://schemas.microsoft.com/office/drawing/2014/main" id="{CFD3D2FF-D347-473A-8108-70DB545E4531}"/>
              </a:ext>
            </a:extLst>
          </p:cNvPr>
          <p:cNvSpPr txBox="1"/>
          <p:nvPr/>
        </p:nvSpPr>
        <p:spPr>
          <a:xfrm>
            <a:off x="2267272" y="1082030"/>
            <a:ext cx="1995968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Dönüştür ve normalleştir</a:t>
            </a:r>
            <a:br>
              <a:rPr lang="en-GB" sz="9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tr-TR" sz="9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Veriyi tekrar yapılandır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5" name="Google Shape;268;p9">
            <a:extLst>
              <a:ext uri="{FF2B5EF4-FFF2-40B4-BE49-F238E27FC236}">
                <a16:creationId xmlns:a16="http://schemas.microsoft.com/office/drawing/2014/main" id="{6AE75604-F344-4728-82DF-70261EC88217}"/>
              </a:ext>
            </a:extLst>
          </p:cNvPr>
          <p:cNvSpPr txBox="1"/>
          <p:nvPr/>
        </p:nvSpPr>
        <p:spPr>
          <a:xfrm>
            <a:off x="6577922" y="1206901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İmalat Analizleri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56" name="Google Shape;268;p9">
            <a:extLst>
              <a:ext uri="{FF2B5EF4-FFF2-40B4-BE49-F238E27FC236}">
                <a16:creationId xmlns:a16="http://schemas.microsoft.com/office/drawing/2014/main" id="{BBF328AD-8428-4F5B-8D13-99F3FA42B750}"/>
              </a:ext>
            </a:extLst>
          </p:cNvPr>
          <p:cNvSpPr txBox="1"/>
          <p:nvPr/>
        </p:nvSpPr>
        <p:spPr>
          <a:xfrm>
            <a:off x="6785742" y="2982131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İmalat Görünürlüğü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57" name="Google Shape;167;p5">
            <a:extLst>
              <a:ext uri="{FF2B5EF4-FFF2-40B4-BE49-F238E27FC236}">
                <a16:creationId xmlns:a16="http://schemas.microsoft.com/office/drawing/2014/main" id="{0E89AC89-7952-40AC-A604-7DFA80EBDA8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2704" y="3331867"/>
            <a:ext cx="2357313" cy="126989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ağ Ayraç 45">
            <a:extLst>
              <a:ext uri="{FF2B5EF4-FFF2-40B4-BE49-F238E27FC236}">
                <a16:creationId xmlns:a16="http://schemas.microsoft.com/office/drawing/2014/main" id="{8037EAEE-3B37-4720-80E5-D1D0944B692D}"/>
              </a:ext>
            </a:extLst>
          </p:cNvPr>
          <p:cNvSpPr/>
          <p:nvPr/>
        </p:nvSpPr>
        <p:spPr>
          <a:xfrm>
            <a:off x="4142525" y="1496072"/>
            <a:ext cx="268110" cy="327337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9" name="Sağ Ayraç 858">
            <a:extLst>
              <a:ext uri="{FF2B5EF4-FFF2-40B4-BE49-F238E27FC236}">
                <a16:creationId xmlns:a16="http://schemas.microsoft.com/office/drawing/2014/main" id="{5A06EDC0-E8FC-4FB9-B1A2-4AF658DCC063}"/>
              </a:ext>
            </a:extLst>
          </p:cNvPr>
          <p:cNvSpPr/>
          <p:nvPr/>
        </p:nvSpPr>
        <p:spPr>
          <a:xfrm>
            <a:off x="2216561" y="1641606"/>
            <a:ext cx="249482" cy="203165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1" name="Sağ Ayraç 860">
            <a:extLst>
              <a:ext uri="{FF2B5EF4-FFF2-40B4-BE49-F238E27FC236}">
                <a16:creationId xmlns:a16="http://schemas.microsoft.com/office/drawing/2014/main" id="{CD9B1B85-32D0-4F65-978E-03692F159B9E}"/>
              </a:ext>
            </a:extLst>
          </p:cNvPr>
          <p:cNvSpPr/>
          <p:nvPr/>
        </p:nvSpPr>
        <p:spPr>
          <a:xfrm>
            <a:off x="2216334" y="3880635"/>
            <a:ext cx="277385" cy="847411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2" name="Google Shape;268;p9">
            <a:extLst>
              <a:ext uri="{FF2B5EF4-FFF2-40B4-BE49-F238E27FC236}">
                <a16:creationId xmlns:a16="http://schemas.microsoft.com/office/drawing/2014/main" id="{4BB3F8A1-B174-48EC-B1C0-B0227FCB2886}"/>
              </a:ext>
            </a:extLst>
          </p:cNvPr>
          <p:cNvSpPr txBox="1"/>
          <p:nvPr/>
        </p:nvSpPr>
        <p:spPr>
          <a:xfrm rot="5400000">
            <a:off x="1285343" y="2588298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Yapılandırılmış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63" name="Google Shape;268;p9">
            <a:extLst>
              <a:ext uri="{FF2B5EF4-FFF2-40B4-BE49-F238E27FC236}">
                <a16:creationId xmlns:a16="http://schemas.microsoft.com/office/drawing/2014/main" id="{E970890A-35CB-4A89-B8F4-D8FF37EDBE85}"/>
              </a:ext>
            </a:extLst>
          </p:cNvPr>
          <p:cNvSpPr txBox="1"/>
          <p:nvPr/>
        </p:nvSpPr>
        <p:spPr>
          <a:xfrm rot="5400000">
            <a:off x="1239671" y="4196006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Yapılandırılmamış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7" name="Beşgen 66">
            <a:extLst>
              <a:ext uri="{FF2B5EF4-FFF2-40B4-BE49-F238E27FC236}">
                <a16:creationId xmlns:a16="http://schemas.microsoft.com/office/drawing/2014/main" id="{1FBAAC03-21FD-4559-B8BD-481ED98257CB}"/>
              </a:ext>
            </a:extLst>
          </p:cNvPr>
          <p:cNvSpPr/>
          <p:nvPr/>
        </p:nvSpPr>
        <p:spPr>
          <a:xfrm>
            <a:off x="5108068" y="2055311"/>
            <a:ext cx="463642" cy="434141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4" name="Google Shape;268;p9">
            <a:extLst>
              <a:ext uri="{FF2B5EF4-FFF2-40B4-BE49-F238E27FC236}">
                <a16:creationId xmlns:a16="http://schemas.microsoft.com/office/drawing/2014/main" id="{8492F5D4-FCF9-453E-B19E-0CA51EC0D83E}"/>
              </a:ext>
            </a:extLst>
          </p:cNvPr>
          <p:cNvSpPr txBox="1"/>
          <p:nvPr/>
        </p:nvSpPr>
        <p:spPr>
          <a:xfrm>
            <a:off x="4354160" y="1840822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 Partisi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65" name="Yamuk 864">
            <a:extLst>
              <a:ext uri="{FF2B5EF4-FFF2-40B4-BE49-F238E27FC236}">
                <a16:creationId xmlns:a16="http://schemas.microsoft.com/office/drawing/2014/main" id="{FBEBCAEA-2925-4557-82B8-A5EBA88FA97B}"/>
              </a:ext>
            </a:extLst>
          </p:cNvPr>
          <p:cNvSpPr/>
          <p:nvPr/>
        </p:nvSpPr>
        <p:spPr>
          <a:xfrm>
            <a:off x="5490944" y="2113583"/>
            <a:ext cx="612290" cy="38986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6" name="Google Shape;268;p9">
            <a:extLst>
              <a:ext uri="{FF2B5EF4-FFF2-40B4-BE49-F238E27FC236}">
                <a16:creationId xmlns:a16="http://schemas.microsoft.com/office/drawing/2014/main" id="{6EE34064-2FBD-4FAF-B04B-3DF58913343B}"/>
              </a:ext>
            </a:extLst>
          </p:cNvPr>
          <p:cNvSpPr txBox="1"/>
          <p:nvPr/>
        </p:nvSpPr>
        <p:spPr>
          <a:xfrm>
            <a:off x="4790660" y="2503806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67" name="Akış Çizelgesi: Sayfa Dışı Bağlayıcısı 866">
            <a:extLst>
              <a:ext uri="{FF2B5EF4-FFF2-40B4-BE49-F238E27FC236}">
                <a16:creationId xmlns:a16="http://schemas.microsoft.com/office/drawing/2014/main" id="{DA930DE9-9AC9-4FA2-93E0-F4ACBF8E8CCC}"/>
              </a:ext>
            </a:extLst>
          </p:cNvPr>
          <p:cNvSpPr/>
          <p:nvPr/>
        </p:nvSpPr>
        <p:spPr>
          <a:xfrm>
            <a:off x="5013960" y="4132095"/>
            <a:ext cx="527598" cy="409795"/>
          </a:xfrm>
          <a:prstGeom prst="flowChartOffpage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8" name="Google Shape;268;p9">
            <a:extLst>
              <a:ext uri="{FF2B5EF4-FFF2-40B4-BE49-F238E27FC236}">
                <a16:creationId xmlns:a16="http://schemas.microsoft.com/office/drawing/2014/main" id="{AA5E7135-1675-47E6-95D6-34DB59DC3EB1}"/>
              </a:ext>
            </a:extLst>
          </p:cNvPr>
          <p:cNvSpPr txBox="1"/>
          <p:nvPr/>
        </p:nvSpPr>
        <p:spPr>
          <a:xfrm>
            <a:off x="4263240" y="4590502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Hata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69" name="Dikdörtgen: Çapraz Köşeleri Kesik 868">
            <a:extLst>
              <a:ext uri="{FF2B5EF4-FFF2-40B4-BE49-F238E27FC236}">
                <a16:creationId xmlns:a16="http://schemas.microsoft.com/office/drawing/2014/main" id="{70B84EF3-34A7-4230-A1E5-47E219408561}"/>
              </a:ext>
            </a:extLst>
          </p:cNvPr>
          <p:cNvSpPr/>
          <p:nvPr/>
        </p:nvSpPr>
        <p:spPr>
          <a:xfrm>
            <a:off x="4914900" y="3926227"/>
            <a:ext cx="447993" cy="320162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0" name="Google Shape;268;p9">
            <a:extLst>
              <a:ext uri="{FF2B5EF4-FFF2-40B4-BE49-F238E27FC236}">
                <a16:creationId xmlns:a16="http://schemas.microsoft.com/office/drawing/2014/main" id="{A03A7BE0-A2D9-4DDA-AD53-BBC3F31B05F5}"/>
              </a:ext>
            </a:extLst>
          </p:cNvPr>
          <p:cNvSpPr txBox="1"/>
          <p:nvPr/>
        </p:nvSpPr>
        <p:spPr>
          <a:xfrm>
            <a:off x="4154992" y="3684080"/>
            <a:ext cx="1995968" cy="21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900" b="1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endParaRPr lang="en-GB" sz="9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71" name="Sağ Ayraç 870">
            <a:extLst>
              <a:ext uri="{FF2B5EF4-FFF2-40B4-BE49-F238E27FC236}">
                <a16:creationId xmlns:a16="http://schemas.microsoft.com/office/drawing/2014/main" id="{CB6289EB-4DAE-4A03-9437-02443DFBA217}"/>
              </a:ext>
            </a:extLst>
          </p:cNvPr>
          <p:cNvSpPr/>
          <p:nvPr/>
        </p:nvSpPr>
        <p:spPr>
          <a:xfrm>
            <a:off x="6176546" y="1549880"/>
            <a:ext cx="255351" cy="321956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8" name="Google Shape;578;p18" descr="C:\Users\nkenanh\Downloads\fab-with-white.png">
            <a:extLst>
              <a:ext uri="{FF2B5EF4-FFF2-40B4-BE49-F238E27FC236}">
                <a16:creationId xmlns:a16="http://schemas.microsoft.com/office/drawing/2014/main" id="{936A0ABE-F7B1-427F-BF0E-F445E338DF7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7758" y="1301748"/>
            <a:ext cx="368254" cy="329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5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 txBox="1"/>
          <p:nvPr/>
        </p:nvSpPr>
        <p:spPr>
          <a:xfrm>
            <a:off x="6593999" y="0"/>
            <a:ext cx="2550001" cy="5143500"/>
          </a:xfrm>
          <a:prstGeom prst="rect">
            <a:avLst/>
          </a:prstGeom>
          <a:solidFill>
            <a:srgbClr val="C9E8F7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7156450" y="0"/>
            <a:ext cx="1987549" cy="5143500"/>
          </a:xfrm>
          <a:prstGeom prst="rect">
            <a:avLst/>
          </a:prstGeom>
          <a:solidFill>
            <a:srgbClr val="AFDDF3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 descr="data:image/png;base64,iVBORw0KGgoAAAANSUhEUgAAA3MAAAHiCAYAAABC7JW1AAAgAElEQVR4XuxdB3wWVbb/z1fTE0JCQoCE3kvovYSOWMG1rNjX3bW76urqPl11dXXFtuu6b1efvaOIAtJ77723EAghvdevzfvdcmYmCSVAaHJnnw9Ivm/mzv+ee875n3KvVlhYoPv9ftjtDui6Dug6NJvG/oCmadADAf5zm90Odmka///is/JiPwsEArDZ7Aj4/QjoATgcDni9Xv6nuK/4MrtnzYv9iG5H9/f7fHwc4vMavF4PXC4X+M81G//dpThuhgN7X4ab0+Xk76Xr7GfsLQwYOF7sMzaOe4C/o91u4z9nF8dTs/EvadA4pvxv8iY6dIF3wM9/b3c4+N/Zd7w+LweU/czn9cHhdCDgD8DuYHMo8BfzxZ7nl4OyzgqbXzaHTo47ew6bB5/Xy79js9uqTSG7t8bvFeDvwOeSXhjg32cP0QO6+IzDXk1+rLImZE/n78Tlhskgkz8buy/DTMgnuyf7N5MFujf7uTkWgQV/Tz4m+Ww7w0LKEAPzBPJok7J1qnGb8irWyCU5bjkPbA4dTidfi34/kyMxF3zO/H6Oj8/ng53Nk1zfbP7Ymme/F3Mg5JHJIa1z9s7sYvcimRBr0i5kyy/XAnSxjnXw77PnsPlgcsDGI9a40CfsXlJEpb5h+Iqxss+x9c/GxTD3B4TeIp1hlQN2X/a+7OJyy77D5EpjssPWEXtnL5czdm/2XYaB0+niPyeZZ+uDjTdg6EYhS+L9/NV0o9CPpBvFs2j9kywK+XfwZzCc+Npm8sN0Ix9H9YvejdYrX4eX4bjF3Ard5vMLnMlu8N9Je8P+wv5n6vYAx4iv4YAudKswJsbSJVtEMkb2iutVHXLuha7weT18DHaHE342z1wf+LmskN0T61noRtI3pq0T88XkjuSEyQKzdez5TP9ZL7/Pz+WcyRbTp6R7SU7Yd+kSa1HoSi7rfqGjrXaZ7AJhID4rPiNwEHaBZFRgK2wHrWG2bqxrWDxLrCXSjSe31ez9xffFXEHqkMtv3AwjIQN2OJ3O2rpRviefZ+lzCDx1iZXQjVY8SKeeVDfa7EKvMrvL1z6z31xzSNvo4OuEyQzphQDTr/w5Yv2QfhT+mbCRTJdY9RzTk0zPVNONXMUyOWE2melTcLkl30/oRiGPXLdJWWLfYfLB5Jf0L/uZWAdsnOyeYn0JbITd4PqW+QtShg3dKH9O+oC9DxsT+46hG5nPIXXsyXQjGye7NxvbRR23tENcp5/luEmHMf3kdDHdaM432T9ax36/T86ZtBvSR+a+Op890/YIgZH2l88r+V9CL7C5In+LjZ8JBdOFzG+keWO6V/iaTJ9KfiB1cU1bTbqRzQmTaybr/L4607nsWabLxfQb05ekG5ldZs9l827VX+w+zGawsXLx5zZQYmDwEyEH4n3EOwsbIXwLbjsMebbyGKEb6b34PWx2+PlaE7LsZT609K+ZLTo1j5HPlUr9Qo5bK8jP14XiMZUSGTE2EQwLZpC4oeLETDhoZEzJQTKpigk2M9ikgEhYhSMlBJUWIQOaTwLYs4QS4gaWkZBAwHDQ2Xe5cySV2qU2biYsTOERCebKWDqK3OGVipKRLQcznJL0snlnWJByYu8olKRQ3mwOhCPNFiX7N3NKvNKpEWRPONNSAUjDznA08LSQNqa8+WIznGjhGLHFRQvccDr4vZlAM2LOlLRwRonks/fjCl6SOW4U+QILGISRHCruz0tnnWPDSSi9pwwcGM6IUFQMC/auPCjAlJKUU+aMWR0V8VnhZBlyxZ0Yqc5ksMEMQQhlJuZELHgxB3y5CqLhYwaJ3leQjLMeN5N5bqwuzLhJ4bO5Y3+nNccNoyRWYu68/J25cZdrk4gvKWChdE3ngq1Dw/ng95eGm8uQMPqG/EjyYegCSeKYPBEhJ9JszJV07BleNdc4kShO3KUMMdnnJJ7JgFTc3IDJIASbQ6/HwwmEIIBMrzFyIOaW6TsKApABIweaFLc1+EFrgHQjkwv2zkLmzTXKiWA14yJ0I2Ekxs8IrpBKWtvG2rEEIzjefkZkydm7EOO2BuzObdxMJzDdwOaayWM1B4XNN3P6NA0er0cYbWn8SY64cefBLSG/RFzMIJgYqyBWjLCZgS/DjjEZ4YEsZltcXK9wuZY2jckE6TGrbjTHIPQLU0qcELHP2+3wcNkSeof/3giWsOCDcDTZ5017qJtBNukQE3kzAnoWEsqJGHfUBFEjEsXtBndqmO0U+DBsmYyQPiSHxhoQE0436UY2r8JZoQCVIIZizRPWzHli9ycbx96VySMLEpFTJpw9kzzXedxkQ87nuHVdjtVv2CvT9pjBTa4nGYnmhMTH1yYFuUg3CEfVtF0MJwpKkX4lfcFA5YFbbuN9cDLdKMkL17PMSeW6QwSAGZ4UQCViZM4V1xJCt/Igm/AFiEgJmSXyLmwtf0cWwOPrRjjz5BATqeTOtPRHBGm1cRmj35NuJBtg6kb5fCP4wXw6Clqwd2PPhZR7vxm04npN6EYiqhSc4HIng2ci2ENEhIIWwv805onbLeGD8ICfJBBWnX6pj5vrBoeT4811o/SvKcAp/Ds7vJ4qGRgX/olVNwq5E0Tc9LMkOZdBF64bPR7DzrP5YT421yNM5iVJcrnd3N9j/+Y+jwzWky4w49+mvDEZ5zokoAviJYMW7HnsGUSSzIC7sCeks7hulMEobqtdLoN4cvJGSQnuWwo9T4Sttm4U/IQHxxgxZP4cI40s4MbGRT65NG/WgEdN3SjItdtIPpgBMxYMEXIs/F8KUAv7zNeB01lj3FJ/S6JZ3+PWioqKdCJapAgowsJdXJlhocFSxoUpAPY7NgkkdKRoKCLKFxknDQxMmaET6kYqHeHc0D25gbcIEBMkESE3SQAJrBir6WxYI0MXbdwyasAWJ0W5SKFZ0w3CaRNExYodZdmEsiclJoiGEd1ihr1aBsAaeWWkWGSjhMPIHD7CiKI19G/KkIqsKWVhSPjJaTYi4uxDPMtorgCKlJhOrDAYtPgog0KZOCIJbE4p00aRHFqYNeeVO14OJ4/E0JiYA04RRlpcwqFyGsSWcKcMERkzUiBmFsTEgxwePg/S2RdRIiKm53/cwikQyspqhM9m3JTv8niq4HYLhURZB3PpCLkQiokItCDawsBS1lwEXARRlmtSZv4II8NLsUareSRY/CccZZO4UESQk3SpGK0OO3e2ZXSZnH/yOMXSEdE2MVcsqyGcWIqkU7aQPYfdiyllykTySDDLvMgoO+kYa/SupixW03PSQJLTY3VwGEbsP5fLbRgc0wEX64iizmyt80wlMdkT6EZ6V5NYXn7j5kSLyYUkTjxL7BMOKelGo2aDyaMkueQ4kGzSnPCMqiTvZpZe6FQiZEJHmI4fObY8O8yzu1LCjWqU6uRVrBdR4WDNIohsAN1DkCw+LpJtmY0geaFgqMguCwJG72zKqJBHdm+ytaJyQ2S8TNtqjpEcZ07gZFUM18kWssCex3SjyJYLciawFLbVJAWCeLIxGtUVhlSa1RGCpJgVEEKnX37jpuXGiBP5MEI3WqtGTN3I518GEQyiLKeCzT8ROgpWk0NuBh6MBW7oYJJPIm1c9wvLJkOK8u8WwiayLIK8WOfaWEZcvUhbbQl+MsdS6EafUY1Aa8vr8YI58KJaQPhp1XWjCJTWttUiy0eXCI7KoB9fvyL4YQZeBGnw+71wuYKMbIiwCVLGLZkf+r55fxEoE5eVuMrcprQ7pk6vv3Gzd2f4nJdxS3+OkRmGOw86+n3SL5YEjeSCkW35nuRDCh0nUKGqKK4DqQrGkqmrrRtFhYmpG5mdJmyFf8qfY6mYIVtNJNMM7Es/gioMjCoKUzdyfSbTc2zMXB5lEE0QdB9PBogMpzHZkkcw3STWJ8maKX3V+YAIFjASaepGpmutVQzs+VRRwYIZVIFE1Ton1o2kHywWW1YOka0hH4sSBOyZF2TchYWFOqW3SSgouswjazx9LiLxItovIgJG2pWWlszycMeJlys5ZWaJCYLIeDCwuBMvIzkUSRLG0QdSKiIiT+UnpiETvM8sK7k0xu3n0Q6mDK3OMildkckUhporNnKYjdS3WcpqlEpKssPLqWQWhS1MJmSc7fu8Bg7WkkCjDNFwcmRpmsyWMKeelxNZjBI559UFkcpsxbojR5yMj4jUiNIOIncMA551MsiezC5aIoH8PjLtTkTTjJKIqAVFJc1MkIgMkdMjHBEqRxUEoToZEYrelGWzFJNnBXw+ESF1ung5KkWTSDYJGyJ0FGW/3MZtRGFlJoOyPpR1p6iuKJsxlZy1nIdndmVJh5ATmZGzZJHZOjXL/sTvBesne6uhqrICQcEhhmKlSDNF89iMGSVEFkNNesEs7xElGUQm2Ucp4seigVRWyX4uMslCB7F3MsqejNiGWbppzjUFWUhmhONNJeYmkaDwJ5WE1taNRGC5NErdyP7OHGteLi6jkuK9zTJ20m/VdaPQMe4gt+FwmwadorGkq8W/L+S4KSjFy9+lVyHmzhw3L8WyVCqQUeUGT5YiWjNDhkMhCZIokxW2yNQTLBKv8ayXqRtZkFHMH2HEyZHMbFE5GsvMsWcLGXSiqqqyum6kEjjp3FPQkYIH5JBYSyO5EyyzOqbTaZb5msEOi26kTKMkbsL5EKXqQq+R/hXlSmZJvSBkJ9KNpuNd3VZT3FTIpLgv6X2uU2UQgrdI+LzChsuoPNl9sVZZlkUGDuX7XnbjZnIly/2EPyPLai0BKvJDaP0KZ1Nk2UTJulnuRgSDO4ByzZPNoNKsallfiT1vH3EHGfciYkw+FMdbVh1wH0BmX6yBTdLNInAuAgakG1lwTJQ1i2oJ0kHM/pEvQhUZRuCXytGlrabqAiKx5A+KUjcze2vqfQojCltMskF2mvRoTd3IdDYRGZ6dY1VZMltpONaWMjcKTAiS5RYVKDKLRWXstI6sfiyRVpNom21A1oBdfYybkhnW8rya4+aZ2xq60epriTYRIisU2JeW1iLDZOOZTFH1CWHC5ZXjacqI4UvLCjDmW1ZWVsDtDpJkXugp835E8mSbBvczyb5RMEroWpHIEevDGtSi6j6yE1QhZrQbSL9S2EUZsJO6UYydCF513UjVHuL+gtzyrC/zWbj/LcZEgYqaPOZEulEEL0TZJnsnKqdmOHL/VbaoiMoicYlMnawqpAz/WY6bnlvncRcUFEhJFgqNDDM56cKqiPS1mDgxaLMUUBI1VtcqIztkKIRPJ6JMXIAtZYIUraEopKkYqfafSpKEQJCS48/lUQeK5px43IZTdAHHTcaXoshUTkXOhShDEQ6gIEiidp4iy0aEWpYMCiMjFgdXzrIsizKWJLTWrAr1OImMgSgh5BFcWUZhlmWwCC1lS6jcUBBlUoRCOM26ahof+z2RIGsZnLHQpKBQGSPJEh+vEVGj3kzqYyKFZenvkItEOP9mbxoZNIqWCpkUvVBU7sKeJUibKGExyuRkzThXoCyKLzSgoXBE1FOk4+ni83fZjFvMuXgtsVh5/bss4RBEwszAmWWB1micdCSNtSOIgjC+ogRHyCMrk6AactIRgsWJuRbrn8rPuF6QtfaixEkoXXIo6XvUM8J7LElncCMuZoSMITnsopSYykBNJ148V5TsUXkH9U+aCebq5YvU+0glQGSIzIoA0k8mebLqRrqv+L5VNwonXZSKSyda4kQZbLNsSmBHPVxUKk2BIQMDS9nl+Rq3KNE993GTk0nvTvqP1i6RWtIVlMWt5gBbSIghizJ7ZOpWQfZIz1bTjdKRocAal+FaupGy0ay8jpVHimAAZUUNx0b2MZsBLSGcIrggnAa+/izyzeVdDNyITlPUw6pjRF8q3YOcc1qDspxc9rdSEMS6hsysJvUViiBqdXkUZM3QjTJAJspOZeRblrXSeicHzcyKiqoQ0o0Xc9zUE8ttzgnHLXp4aE4MZ5KVwfISLB9cbhFkIRtJskjkhQiBYQuMChm5rwDJ3Ql0IznnJNc0RzReWuu8EqWWrZYlZdIp5ZUuMqtsvq8ZdKXSRDZuZqt564PMurKfUSmfVcasZY/SwzOrJYz+dKG7RLbNbLchkRZ+Iel/IRcC7+p7LFgDuMI/EQSYMsKEs+jFFkGcmraHgnPWfRmsQSWrX0Wk7VIdt/AbLS1E0s6RbqHMJceWV1GJCheeIZfBbatasc4HVVNxDGUgTAQxpL2XPZe1CZjshWVJFcueFmQPjcohbqeE7WcBIE4iuW4UwR7KFIoYiUX/1QhyUpkn2XhrJZtVx1CbhFGpY1R8kN62EDApNzIRKPwiGocl60d+eHX/lgU/hN/I58bSJsX1nNQx9E60Z4Tp81bXjRdi3Bojc2JxCced0rwiAm6yYO4o8wiqYKTciMheEWoEN7JPRkpeOGzsYs8QZVOiF4n3MUhvmYyEdRziO6LEhHpUTIdcNB6f73FTpEP0bLHI6KnHLaInQslRfwT1I7B34JuYUPM0w1puMkKNyzxqXC36yvoSRJaSolrWDAuVyVCfBN/owuEwGpWt/XpSGxrORGVlOYKDWLZE9CVRpkyUAInCIWsfRbXeDKncyXmh6B+VCJnOpoykSLJFhJw2DyACRotIRMllJIQ3p8vIH202wctZqCdORFwoWECLhZw/KguwlhIRaRZyJBvGZU01GyLP8hmbnwhSZJZYslS52PTgkhq37KesPW5BlMz+DtMAGyRP9sEY5Ej2LXEHQGaPCGNaiwwn7uDKki0iLWRopEo1Nm+gzUYoIkilxMYmADKUVFlRxrN3osSBNrgR5ZFEVHg0mWc/aOMR2nSHSi9IV4g+JiotpaCF2DxJ9JcKMi8CKrzxmm9QIcqSyYmnEkqK8jGSzzI6VGpGASOuOyVx5P2iFt1IZR7WqgYimeR8MHmie5JuNI2m0AkUSTzVuI0SGpkBr+u4xVycz3FLZ47NHdN5zBmUUUxRqSHKZY3AESfxImPGAyuazegl4vMnv8P1iYycki0g0iIyg6J3ga1bVpXAnFp+T1n6L2yeyNDw70s95amqgtPFqiiE80/RXqvdI/lnGItNJKg53+zloKi42LxKtBpYyWtN+0flOFTiRoFO4UxQyaVwirhd4LIsqg2scm2UiEtHmjIMVCZNWXOx4Ym5iQ+PPstSOd7rwtaDdFzI4RTZIZGBJ914uY2b1hb1j1HZvrEuZd8PbXpC5e7MNokeIKaHRNZIzKuYe4Gf0CmGnEpiLMrWReSeglZM71QrBZN97TwSL3UI+1JZWQlCQ8Nlz6SwQ+zZvN9ZEiWRmRJzKWTF1I1EBnhwma0FuZkc+SuiYkWsMyIKVMbG/TYZpKdqI9IVogRe6C6zt0hgQqSPsmvcTkjSRmubr3d2f5mN5veSVT8UkLS2iVDWm4ILgoSLUnyhQ6UsWyqbrOuyXsctfTWqDDr9uFkQVDi8NcdNiQ2BByuTpv0rxHd4QJT53rISysCP99eB22pe0SQ3zBO2mHoeqUqBqulEsEJk14UdF7rRZWSbyDEXATLRgkNZV2YnobH+XCnjFtnn+k5yCVoDNTcPMnw9KQvsWUwuqUWGWwLpRxMHEAFFsVasVQdGMsLiI5NPyv1suWcE+XVkr629dJQZFP692Rcs5FXoQ2tgl1eF8Co0YTOtGyORThSBXxHEPpNxky4+23FrrMzSyuSJMFF62lpuRhFPUmLWEisypuZCFk3Z9EJm2YhJ88mho98JUWdG3dx9h6IPFNEVaVvzokzhpTBuvjCqqiwbuAjHgStBGcnlDZ9yhzxj4wabDR5PJRemkJAwI3Brpt6FoaCFQpkqYVSFN0z3ZF8mAikyG1THLqJfnIiwiJ1sDjWjYbK3hHY6k4qWK0CphShzS04BRbzEopMOMu3sSL161P9VY04pIswNj4wykwxVzw5L583YrY0ieMJoCvIpokO88VRuTGCUjhglmgIrs4dRYEH/n7AVkRjzd4S1eEfhlJJRuJDjpl46mkNz3MKxqjluygCQkjeMDt8RVGY6LTuiklKibFhVVQWCgkKMMlauRKWhJdxFGabIzonyM4Gn0A8mttSHRkbLiHzLXTCNXh1OrKl/zty8xprNEAERaWAsZWKUXbVG4fhYZCkENchTNNogYjKDTTuyUY8UZUyEbhSyQxs9mMEHYRhJ/ul5TKFyMmGRTXoHnnWUG1aQHqWSB1pPIitn7lBIuJqRQtqgQERoeQBJ9nZdquOm0kixU5ho+Gd/isim6KUjuSBZpegrczaYPIaHRxkVItWy5VKziWgxbZpDNoJ2apSEXxJAIafmrqR0Y+68SueSjDjNHTmf3NbITXeE80HZCvN+NH9sPigbQ04obdIjghaCzFLJi7mGaFMhsTFMrTJhy66ElEEiB1yMR/S3UhSerQtrltUsaxL3t9pq0jGmGjQ3LbPqRpFtkp821n49jduSwLSO26zQOLdxM3lkpbWUSRCVCwwvszeO6zkpC2ZQUOPfo8CAWLO0mZvoqSZSSISbMpbcu5GBCyq7MwIYstKIdgw2NgiSvXoUWKdyWGP3ZOk48lIyGTQgO83lQAYraa7MjL9ZEmxsHiLn0MguSP1MfoTQXay3yGI7Dd1IvdSmDRABAPFZQdRkCaoswbNm5+m9qKRd6EazXJ8yV7V1I43FrL4RGT2xrniP7iU+bpIZsuNiZ1XhN7IFRmtM+DlmFo+yYUw3hoVFmk6x1EkSeRG0lGTa1EtU4SI2IeGZM1a5wBMH1Apl9spRZkpk3xySWJKdp554SXCMkmVTN3I9RP26coMdo99dyr5hC+Q4TN1IMiRya7TBniipNUv7yfYLrkD+moClpm40g5cCT2ppMnxQ6a/yMVh4jGmrzTVA82f4KeKJRpZaFGjUZdyUXaf9NM5s3EZmzkyziuZ9a/mTcBioP0k0sVIZV01lTg4Jpe2JhAmQZGrXcMJMg2slBoKMsH4Xs0xJKCizZtwkb2LbXhHNEOMSjpooI7yQ4yZHimcvyKmQmx1IiTK28BcZOrkFqkx7k/NA0TWujOloBwkVGW4elZaLkCJmhsMucbCSYrPe2HSyKX0u5kYQb/Ydh90uohrSGSAyZ0bLBAGzRgCtPTBinkVdtegbMEvM2Ocog0jK3DqXbI55tFLuakrvSySfjZW+LxxtKosU/TPct5C4CXkQzhyTC3LkKcJnEFBjsxlz8YjbUE+JeM7lNG6BjVA4POJDm+jIOaFeHyMwYy2ptBwfQYEWTkws2XDCh+SaOeYs6ktb+lK/GmWbSV6M7d9lyQU5ndbAhlS/RskTW9/kbLG/iw2GzN4Qk8CR4jb7auleFBVlokl6QZSZiR0oqR9Q4FbTIZFrpoaOofVgVBrIe1sJlaHyKeoko/NUi28tByRjR/qLxm6uLdEwXj/jNo95oAxezXGz59OaYX83dbqss5e76dVl3IZulMdLcHIiy7FFwM4s+TajytL5M45ekUddGNkHsxTaKo9Ulm51XChCT4bd2jNAupHKrikwQQSZsgukm4STIbIwhnzJ0mZ6D7Kn1mCQ0NNUZisyOlTVIkifmYU1daM8BsDA/8S6kWSGbaNt9oOIjLNBjmU/mOjNFrpRZDPMAJlVN1LgitYDOUTVsJbBQrNHqXr7gCk3px439cIKmTv/46ZKV6HjZVkr6UaJjfGesi+JrxMZHCT/guwLzR/JuWm3BImmVhF2T9oR1WobrcFaPje0K6MMRpmlk6JC1+jFkpsr0L/FvFp1I8mcwJV+T4E16XcKn8myYZ1xrAvPCJm+mykLos1FlKjRMUdm+b6oXrHaTLFSavohtNar+TVGi4PZy1bTVpPOEj6TbEPhewMIncCqqC7GuMn/JLtZl3GTXmCY0ZFcNC9kF6l6gqoIyAay75KvTGXcFGwif7v6eiWCRdUpogJLBH3MDQtJPxo+NZW8Uu+ZrBSg9SOCEg4ZGJI9apbdSE2/3PTjq+tGax+v2cNKAT6xCZ7IHptyV1s3kl9j9d1IN1KVEhHiE+lGKtc2bZrZZkRBAmslGQV6rckqqyzX27hlZpIyiOy5BtmVuoIfTcBBstlQWckioFXGphbSUqk/FAIKAYWAQkAhoBBQCCgEFAIKAYWAQuACI8DIW3BwEIKDQyRHo2SDJMj5+Xk6jy7JfjjrrkcXeKzqcQoBhYBCQCGgEFAIKAQUAgoBhYBCQCFgQYDtBSCqNmjHdnZ2oOh51AoLC3SWImWlk8HBwQo4hYBCQCGgEFAIKAQUAgoBhYBCQCGgELiEECgvL+dkjm16xMqWCwryERXVQJA5Vu9ZVVmJsPDwS2jIaigKAYWAQkAhoBBQCCgEFAIKAYWAQkAhUFRUiNDQUGPHcDqCS8vPz9ep4TgoSGXmlKgoBBQCCgGFgEJAIaAQUAgoBBQCCoFLCYHi4mLeOyd2F7fJI8QC0PLyZM+c36/KLC+lGVNjUQgoBBQCCgGFgEJAIaAQUAgoBBQCAEqKixEUHGTsuk27xmt8AxSwc8d8fJcUdSkEFAIKAYWAQkAhoBBQCCgEFAIKAYXApYNAaWkpgtxuPiA66omfxcmOJmA/8Hi8CAlRZO7SmTI1EoWAQkAhoBBQCCgEFAIKgYuFwMKFCy/Wo8/Lc9u3b48mTZqg7I2n4N254bw8o75vqjlciPxgDsrKyrBmzZr6vv0lcb+oqCj07NnztGNhZI5tVmmeX8nOyvXLDVACOnyqzPK0IKoPKAQUAgoBhYBCQCGgEFAIXBkITJky5Rf1oowwtGrVCkUPXgfvmsuDqGouNxquzgPrF5szZ84vaj7oZWJjY5GSknLadysozEdEeCT4ge7s0+xwdj8nc4U6+zc7DT0oKOi0N1IfUAgoBBQCCgGFgEJAIaAQUAj80hFQZO7iz7Aic+YclJWV8nPlzLPm2JlzIDKnw+fzKzJ38WVWjUAhoBBQCCgEFAIKAYWAQuASQECRuYs/CZcemdNRVVwCR3gE7Dw9du5XXTNzRUVFCAkJNjZAYdzN4XBAK6TmeXEAACAASURBVCjI1zVNqzOZ83nK4QvYqo1cs7ngdlX/2bm/2qnv8OM/RqPPbT8jIcZ5vh91FvfX4fezU9qBgG6D/cJCcxbjVV9RCCgEFAIKAYWAQkAhoBCwInAyMufxVkEP0CdtsLudsAc0aBpLk9TGkB/oDPYf+0w9MQB6jLhtna7TlVnyUj3Nhkq7E157AOEeL9grneiiN2K/qw8392SvUTcyp8Pr8UKHBpfTWRsPnr4yQarxT/l6Ov/+6aC0e2Ix/JYUHFj3BVLTXXXC3fhQQAdstZ9QVzLHSk2Dgtxg8mSz2cHScnaHnW2AksdlzOP1Iiws7NSD0nzYv+QLbM+LQMGh9Ugrb43kzg0QHDcY4wbGnvS7e3dsQ5uOXXhasL6u+iZzOel7UerqiBaN/CcdYlVRNiqC4hBZuRf78qLRtmXMiSfdX4G0o6WIiXWgoCwcTRs56uu1z+t9vJWlqNBCEOGuj2V5Xoeqbq4QUAgoBBQCCgGFgELgvCJQk8xpuhstuvRDYkMdfuaY80tH3qGNcCX1A7I2YdvBIhg8D344opLQvlk07FoAAX8Ztu9MBTQfyooAl60SWlgYzsZLjLC1Raz9MAodzRFZvg+H6uBin4rMOfvfCE9HG/RmNyKqTy84bPko3DAFhX99CxFVvmo4e7SeCH7kTvhjgqH7i+Ge/gQ8m04xFX7A274tHAf2nZgcOoKBOx+C67+T4akBxunIXGlxAdxRvTCkXzyg+VFwcBFW7fGjQWS45G92NG3SGt783ciqsAFB4ejYMh5Hdu5DqYXgNWzSAmFaAdLSC08pU+FRUUhs2hSaXoYdbC7reGn+ELRqnYTCg7uQW4MP1Z3MFfENUHTWM2ezi/djPJUfTaDZ+M4oZ3Jo+JG1n2JN3nDcdFUz/hqe8lwUeqPRKJIRAR3Fx49Ba9gUtqIj+PDjtzBuwiOIiopHTEMXCnIzUVTihdMVhfgmDeDQgKKCAgSHOZF9PAd+uBGXEI8gB7uXB3mZWSiu8MEdHI3G8ZGcQJlkTkNe+hEEx7ZAiFtIsg4/oNuhIwCbVpuYpG/8GatS/Qh2a9ACIeh2w0h4ty5CTtBo9G3jPcm0BHBkxxoUhfZBp6BVWJbWDEP7tahF5vwVW7FspYbBI7uKxanrWLF4CwYN717rvoHs5dhV1hFhuWsQ1mYsYqLspxWJ3GPbsGZjGnRNh8vWBkOu7gBbVSZ27rchKTIDxVHt0SLs7Hofc3N24GhZO3RvfilmO08LjfqAQkAhoBBQCCgEFAIKgXpDoCaZc1QkYvQ9LbD6qyUokJ60ZovCoNGjEBbIR0ikF0unLEOuJAnu8DiMHtkdu1cuxYHsCjSMj0ZeZj60sLYY3CUcFXo48vbPxaE8NwIBHwJ+kR3ipXN8cwsv/AHAZnfwKi+2vwVLwDgcTiSEjUBr+xocCxuAxhnzsRKsZUr83u5wnigBxHdMPNkGKKF3v4mYpx+HvzIVpd99CvhbIWTcBHjL3kbmjc/BXi5g1ZxNEfr+Qji3/QmF706DLWEA7IdWcRLGxurVwP165gOzf/s1wFV4DSJ+nIiKp++CN1vcx68DjCIyXuN0RSLyo5/gvWkYymsku05H5kZfdwsa2H3waX5RDQcH7I5SrJ46G0fYAKChVdehaBayAUvXlKJBo5YY0K0KM+cd5VWJhHeL5OFo5tyD5evT4Q9osNs1+H1eMM5utzuqJaQ6DL4J2vEF2HUgF34/21FS5+TKYbNB82vQA17oLgd0v4+TfvY7dyAGQ37VD2lTZ+JQjZK9upK5oqJCfoyczSZ4GxsXYz5afn6+znZFYSwv+AyOJqhJ5g6sfBNfZ/wez/0qFLpWiZ/+8ABcv/8MA1xb8J/3/4aRE59EbKNWaBJnx+o1KxEcFoV9sz+Aa8DfcWNKQ3z+j2eQVtEOKSkdUJy5Gfsr++KRm7vD70jFqqmpCEuMwtoZ09Dy1y9jdGvdIHNa3gy8+6EdT75wDaJDBHHLz1yPwyVtEO/YixxbN3RLqk5uGJnLdA9Hr87BxoI/tH0xJ3O92+djx8pdaNW9N0oyNmL7gULYHOHoOrAfKlPXozKiH1phsUHmDm5fh5BW/ZAQIuIwJyVzI7rgwIbdsLVwI21TGpJadMHRbGBo/3gg4MH2zXvRsldHZG/eiLLICGQdPApnUDz6De4KF0/PA7qtFGvnrkHHQSMQHhSAp9wPR2QZti04iDYDeyPM5cWBjasQlJSCBP9KpBY2RMaRNMR27oU20Q5sWb8W+RUONOnUFx0bB8GPQmxatgmFVRqade2DRs6jyPK1QodGiszVmyVQN1IIKAQUAgoBhYBC4LJE4NRkDvB5IzBg1FC0jI+Gp3AHZi3ZiMpKM0UW324EkkrXYu2xYpRl56GUJSvio9G2WxeUbNyIbG9TdB4Qip1b9qFT14EID3fArvlwZPdqHDoWjm5DuiHKaUdB+m5sPhKCgX2bwmXz4eCWzdADA6uRufURjdCzW3s4tACyD6zFngxvrYTDKcncpNfQ8OnH4PPuQf79yahcCziHPIz4f7+O7KdaoWpWBp9De8ueiHy1PQpu+hK6BzhsB6KCgNCoEYh86jEgygHP6veAvyVB+7g7ghq0gPf9xdAnRsL37B/hlzmWsOd/QqCpC779H8Lzj/lnTeY6JKcgJiMXx2OciAwphp7VGBFJ+Vi+YidL7fDLFdQJI0ZFYNmsVWjcbQxCUhchzdEYXTq0gKb7cXzvKvgap6CZcwdW7o1Bjxal2LLRg+ShbRFsDyA/bRt2Hik2ZJjI3IGqluja1IlghwPeimM4vMOB3tf3hPfYYRxeuhL+7oMQH2GHr+IINq4uwcBzJHOFhQUICwsXO1jaNL6rpZ1l6Fhmjo3O5/UhJDS0zoutLmTO/fsvMK6tB5++eQ9ue+xDOGp0CvoP/xevvNoBf/7vEHz1t6cQd8fbGN3UC2/JYTz/0ko888YkREgiwwZ2ZMXjeHf7Y5h8fyJ+/McodB3/Klb+vBnXPHwfoiwJOJbG3rpqOXxRreE7vgfhbQahc4so490YmTtQ2R6tEl3QbMFo2iQGjMxluQYjKHsRtEZ90blTJVbNPohBIwfAV1UBBLuRum4+ymOuRreghVh2uBGah6Uiw9cVA7o3Me59MjI3cEQnbF64AHnulhjarz0C+QcwY40Dv7qmOeCvxIpF69FlTH+kLZ6JXEcyhg1ojvSdy5BmG4LBHc1p2bNmLnyxHdG0USNEhbsRcGZiyZfb0OP6MYh0V2HrgukI6XALWvl+wswd0UgZPQARDh3pW2ejIi4FLRqWYem0ZWg3djwKVk6Ds8t4tEsIhlfXkJ+9AYe9yeiXeIY1wHWWGvVBhYBCQCGgEFAIKAQUApcHAqcic8XOYPToPghJreNgK83AipWLkJFfvdYxYcg1aLRlIbbludFjeDc0iQvHnu9nIXrccGT+PBfpVW0x5MYYLJ+7GiPGjcWa6XPga9kbw1p6sbewCRJsm7F8/XHYtRgMmDAGGRt/Ql5OIvoO8WHzsmbVyFzxoHFw75+HPd6uGDE0DItmLkMJS5NZrtP1zNWcFS1xPBrN+Allk8eg9AtxlIEr+mmEvLsChbetRPAdbyLi2lGozOoO35bZQId/Iu2jDmj95mhUDtqHsDUtUJwyHoG8SQjbdgfKho2ClxWhlTeE96ZrUF6Qi8aPPobySRPPmsy17zIM8V4XqhJcaBSUgfK0CHgiMrF89R6j3FXTneg5ahyOrVuD9v27YPXixYAzClF6JbxNO2BQogdbc2LRIa4Eus2GzStWIasoFHFxYSjz+jGoXxvMmbuuFplLdfTH4MgdmL8+E92HjIWWsQwhnQbgyPczkObQwTJu5eU6ug3qh+JpqxB768Bzysyxc+bcLhfsDgc8VZX8T9YrxzdA4WTO5+Opu7peZ0vmvIFcTPv4AyxbuQV5peXo0OBx/Pm/Kfjuqcno8ubT6OQPwFeShudfWoU/vfFrhFWk4/sv/hdzFx5ESVUBmg19H28+mogpb3TEqtXNETfsf/CnhwfUij7ogSpsXjQX4QNGInfpEjQZczUSbSJ7xsjcUa0furR1Q9McCA0N4mRu26FKxLZORv9OjWHT/Ni1fi4OZEeg98DeaBzpxN71Jpn7fkUuHGFdce3o1nBYqiNPRea2LFyMoORx6BAdQGXOycmco+UEdGwWQH7qFqxLb42xg81eRr/Pg5Lsg1i3eS/skf0wOEXDii+3npDMbSztgT4dG/OM3vKp05ATCIPNpqOqvAzJffrjwKojGHznCETyplwg8/g6RebqugDU5xQCCgGFgEJAIaAQ+EUjcEIyd29zrPpyKTwRDTB6SD9UeEtwrDgcKFqHHbvzq+HRuMFItIqfi8V7HHDqOrqmjEbV4oWIHpeCjJ/nIaOsJQbdHI+V81Zj0IhkLJq7FbZGXTCmixu5vsYoPzQFO48Gw1HZFON+3w+7fp6BrAon9IAHEdrgamSuYtxY5C5Yjnw3267eh4rySl4ieCZkzm93oyA8FDGF4j183Sah+VefIe+PQaiY5eE/syd1R8P3Hkba+HsQrAHBNzwN18i3oB9YB1/m9fAsZR1GHtjXPoOQ97NQ+PIrcOTcXo3MBd36LUL6bUHx5K8Q8vcPUXz3+SVzbNyN4kagXVMXQtxpWLBqF3oMG43CnctxrEFnjEqs5GSue3MHfL4MzJm2FS2G3IrI4jXYl1WM/r3anoTM9UWXso1YdzQLTZPHoLmeBq1lS6RN/RlZDfpjUNdSrFufhW4De6NwZn2QuRK4XG7Y7XaelWM1tbwwt6CggE+11+M558zcF8fvwws3RkAPlOL/Hv89mj4wpVpmzu4qxo9/uA1hN3+EUb0bofLA23h9crJB5rq++TQ6Wsjc068Ow78n/RH9nvkvUrqF4tDCR/Hejic4mfvh7wPQZMJn2PbdR2h7418wtK3bkFfdX4WD25cjozIe0doRlIUko2+XBOP3JyuzTC3thJDKPWjWdQCaNmTVvgGUFKRh++YDiO46GlrqHCMzN29vKJKcGdCbDUPHxHDj3v6qbVi6zI/BI7vDyeqdbUVYtSwDAwe3wpaFSxDScxzaRfqrkTndV4ll89ciefxAnplztroRHZr6Tkjm6EG6no9F38xFu+tGYt/MzZLMlWP9zzMRlXwrz8xtLuuJXh3iodvKsXb2InQYNB6RoSJKE/CnY86Xu9D/tjFoYFdk7hdtjdTLKQQUAgoBhYBCQCFwxgjUJHM2XxT63DAERVvXotjvRHRMDKpKstGodQ9kbJuBQ5nVM2Gu4Aj0GzwIZek7kVFQiRZdkpE1dz4iho5G8JGNyAxvh05JPsydsxqDRnbDojnbYI/tgtHdNazf60ZyC2D3nqPQfBqCE3sgWt+HtKxyBNkK4MkfgNaO1TgWNhCNM+bhSPtB6NDgKLamViEk1IGjB9NRcxeI02XmQu5cgYjfhuHo55+g0tENzW+5Afbt/4O83/3LKI/UvNEIfehjOHrk4/jyTQjtnIKIwERUznoFIQ/F4dhPW2ALLUbEyz0Q+k428l8TZC5i2x0oHTqK99a5b/wIrlEOZE0rQvMHOyJ74oRzysxF7t+FPRFuhDtzoR3ujJZDSrF89W7LRjRAUGgcxl6dgtQN32PrQR96DB2Dgr3b0KBxZyTEZmFHdiwSHfuRVtIKzRoexjF/D0T7tiK/MB7dOlThx5nrufwEhbrRdfAE2PNXY2txJ4xIPI4N2wvQoWtrHN60GA2Tr0UgcxmyDrZA+06V2JNVgs59u+DYZ8sRe+sgHJ46/ax75oqLixDCEm+axnv4vF4v3xvEODS8qqoKoedQZll48Bvc9WQO/vXRvfBmzcdrf/wXrn9zKSdz301+Ck3ufh29okux4K+dERi5DiM65+P1P/0ZjsBD+JPMzNUic6+PwMfX/xZt/voZUpoX4M1nHkFh23c5maMNUCKqVuCuiXMxed7raBEhMm/ZBxZgR2k3tLRtRppzEIZ2qJ5x5GTONRw9O4teOrZNrNEzl7AZ8xaXYOjYAQiyi/sd3LwEhXEjEJ4x2yyzTGuGIQPisfrndehx1TAEU1+b5sWm2TMQ1XUMWsQDe5dMR1WzUejWNqIamdNL0zBl+gGMmjgSzuK1mLuwFKN+PeSUZC7gyMWx3RoSWkWjomgf5vyYhpS7B2LP9FloOfA6RDrSMXvOKnQZfFc1Mscx2TMLu709MKhLLDw5uQhEx+L40q9R2mwcurYMR5lHQ1nhJpWZO2NVr76gEFAIKAQUAgoBhcAvEYEr7pw5eyjCH/wakbcNBxy5KP38CRT+cyrLbVy063QboMS37oGR/Sz9SAAObJ+LtVtzZN3Z+Rt6cPtx6F65EasOy11dzvJRdd0ApZidMxcaCr/PB6fLKUosGZljmTlGZs6UzJVk7UZmRVO0aS6yUrrmwbFNS7AprRzhCe3Ryn0YetJVSIoKoDT/AJYu3Y6E1gPQuWUVli/diHJEo1f/lijaoqFtSlPsX7kJMYN6IlrXEfCWYO264+g5sC38hXuxYvkuVGoN0SM5Fql5TTGoWzgObf0JcW2vQWiwhrwdM5EdPBQdWkXwsfj1Kmi6CwHdC7vNZT1agv++NPsw0vMrBZHTnYjv2Bpa7lFU2BMRFxVA/rFDsMfHoPBgBioCgCu4IVokxaAw+yh8Qc0RY09HRkkYEuIjUJx7DGWOxkiwNO15qgqRfiQLHj8QFBSPZkmRsGt+5KQfgyM2CQ3cLBMWQPHxVBwv8sLujoTboSEusRFK0g/DFtkaDcICqCzOQVZpFJISxIYkuq0CGfuPotQbgGZ3oVHTlogKBjxlGUg7VgzYQxHlqoIzui0iA4eQ42uERg0EkdX9HmSkH0ZJRQA2ZxiSmjeD016O/WtW4ZijOTq3aYYwRwGKAzGIDz/9rppnKa/qawoBhYBCQCGgEFAIKAQuCwSuODJ3Cc7K6cjcxRxySLvx6O7ZgJWpWec0jLqSuZKSEgQFBYmdTtnxBKzJjP1fYSGROQ9CzmA3y3MatfryJYKAjpwjW7B5lweDR/VDsCy3vEQGp4ahEFAIKAQUAgoBhYBC4KIhoMjcRYPeePClTObqC526kjl2NEFYaBgCPCPHdrP0i8xcYWGhzo4l8Pp8iszV16xcLvfRdeTnZsKnhSImJgLqqPDLZeLUOBUCCgGFgEJAIaAQON8IKDJ3vhE+/f0VmTMxKikploeGs7PrbLzMkl1aXl4uL7P0+/1ntJvl6eFXn1AIKAQUAgoBhYBCQCGgEFAIXJ4IKDJ38edNkTlzDlhmLjQ0jB8Yzrgb75lj/+OZOV3nzXRBweYh2hd/+tQIFAIKAYWAQkAhoBBQCCgEFAIXBwFF5i4O7tanKjJnosHOmWM9c3SxMkuHwykODWfszudjmTlF5i6+2KoRKAQUAgoBhYBCQCGgEFAIKAQUAgoBa2auCCEhwdADOmzsrDm/n+/YqeXn5el+2UBnZXsKPIWAQkAhoBBQCCgEFAIKAYWAQkAhoBC4+AiwMkueeNMBm93GW+RsNju0oqIi3j1XVVWJkJDQiz9SNQKFgEJAIaAQUAgoBBQCCgGFgEJAIaAQMBAoLMhHWFg4380SckdLzaYxMleosxPEWTNdaKg4M05dCgGFgEJAIaAQUAgoBBQCCgGFgEJAIXBpIFBczHazDILd7uAllmxHS348AW2AwgidOmfu0pgsNQqFgEJAIaAQUAgoBBQCCgGFgEJAIUAIFBUW8s0qbTYbPzicbWDJd7TMz8/XbTYNHo8ic0pcFAIKAYWAQkAhoBBQCCgEFAIKAYXApYZAcVERXG4XnE4n2/ZE9sxp0AoK8nXWQFdeXmEcPnepDV6NRyGgEFAIKAQUAgoBhYBCQCGgEFAIXKkIOBx2vr+Jrgd4qaXX6+F/agX5+Xw3S3ZOQWRk5JWKj3pvhYBCQCGgEFAIKAQUAgoBhYBCQCFwSSKQlZkJt9stDgxn/wvo4BugsJ450USnISqqwSU5eDUohYBCQCGgEFAIKAQUAgoBhYBCQCFwpSKQkXEMoaGh8Pv8/Jw5dvH+ubzcHF38gJG5qCsVH/XeCgGFgEJAIaAQUAgoBBQCCgGFgELgkkQgk2fmXHxsmmZDVVUF3O4gaJmZGTojcixtpzJzl+TcqUEpBBQCCgGFgEJAIaAQUAgoBBQCVzACmcePIzgkBOzUcFZiaXfY+SYoWn5+nq4HAjxdp8jcFSwh6tUVAgoBhYBCQCGgEFAIKAQUAgqBSxKBjIwMXmYZYLzNZuOkjiXktLzcXN3hdHJm16CB6pm7JGdPDUohoBBQCCgEFAIKAYWAQkAhoBC4YhE4npEhzgRnZ8wFdAT0ADtsThxNIHZDsameuStWPNSLKwQUAgoBhYBCQCGgEFAIKAQUApcqAqxnLihI7GbJGB3L0LG/8qMJWIkl29Eyqg6ZuUBAx8xFh/HZdzuRm1nKmeEv9frLs4MwvH+zWq/344JU/OPdtWBYXGnX888MwogBtTHx730KmD8ZCFxpiNT/++ptx8MxZhqgsUMhzUvXdRQWFsLn89X/Q9UdayHAlCU7rkUczln9KisrQ3l5uULtIiMQERHB+71rXhUVFSgtLb3Io/vlP97lcoHNgXAslK6qzxlnmDLdw0qqHA5Hfd5a3UshoBC4TBHIycmBy+XkOpdzEF0HO17OODS8rufMrdyciedeXAq//5fvtSe2iMInb4+F3V7TUAEvvrMGixelXqbicPbDbtY8kmPicLBa3WrmG75FN0Hb8f3Z31x900RgxJ9g7/RqLUQ8Hg+KiooUUhcIAeZMnWyXX0asvV7vBRqJesyJELDb7YiOjj4hOMXFxaiqqlLAnWcEGNngZT81LqWr6gd45rSxFhgm6+pSCCgErmwEWJllUHAQKivKERwSJsBgZZZsAxS2vSVFoU8H06/u/xnZ6cWn+9gv5vfXXd8ej96VXIvQHTxShIefXoCyUs8v5l3r+iLXXtcOj93dvTbJLViHwHdDgcrKut5Kfe5kCEQ0hu3G5dDCWtX6BMs4sMyDui4MAspZvTA4n+1TgoODERYmjZrlJiyDzQg3y2ir6/whwJrwWcDjRGRD6ar6wT08PBxBQUH1czN1F4WAQuCyRSArK5Nn6tl/zLZp0KDrAUbm8nX2F6aIIyNPf87c0Gu+vmxBONuBv/pSCgZ0j6/19e/mH8J7765lpPiKu/720jAM7N641nv79r8Bbc4fxQY76jonBAIdh8E5ciE7ErLafViNNHNS2aZF6jr/CJzKWVXllucf/7o8gZXDspK/mpcqt6wLeuf+GVbqysota15KV507tuwOJwso1c/d1V0UAgqBywUBdjQBy8yxJJzX44HNLpJxWlFRESdzjJDU5dDwK5HMtWodjY/eHnPCuX7mb8uxanX65SIH9TbOlq2i8fE7J8bEP3sUsH9BvT3rSr6RNvod2No/WgsCVcJ0YaWCEQVGGGpeLDJWUFCgiPWFnY5aT2NRypPtxszKktl6Udf5RYBlR1mWtOaldNW5467I3LljqO6gEPglIECHhtORcoy7iQ1QCgrEOXM2GyKjVGbuZJM98Vcd8dCkrrDZqvfP7TyQj0eeWgCf98rLkky4sSMevr02JoHcFdCnDAbUPh3nrDv0hi1gv2kTNGfttVlSUoJKVdJ6zhjX9QYnc1ZZXxbrz1LXxUWA9W0xp7fmxfoaWSZbXecXAVbdwwLC4uyj6pfSVeeGvSJz54af+rZC4JeCQFZWltzN0iYOC2d7Wto0aIWFBToriWMR5rrsZnklZuaYELhcdrz96gh0btuwlkz8MO8g/vHuul+KrNT5PRgmb/1tOLq0i6n1Hf/eN4C5f6zzvdQHT46A3qEnHKM21MbY7+dZIdUTdGGkhzmpbLONmjv3saer3qALMwenesqpdh9V5ZYXZn5OlsFmTofSVWc/B4rMnT126psKgV8SAuJoAtE/y3wSZvd8Pi+0/Lw8nbE65hA2aHDiXcGsQFypZI5h0L5jLN59OQUuZ/VdpXy+AJ54aSm2bM78JclMnd6FYfLPl1PgroEJAl74Zw4FDq+u033Uh06NgDb+U9ha3VHrQyordGEl52TOKusNYs4q+1NdFw8BtvsoK4c90Vb5rNzybHcfDfgrUFTihxMFcIU1g0vtFH/SST7ZZh1KV539ulBk7uyxU99UCPySEDh27CjCwsIR8Af4+eB8ExTWM0dllnU9NPxKJnNMIG6+pTMeuK1LLdnYvj8fDz0+95ckM3V+l5tu7oQHJ3Wt9flA7nLoXw2p833UB0+OgB4bCcetJy4VU1uwX1jJUc7qhcX7TJ92Psotdd2HKo8OOyphc4bDXruS8EyH+Yv9vDouov6nVpG5+sdU3VEhcDkikJFxDMFBQbDL3SxpA0YtLzdXtzvsfPfBc+2ZC8mPx4THGqNZxxZIzM/A5owCfPPjfhSX1l+02lEWjMeeHIzUN2dhakj18Gh4QhIevq8lfAVFqAq4UZqWjqnv2DDk9xWYPj/bmLeQ9MYY85gLs6elofIMW90iItx465XhaNO8dg/Tp9P24JNPtpzRYeLXjx2OO38F/PHRBThQakNs7wH48IlI3HfDFgz/TWM0btscHb1ZWH+4ED/+vBdZeT40WtgXj39SgD9/moprH+yPdjl78PZ32aiq3s531nIaeqgp3treGf8ZNwubXaf3WsIZJi8PR9sWtTHxbf0faMtfOaPDxG3JU+FvdQi2bDv0uDYIbL0Xtv3m/J3Ni2lxkxAY3Rf2ND98YVthW/AxcI57ImjhXyHgeh5a3oGzGdIZf0fv9is4Bn8B2Krv2nc2W7AXp83DwnUVsDt0JLTpjV6dm5xyPIGqXfjqPz7c/GhX0BHaRw7vQGLzzmf8HhUFBzF38WbA5kRwUEekjGkD1znKbs6RDUivaInu7U5fXXDGA67xBeasss02TlRueTa9Qf6s6XjtqzI8cv/NCA+yGXFCdQAAIABJREFUwa8X4rNX30O3e5+EZ98SHEvPQC4aoHnDBAwZ3Qdsi4ny8oP4/K35GPvkA0gKCsDvOYKPXvk3Wl/3DFJ6RCB7VzpcrSJRXKQhsVH4Wb2yryIfBwtsaJcg1rWuV2D30gU4VKTDrwXgcrTGsKs6w20vQtZeL5yBXXAlDUWEu/pWtlXFx5DhawpbaTqSEk8tZ2c10Bpf4v3fkZEnPGiZHfTOdiA9kytQuBaTf26Kp29rAl3zYssnnyLsht+hTcSpjcempbMQ0+tqNAvz4MCi/4Pe7i40CS5GVVAkqnKOID6xDe93OJMrM30HGsR3gttx+m9u/WIRwu4YiWYlh7By8Q50SRmHmNCzO6vMW56Dg4VutE+ovWPlicZ/st0tz6bcMlC6G3OXH0benpnwN70WzdxJGHBte9T3Rv3Ll/yAwcMmVHudgK0Y836zCD0+uAHh+ZuxfGMAKSN7GDrwTObuVJ/1HnkfG4pvRf/OJ16riszVF9LqPgqByxsBvgGKy8nJHKsEstnsCLDeOZaZYwqWbexRX2WWrW4ei1E71+A/O2pnErSAHdf/vh/cby/FN6FnXqtyKjJ32+Qbkf/FHMzeWnpeZyuxTTQ+f6v2To5llT489NR8HEqte7P99eOGYejAcEz7fglWrvPivr8OQ48QL558eSmKy3yIuWYcbi/ciLeXm2SGyNw3DTpjbNYqvPZt3co7Iw60we//7sA77++G5xS+wJmSOQZ2YutofH6CHT91XwkC3w8CsrfVeU5sPb5Glf1WONcDWmR3+G58EvYPb6vz90/0Qa3FN/BG3g3Hlvo7n+1CkznYAe36r2BrcmutVzyjEibNjx3f/g2+wS8iuXHddqk5EZmry4To7Fmf/Iiku25EhAwhHdm6DJlxfdEn3l2XW9TpMxeSzLEBnewwcaZL8/Pz6zRm+hAjc+9NDcLgW4aie7Qblemf4qef7Gh7653oHu1H3uFN2OtrjQGtTUe6vOww1i+ZhYyIO3Dr4DDk7tmIPcU74HVcj5QetXfdtA7Im7kIS4rHYlTbM4tmFB+dg8+39ceD4099/zN6+fP04ZPtbslKUthmKCwAUterLmRO13zY+d18tLpxHCfb7PLkb8IrX4biuTsK8OFX0bj3/rY4c4sHeI7Px4qy8Rje+szmi5G5kNsGYOtHyzHqN6MReYHP0DnZcRFnu7vlvpm/g6/3h+gYd+K527VnKzq271bXaa31uVORuc5vtcFXr5Xh4ZdFMKW+L0Xm6htRdT+FwC8TAXZoeEhoCNv2hG+A4nDY4ff5xaHhjNmx1Fx9nTNnJXPBg4fg+bbH8OcPD+K6ccPRzbUa3p7D4V6+CzNWHUVR7zboHOZDxw4JWPf8MrS+6yq0aJuGdetd6DsigBdf2owWAzuglTuA5O5xWPL4OvT881CUf78fiU/G44f3N2HdwSqEpSbildWd8X9PT0daeRQmXN0GWkk2FjyYhPv/nYkXZx3FO6+PwoHte7Dr5RiMnOzBaxui8GDvXDg6JeL7W2diSx2yUCQe993dHbfd0J5vCWq9Nu/OwRPPLoLfV7dsJMvMDYg9hKqQKrz2owcvPR6H9aVNMOutxackc68ebIy4mCo898BMbMkOwvX3D0Bnbyb2FjZE+2a5eOXtfXjnn1dh28/7EUhOROLR3Zgzsw3ufjaAefMPokFOF3T/VQlWLTmCtZWNcVdyBbZkOjBkgAuf/u4o7pvfrc6ZOXr/39ydjEk3dKiFSSBrDvTvxwF1zIJWI3NoDf/Nn8L+0z0IXP132FLnAQl3w79zEhxdFiBQ8j600lD42pTC8e130Cd+Bhz5FJqzD3y+d2FftZEPTwvvCH3s/wIlSxHY/jzspWOhj34E2oGZ0JsMQmD3fXC4p8PXJRXartmwl7VFICEYNsTA23Yv7JuqUJWcCvcnc2FLngN/8V9gy3lUZOZgh9ZkBBDdD56Ir+Be3x2+8cNg2/wTtOaT4A98DseRrvB0q4Djw2eBPndBq7Ih0HogMPsuaBXeOmsdPb497BM3Q7PXjkufyRbsVYU7sWTFfni0xhg8vDeC7YexYXU67C4Nx3c5kDzCiZ0l7TC+axD2T3sb6DEO637woceQfGRXxWFg385Yt+QLJHd1Y+v+wRjQrwEWfbkA7SaMQumBbcivLMXRJUFIeSAGC9+Yg4SRI9FjcAeE6To8ZZlYtXwjSjxh6JuSgtigdMz5fj0iWsTCU1yKxO5D4ds3H7vLGiIuthG6JBVjzfpiuB0F2Jkfgwn9QzFtdyJ+N6ohSrMXYO/x7khskMozc10SgW079sFTlov9+mBc12IpvliVgF5tKnF8/37Etu0AvSgLB/ShuHNkOLL3rsehAqA85zh6jboeEUGnz3jQZLFztVgGouZ1RsQaACNzX62Nh78gEr++uynWTJ4KV7souAfccAoyl4qNu/Oh79mPnrfcioObZiMpNhObCm5A3y6HsX1VA/Qdmoi0pS/ieJMHkL1rN2JtdjS8dhD0lZ9geXYnDO7ZFu6iZcgoioG/NA+ViSPQzTMDU/bGoVdMQzTvasem1Ahc1SuBv+Ke+TNQ2P0G9IvxIW3Lj9hxMAK9xvfH0anzUdIiFi5WghjcHD1bB+Ob2YvRNq4Nkvp0Q+qqr9Fv+B1A0Rq8MasZnrjuOGYsDiA+6zjirm+On2ZUYnAXH7J3b4IzqRfCUIa08iTcNDIOSxdsQnBkEPwlBxHZ8jp0alX7cPCTLZ6TZTPOdHfLE5G50Im3o+jrn1DetRmC/WFo3taOxR+uRNMBQ9F9SDuE6DrP4h368W0syWmHUbfdgKYhmVjx5TrYWsTAU1KA2K5XIS7nO0zd2xTdm/lRmJmB3sMnoCB1HnLKGsBbmAVfqzFonPMVVud1xaCe7VFyeBra9ZyEtYs+R0yT1sg/korMQAu0SgDyM7LQf+R1iAwV1RRbvvsBG9z5aNVoHFL6iYxofuYe7D9ciIIj5eh5yzAc/Pxr5MS3RGxMInq0dmH7zoOoLMxGYcJYDA6fj4/nBKNPpwgkJAVhR3YcxveMrbOuYoSa7W55ogz2megqeqBJ5jxY/++FiH1oDJoHAlg37x10GvhrLJg9B3FN26Jt517wHtuA1AKgLDcLfUZdizXT30R400HwlhzF8eAxuGlIKDJ2rceRIqC0oBhDRo/G2uU/oHPrKGzeHYeBozqBrWyWmZv96JdIaxeC4bffg/ahfkD34dCe7cgqLsHxtQ6MeCAJn78wH92v6YiAtwD2qE4Y0DEW+3buQF55CdKXB2Hso3H45MVl6HFNe1SVZiEyaRA6NizAvKWpaBQfDu+xWXC1exKxpR/A3uoRNI+tTvtVZq7OYqc+qBD4RSPAzpkLDgnmvXKsCiUQ0GET58wV6tQU3rBh7V0Ja6JSl565U5G5jtpcpDcdjaq352NKRChufyYFAxPsiHbZsHTCdPjvG4vyuTPxSakT977YFz++sxk3PjocvRrZER2iYe64uYh8YSz6dvVi8t8XY+3hKj7EoLxY/Hl6X3z/wnRsTbMh4nArPPN9JN7vGYT7/iXI3GsvNMcfnt6Phqu74dkfNPx9SRBevjsUsz5bjlnrPfDUkWyw50XHhuCL98YjNLh2rPVfn27Fd9/vqpNAMTLXOXIBbN2GYuVkL7r33I7tAwZi9ZuLTknmnlpUhdmlLdHt4Fq8tbwIr72UjFcfWY4iTcMTr6bg3eeX4K8vt8XTT++FO7k7XhpbhslXh+GBb8vx2j/3YEKPUWhWNhOT97lx89+uxa4P52H7wUrc89drEfhkJfq/1fuMyVyDmBB8+d5VCA2hQjwTAt+aP0Bb906dMKlG5oI6wnfze3DMfw/69f+ArbiABx78ax+FrcNb8K8fDnt6CLRJi+A7+hL8XQfC+e/7gZDm8F13Kxxfv1rtmVqTmxEY/yy0Q+vhdX8M588roSX+GlV9FsC96xP4i6+CLR2w9f0G/oL3YfMmwNNzGVwbrkLlsBOTOVvUYGj9HgKcjVCFD+GeWwXv4IawT3kSWuMp0At/Dy2vD3xPPA/H509Bu/o/gD2AQFAJ9CkjoZWcWbZQ79MXjn5ramHJsg1sE44zuapKt2DG3CKM6rwb/5pahtAQO+zeGFz9wHise30jRv4xEV//14/fPAR88NIihPUZjDuu7Qq7Bqxc9AUGDp+EhQsXY2D/Tli6MQfDesZg/vSZOFxQjLJlTXHvlPE48NocdHxqopGZo/FVlR3G58/NxMjfJmHF8RGYlBKC0szNWJLRHG3ztqBy2Ah0dQZQkDEfB3I7okXDfKxKj8Golsfx2ZakE5K55lFHMHPGGhSXFSAnfBIeH74ZPx8bgVsHhmLXxmmIa3MNGmh78ZdvwvDCPWFY/dNUbDlWBb/Dhtsm3Y+Y8NOXFdP46+tsM0bmpuzojU7p38ExoD9WHm2HYb5FKO018ZRkbvOuAJqE7IYtvgOOLs1F7z67sTL7BGSu2WNI/WkKmo0ei74dm6EibQbWeiZiZPt8TJv8AlJtTfl8Bre4GTe0XITV/ttxXXIA5bl7sOSwSeaOrJmFQ4lXY1hCACwTte2LL+AenoLps0rx1L2doOt+zFm2CiN6tML8zXkYP0T0Fq9a+Fk1MvfkxBJ88d+N6DnxKiS50vDVlqb47agYlBz8GAcCNyE5qQIf/HQMd41w4LX35iAinAUbNfQcfBMG92xcZ/Gur91HOZmb2QRPT2oqyiw//AzhN90D9+b3sTqvMwYN64LYBsDm/6xCl9+NrZa58dnSsXR2JkaM6QV/zmx8saYb7rwmAeXZ6/HpljaYmDAb6wJ34uquHqSnroAzsj2WfDwZGfbGvAQzsu2vMaH9SmwM3MwzcxtXfs7J3Kb1MzFk8DUIFKzEP+a1wB9uTsCeTT+gYctrEBsl9O/Wb2YD44dh98xFGD3xKjRwebFt2Uys3n4EpUfDcd3r96Dg37PQ4L5r0MYeQM7RtZg9ZzPyS3Lh7vIobmu7DFP2D8FvRoajLHs7lhyNPyMyx8bAzp1jR3rUvM5GV52KzHVO+QP27FyKHslD4PfnYdWPU7H1WCX8Thduv+O32LPyU/QdeTc033589m0wJv3aheU//IgdxysRCGmA3905CfO/+wuO7OiNSX+9BpGyGpWRuTkPzkCbZzpi6lQPHrm/D1x6MZbM/BF7j+ejbH1j3P7BEEx/6QjueKkf3J4SzFyxC2P7t8SCGTNwKK8IZSua4O5P+uDHlzJxx1/7QSvMxrasKsR70pDdqCd6xgWDMnONFJmr8/pWH1QIXIkIHE07gvBIWaWj6wjoAdg0G7S8vFydn1Og2ertaAIrmQvpNwSv9D6OJ97dj7sfG4/4fT/iWJPxsK+agW8rh+C12yrw5MvbcM/jV8H+7M/w3TcapZ/NxuehDk7mFsx04g+DcvCHd/bhj8+NQ+GD8xHxwgiUL9mJjr9JwPuvr8K2LKF5e08aj2ti9uKNt/cDaa1rkbm//k80nvpzlkHmXtpoww0hhWh2TTIW/fMbrNxZvRfpVILSp08CXn12MBw1OuGrPH785vF5OJJWt1JLRuY6umZha8wY3N7TjpdeWYpmvxlxWjLHeuae+yADj/2tPw4tWIW21w3E5v8swJKjcXju9SS8+NQavPDXFnj2mdRqZO6J6VV4cfJOXJc8Eo2Wzca74U70+/14dNi5DJ+t1/DC28Ow45nVGP5pzzMmc717N8Zrzw6Bw1HdIdb9FfB/2xla7qE6rT2DzK0DbP0/gyduBpzLS+H71ROwfTsSWiGgBwP2MYfg2zEW9uMRCNzyH2g/P4fAjc9D+6w/bI6b4B1hg+O7b/gz9TBAKwO0oJ7QbpmGwO7P4E+ywT71Wdg6vA9Pw2fhyP4I2HUt/7wt5G74+4VCO7gbyF4BLe5uVI0IguvDd2AbvQf+A3eambmUj6H/PAL2pKdQ1c9xSjLnXL0DlS2mwj0zA/ot/4b+4+gzI3Os1PLmObDF1C7zrXs/kA5veQDOEDt0WxnmzFyOQf1sWLu9HUYOTQL8frAdHvI2/C/m7UpC0vhr0S9sO774ZzEGjs3HwexkjByRgNWSzO1aMB+FjX2IcA9EpGcDMkN7ITk+H+/fuwE3f30V9k7+Eu0f/i0aOkUvld/vhc3mBPQSzH/3VbSdOBFLZtlx22+Tkbd3OfYhGfGHt0AfOwTtdB0VZUewcl0mWjWPRaMmSbAXbcF7ixvhiZuaImPDezjsugVtokRmznd8Dtr0uRm2nCV4a2HbU5K5xwavx/T00bhrtB1LvnwfXa5+9IzI3MkcVRYxY6WWdd3ZkpG577YPwPX9tuDT9zJx1WO3o3LptDqRuW4tPJgydQ46DnsIvUK/xPLsG9Cnayo2LAvHkJSmWPn5a3D0fwilJV609G9AasMJ6G2bink5Y3BjHxtW/vS/aD38AcSFafDDhrztX2Kj826Ma++pReaqinfg0/f24fqHr0VsOASZG3cdtvx7BUb+6Vo0cORh3vx9GNEvEUt2FWJ03458vpfM/gRDxt6Fgv0/4cMNvfDk1TlYlZaAkINTEGg7FJuONT4hmbv36gb49xu7cPsz4xDl0KEH2Hk6dVIh/EP1ddB7wJuKL97cjOsfn4gQPQffv78FYx8chSibDm9lEXYv+xDBPe9GztS56HLPrQh3mD2DPlsm1i7OwsCh3eD37MT0T4ox/r7+KNi/CEtLh2KYawo2Ou7keDMy5wrvgZ0rv0KPq+5BpJMVM9hQemgaFheMx/U9XWdG5njP3Ag0ylyNebMqMWZSNBZ9UI7x9/fDqs+mIv6uCSj853zEPjKWZ7hWzvoXuqY8gLLUOZh2bDAnc9OPDsOkQaFnTeZYZo6VJNe86q6rzG9aydy6j35C+K03op37KGZ88hNG3f4Atq6fj/4DRiJ397f4+fhVuGOkDYu//BDJ1z6EvWs+RZ8Uk8yN6zIHy8puwcTBwPyvv8XQCfdg9ZLv0LNHIjbujULKgPb8wUbP3P9dB9t+Rv66omubY9h9rA36dbHjiyeWYfRbAzDtD/Mw4Y27EaUdxPyVJejZNB/pWjJ6NCvB//1uHSZ80As//i0Xd/yll0HmWjiPY11BK1zVsyGOLHgKx+KfgyJzdV/f6pMKgSsRgeOZxxHkdsuKB41n5fwB2TPHC4s0jTeNn+6qS2YuYVhv9Di8CzMPl8Fd2gB3vdgNLUN05JZVIH3lcmywJePesdHY8dJ+aL/rgM4NgezSIhx8YTP8V/VCxfx1WBBkx9g7O2D9J8dw/WPd0SYKyCwrwf4/b0PIHd2Q+f06HB7fB+MiMvDBD8fZ/i2wOZ245rZeGNIyCLoWwPHUVHzxSDiufjgfn63NwV23heODjwvw/+ydB3RU17m2n+lNvaACQggQiN57Nx0MBtxb3JI4cXKT+Dp2chM7uU7yx4mTm2LHcWJf+8aJe1ww1QZM772JIkAgUG8z6qMp5/zrnAFs0yRACEl8e7GWQNpnl2dvDfPO1yIOdOHu/4Z/VoTznwNjmNCjnke+sY6c+sa9U7A7Lbz4/GS6pX6VV1BR+dPru1jwyeGGMJ79+agh/elo2cIHpX344UR4+ZXDdL17MAc+2E2tN0jkiKFMqs7iw31fiMOoXT247ckq/ndFLrF9u/Ct8SbeWhPk/lkpuMxBNizbzcKNVTz8SCKvv1aIpUtXHhzi5Y3XK7n3JwPpbi1m20c2gnu3M99pwuWM5qFv9aFDOBQd2s/LfzLyrVfTWPSTLRw9R5hdbGMakxd+O4nu5yaGUYMENj2AYftbjWZi7PIL1F4DwQjBms8xrPsjBi8YM36D2q03qD6COx/DPGgLqmk3KEECp76JaWcpxrRnodcgFGMR6qYnMJSEuBnb/QJGjUAN1uMveQLzpsMYB72K2j4JxbcCw+d/guRfQs4zen9Dxk8gYyQGxUEgvhDjR89hHP5HVGsNqvsI6pHXMFbMQzX/A0PiQ5AxArUmj6BpA+YdfoK9IzCu+TuGmGdQa/6EoTKD4G33YVq3GMZ+D5UKVPde2P4nDHUh63KDzQDq8McxD/nDeV0vLzW+wsmtH7BsrweCLsbdcivpCWb2rFnAjhOVuKKGMm9OT4yWfJb+6wA33zUJxZ/DqoUK4+alkb1zCbEZUyk8vJpeAyYSKNvEb/+Yw3d+djdOfz4LFqwgYE0gAyudb5tA7eH3WLkyninfvok4VaUsbwfzF+7EaHXSY/ztDO9spfjYMpavL8AR040Z04dTuns/6uC+pGikCrbw6eoD1NWr4E9n7oODOLDkTQ6VuUgc2psMRxox4QWU+JKJMR5l0ed7iGrfEYe3NyMHHmNL2QBu6mUnJ2sD0e2HE248xT9WOXhgqoFl7yygWG1H38Ht6dJpAOGOxr0GaFYfLQnKuQWSNSF3uSnwFfdG1hzvxfhBLratX8/QUePI27GJuvTRdI1QqCw6wqlAe3q11/zkQ63eW8DRHJWeXcNY/q9Mhj40kvDiT9nnGU2/LhZWL36XUx4bXVONRHeaTFXgJLs+2MltP3qImPo8FryziOh+cxiSVssnC1dR77My+Ob7aV+znCPmaQxJ8VNfcZI9RS6Gfqm2pq/6MPM/XEuVasJi6cjNd0wmqj6T+R9tpQYbE2bdToK9gj0nqhncI1Vfa87+FSzbmU9y+yRMDGDqwDJWHcljx8ogDz/Wmc1H4pg5KJK6/M/IU8bRJbGeJRtLmTm2C3WlG5m/8DB1GJh4872kxp8vDC70e6O59mlCQrOentuupCZgXckuPly8mwBOxk6fQ1pSgD1vfcIenx9HeC9m3TKEosx32bShA9MeG0306fi0oKGcQ3vc9OrbRV9G8bF1LN+QjT0unbnTR1KZs5Is41SGdvRTUrgfi6M7lsBxPly0HjXoYNgt99E9/CSfvLOEuAHzSDDtokP6RI4e3kyfPiNQqvbz8Y4kbh0fy6kj64lIGkFkWOjDzezPd2GfNJBkVeXU4ZWoccMo37uAPSd9pMX3o8vN/aj+eCdRcwaToKoUHt/AZ+uOkpzcnmD0KMZ22Mumkn5M7G3H6znOnpIYhqU3/B7hDO+LZRW9vNeqL04vd/OfCHZ/gtToILWlu/ho/g4Mri5072mgT68JlB9bzaItJ5k6bRKZyxZToibQZ1B70jv35+TB5WT0nwqBPJavtjJ5gp+l7y6lXE2kx8AU+nbvw+HMDfTpN5JDa9ZgGTiRLuEKqrGW7f+zi/T/HE2UqrBl1Ta6j+7OhgULqQhG0M0SQ9qsNN57bhuJvaqornIw9ZY5xNjKWPTJcrzmODIMDtJu6c6GdyqZfH83DDUest1+urUPY8fSD9hfbKHLsA4k2wfi8C7BmDyXxDOmwdPbFzfLBv93lA5C4IYgoMXM2ex2/b2Hqihn3dgNbne5/jGiZplrKjHXmohOz5jEEz+p4ZF7N5Kj+Ro10LSafE/8x1BmTep8Xs+s4x6+9+MV1NU2Pgaqoflaw881Jo9/dyi3TD6fiVq2DeWDsdq7zybfimH2bt3N0lhweQknGlqIQQt3vGcrwRVDMVX0Qb3vbZRFfTCWNPTktf25Gh6F6e5MDPZQDNOZdiVJHZpypWWHFvBZ4XjuHh9x2dn5Gl5HkJ3/fp7kGT8hwVnNiucX0P2Je+loblxMasPjX1mPi1kcvF4vWkbLltYC1uP885lV3PKzR4ht5kQYF2JRkr+Of/6fj28+PYnwa7Cei5WP0EIKNLGt/c5Iu3YELvVhx+UmoLl2q2yakRV/Hv/7y1zu/8Wwa5IcRVuliLmmOSsZRQi0dgKFhQW6+7rmqq59WKlpN73W3JkEKJrCi4qObnCfjbHMNThIK+7Qq087nn96LGHnxIVV1vh5/OerOXq4tBXv7sqW3rN3PL97Ztx5TFRfOcEFozHkH7yygRt4ytDvGZQTf8BQcXmpxhuzGGPq46iduoDBR8D9S0x7Li8WrTFzXFYfLRr/lqWYEqed91hdXR2ateF6tJqc5aw9FMeEaQOxX6M3yHWeg6xZf4SAaqdz/xH0TLmyVPtNxcdut6OJhXObZnHQ3qhqGaakXT8CFyscrp2PJuQuJ5Pl9dtF651Zs4pqyYE0N9dzW0v9sONqaKtBN+sWexg+O43GB2pc3owi5i6Pl/QWAm2VQKg0gRWtpJz+XkP7XFJLgOLxuPWPKLX/6JqqNEFbhajt693XbyEp/gt3pzN7femfe3j/341LetLW+FyMibL5UdStr7S17V6f/Qz8D0yjX7jg3KWlpWJpaMZTiY2NPc+9UpteE3Jnkkk143JkqnMIxMTEoNUCPLddiXulwL18AheLJdVGkteqy+epPSFi7sq4yVNCoK0RyM09pX9YppcjMBr1/+sCAb9WZ65c1T5J08x0UVFimbvYwWuuhI882I/75/Y4r8upwmq+8+RyKjxN70rYki+ixuThB/rxtXnnM1GqslDfHwk1ZS15C61ibVryFtOdxzC4vurGqv3OVlZWotVtknbtCWivk5pF7kLlCLQz0M5C3Peu/TlcaoaLvenVPsHUxHZjk9Jc31203tm13xEtlvRcMS2vVVd3piLmro6fPC0E2gqBoqJCbDa7nvhEDZnl9AzvBnd5uWq2WHRz3Y0YM9fYA05IcPHaC9MJP8e90h9QuPd7Syk6VdnYodpMv3btXLz+4vlMUOoJvGfHcJ1jzNoEaKMZ7l6DKXbkedu53HpmbYLHddzEpbIjXk72yuu4hTY9tSYgNCFxbl0zTUhoJTvE/fXaH//FCoXLa9XVsRcxd3X85Gkh0FYIaGLOarWBFidnNKAqoa+6mNPqFGhBdNp/hA21GzFmzmo38+qfptGp/flxMm/PP8TfX9vVELY293Or3cQrf5pO2gWYKHt+i7rmx21uz9dlQz3nYJr44Xk52a80I9x12UMbmFQTCJr73rnZK7WtaQlPtFggadePwMUsQtqKriQN/vXbSeudWbNYa+4/57bLLdXReglcu5WLmLvPWgI1AAAgAElEQVR2bGVkIdCaCOhFwx0O3SanWeSMRhNKMIihvKxMNeq10pquNEFrAtOYtd51Ry++fX/f87qWerw8/P1PqSi/vKLPjZmzpfe58/aePPa1fuf/x12XS/DdFAwtL6FfS0d6/vqckRju3oHRFUpr/uWmufRpn3ZLax4Ckh2xeThf6SxNnQb/Stdxoz6nfcihZXi9UKyifNhx9bdCxNzVM5QRhEBbIKBb5ixWPV5O1YqvhjTdGcucqrumNMYyN+n29/F7b5xsbWExdt58cQbREVo6wS+a1xfkuz9ZyZEbMHvlxZiowVqCHw++Ztkr28IvYqP3oOVvuPk9TKl3nPeIxGc1mmKTdLxYdkRx32sSvFc9yI2UBv+qYV2jATSL3IViSaUURNMAFzHXNBxlFCHQ2gkUFBSgfXipaTZFCWLUShPoMXPuclVz2Qp9stawm+Wv/rqN5UuPtnYejVq/w2nhzxcqhA3MX5bNn1/aiqLcWPWKNCZ/+s0kMtKizmMYPPQ7WPEUXN8SYI062xbfKX0ypikLwGT/ylLFvbJ5T+5SFgfJjti8Z3Gh2S5VHLwtpsG//sTPX4EWS6qJuXNjFaVUR9Od1sViEZtuBhlJCAiB1kBAE3NaeaQzBcO1eDnN1dLg8XhULZBOq1PQmAQoNXUBvvXkck7meFrDvq9qjdOnduZH3xmmoflKq/UGuPWhT6itvvGyCE6b0pkff/d8JmqgiuDr8Ri84vp3VZdOs5hbwPhwIUZbwnlDicvS1dK9vOfDwsJ0//Rzm/ZGVUt6ItkrL49nU/e+VM0/OZ+mpn3+eBJLeu0ZX6rUw7WfXWYQAkKgJRHQ3CztNjtarpNQDL+BoFaaQCsaHjLXKcTExDa4Zq+3jvKKelZvztVjxbRMKm21zZqRTnz0Vy0j2l437irk0IEbM1XjxZgop16FvLy2ehWad18dhmPscH5xcE041NV5v/CTbt5V3XCzaa+LdrsDo/GcT3NAT3gi2RGv/5XQzsekx3x/tdXX+/TaO9KuLQHNBflCxcG1z4fr6urkteqq8Bswm80633M/UL6qYeVhISAEWhwBTZjpWSobaKFslla9V8gb4nRpAs0ypwk57Z9Rjchm6fG4cTjOL5rd0ALk50JACAgBISAEhIAQEAJCQAgIASHwBQGfr57w8POzAZ/LqKAgH4f2IbPJpBvhNHfLgJbNMlQ0PPTJZmPcLEXMyfUTAkJACAgBISAEhIAQEAJCQAhcPYHGirn8vFzsukFNxYABrRqBHinn8bhDljlDKLVwQ03EXEOE5OdCQAgIASEgBISAEBACQkAICIGGCTRWzBXk52Oz2/QslnrcnMGoCzq9zpzmY6kpPHGzbBi49BACQkAICAEhIASEgBAQAkJACDQFgUaLOc3N0uHUC4XrVjlFDYk53c1SV3ONy2YplrmmODYZQwgIASEgBISAEBACQkAICIEbnUBjxVx+fh4uVxjBYEBPgKIlTjnrZqlB1P4hbpY3+nWS/QsBISAEhIAQEAJCQAgIASHQXAQaK+ZKSkr0DM5n4uVMJjN+nw9DaWmJeqZWQfTVZrMMljXXvmUeISAEhIAQEAJCQAgIASEgBIRAyydg0IoIXzhjZWPFXGGhVmfOpte41QqGo1WH05wr3eXlqjaIVt/gqmPmfAcxOCNbPlBZoRAQAkJACAgBISAEhIAQEAJCoBkIqN4gmFMuOFNjxZzmZqmVJjAYjbqLZX29N1SLUisarik8o9F09W6WIuaa4TrIFEJACAgBISAEhIAQEAJCQAi0FgJNIeb0OnMOJ6qq6NY5s9ms15vTxdyZKuJXHTMnYq613ClZpxAQAkJACAgBISAEhIAQEALNQKApxZzf78NisehZLTUrnS7mtD1olrmrLhouYq4ZroNMIQSEgBAQAkJACAgBISAEhEBrIdB0Ys5xujSBWS8ersfPlZeXn7bMqURFRTfI5JKlCUTMNchPOggBISAEhIAQEAJCQAgIASFw4xBoCjFXVFQYipHDoBcN177qljmPx60GteJzEjN349wo2akQEAJCQAgIASEgBISAEBACzUKgKcRcft4pnK5wFCWk27QwOe3vhvKyMlVTd2azRdwsm+U4ZRIhIASEgBAQAkJACAgBISAEbhQCTSHmzpQm0MoRhJpBT4ZiKCstUQ0Go16nIDo6pkGm4mbZICLpIASEgBAQAkJACAgBISAEhIAQ0Ak0hZg7k80ylPjEgK7fUDU3S4+qm+gMBomZkwsnBISAEBACQkAICAEhIASEgBBoQgJNIea0OnN2u12vMacqocLhegKU0tISVfumFkQnRcOb8NRkKCEgBISAEBACQkAICAEhIARueAJNIeaKi4ux2Ww6S80IFwgEdI9Lg9tdriqKVjRcLHM3/E0TAEJACAgBISAEhIAQEAJCQAg0KYGmEHMFBQXYbTbdIqdpN5PJFLLMud1uNRDwY7XaiIiIaHDhEjPXICLpIASEgBAQAkJACAgBISAEhIAQ0Ak0hZjT3CydTid+vx+L2RIaV4uZ08TcmZg5SYAiN04ICAEhIASEgBAQAkJACAgBIdB0BJpCzGl15ux2B8FAAKPJqLtaahksDR63W0X/h0pkZFSDq24qy9yxHe+S0msGVnvIGnjq4GfEJPfFFZnU4BrO7VBRmo2nIJMOGZM5sXc+XQbddbaLavBScmwTQUXL+GLF6swgKika09m0npc93TV7wFd9kv2rihg4a0ij56g8uYhjB/szYGqHRj9zJR0D9eVUuM04nRXUW1OIsl/JKFBTtJG9G5IZfmssx9atJ3nYDJwW9SuDeU5tptQ4gq7tv/r9K5ux4afqyveyb62FoXN6NNxZeggBISAEhIAQEAJCQAgIgcsg0BRiTnOzdDgcoXIEhlDyE63pMXNaApRgUCE6OrrBZTWVmFv/7jcZOP1ZnKfF285Pf0lq3znEJvdpcA3ndqivq6Ci5CjR7bqxdcGPGHXHX892UUyl7Pt8Jb1H30LAX0Lmsr+RNuYZomNCAYQtqbVkMYeqoChawKWKajBhvEIxfEbMjZiXiqIFbpotX5TLOH0YqhJAxYxR09/N0ETMNQNkmUIICAEhIASEgBAQAjcogaYQc/l5eYSFhxMMBs5S1OLmDOXlZbqY08RdVFTzWeYuJOY69JjOqf0L6Tv5KSxWF4c3/R+umI54q0uoLD5M0F9PfKdhdOp7C1vmP4nJ7MBksdOxz2zc+XtJ7T3rwmJu5Vr6jZtHUKnlyMrfEzvwRxhr1pGvjqBPRxdBYxH71+6n3+iJZ+H4q45y/FgWNrOPqqpEeo8YRlXxdspLFRyu3kS385J9ZCd2YxXl2ZV0nfwQ6vG/cTQvkegkFfeJ4xhjuxIZDtV59cSPvYMEp5ecvaswGHzUlPqIGzePmPo8Dq79HEdCHNTXU5bXgWFzh+KrPETO8WwsRi/VdV3pPbTv2bX5KvdyaNcBomIiqC4/Tr33Ft0yl3/gPSrrnZj9ddQbRtN1mInMf7yOrd8gXGo1bncEXUZNxunbw8HdWURG2qis8BGfMZeEuC+UU+7eBdSawjFW7afkVAe6T5+B9+THeOpc2AlQWZdG95EDMGS/ypETCdjincSmj8JQvJncshpcxloqK1Lo1DNI9hYDvW8ehdmfx54FG2k3vD2ntiYx7DYbe975hC7zHqBk59uotnYYCcPZcwLKsdfw8C169vDre1a9OWRuWk94XAQBtQMd+g3Am7eK44eqiWwHdeUGkoZPx+rewp6tlcQmKIRH9UcJ7qCi2kmYs5iiY6foNOIpag8swDV+DvGqQsWJpRS4hpNqOnXWMufJ30Z5aTGqv4Jg+E2kp9Sz7dPFhCen4XRVUFbgxRLZDpexlOqanvQYM5j6ihPk5x7A4nfjKetDz8l90T4qUA0+jqx+g6QRjxBuNXBqy39B0tNEO45SVJCLWl+Bzz6NjL6w+7UXsQ4YRbipBneZg7SR04mw13Fi72pMBh+VxZA0cTamY++RdTCCyKQg0fEjiU+JPk8M36Cvk7JtISAEhIAQEAJCQAi0SAJNIea0OnNOp4tQnTmtPIGColnp3OXlqs/v0wPpomOar2j4hcRcx96zyD+8HFdMZ9L63cKmD77PkFn/Twvtw2S2UnR8C7mZCxg869dseO/bZIz+Du1SB1OWt4eSnK10GXgXO5b8nOHz/nD2IDXL3Lb3nkJRXaCGE9H1P+jWP4nKvBWXFHOqGiDg8+oiN2vt5/SeNJmsTQdJHphK3h4v3YYlE/DV6ibOo+sfpV3PN7CV/5Pc+Dn0SIilcO9zVPMIXfu249S+l6i1/oDu3X0E/HUoQYXS7BWUx84hvvIfFBbfSb9RDuorj7BvdTGDZ4/izPxKoJ7Da7fTd/rU03tSyFr7bRxJL5KSbqUs+01OHhlP32kB9i3YTddJN2EJ5rPn/Q2kPTibk+8+T5eZ/0NUZJDjW3+MIfyX+Aq/gyv1r7TvbMFbspIDW5PoM7MHoVBK2P/53+k18VEU7wF2fpJDxp1dOLJwD71m3IHNFOTwyq8R2eUNonyvcSQ4hT4ZnXQ33cw1f6TzoK9jtHg5uPRJOox9mYJtz5I64jfg3cDRI2l075qju1meEXOdb72LE8veoOOobxAR7sBkNJB/8KtiLli5kT1b6uk5ZhRWmxUjAY4uX4Bt2m2kKAqeglWcLBlIl4RMdn9aQf8HZ+BUajm8ZDHhM+6gvSHAvs//Qq/x3+Pk+kuLOSXo0z80qK/JJWtXFQNGJbDjw810uv8u4lSV/Z99RJdpt2I3eNi79C90H/c0NqufgK8OxVBK5gcL6XLb94m0hUzfpTlLKagfT8+upex4cwnd7/oWEWaffre8lUc5tMnEoDnt2fmPH9Pp5teJiw1was9v8KpPkt7fpN8xLWNRwb5F1HW+j8SKtzl6MIW+M0dgbZEvV7IoISAEhIAQEAJCQAgIgS8TaAoxd+JENg67A7Ml9I5dKyunf62oqFBD5jrDdXez7DzgTmor88k7+CnxqSPxFO2n17jvcXjT6/i9VSjBenzeCgbN/CU7Fj3DoJnPYnVEnRVzXQffy4F1L9N34hNfEXP7TlvmNIFUmPk2VZE3E8vOr4q5NfvpNyZkmVOVGnI2LcYX05Vol4m8fcfoP2M2J3e/RUm5SkLfO7B71lHgjaNdhInC/X+g/YDXsLnfoSx+Lp3ahVO893fU8QipfWPOirkE13xOHY8gPiWC6sLdeNMeILr8f6ng27oV6oyb5YCZ3Tm2ZiFqUg8i7Qq5+0sYePP00NoM9Rz87AdE9XmF5KQgZ2Lm+o4rYcfSXXQY0AuzJn/VCMJS4zj07nt0vvV7urgoyHye6vp7qC/8OXGD/kFiQhClPpOdC3Ppdfs0HKd9b/MyP6TMXY8pANa02aQlHGXP5x76zByvC4jCnc8SdP2AWOOH5Fnn0CU1BsXoZs/iF0jqPg2jUZffRCQMorZkMWWmUbjKV6F2nEWkd/tXxFzXud/G5D1GQXYWVZ4K2o+8E/85ljkMQTz5eyk4doygoR3pI0dycsUyYqbcTKyqUF26hcO725HRp4C965MZcasmLhVKsueTk+3B6TJhdY2mS98u5Kz5kpjLXkRB+KizlrlB01wcWL2NsK6dsSmlFJyIYuCYduxcdIJud4wnXFXJXLaYXlNmohorzoq5wv1vEojqSbi1kpPr9tDtS2LOX32UPUtzSRxaS8nJMfQdUcuRtatxdEzH4i8g91AKg+e1Z/drr5B690+JdSgUZ/2N0tI5JCavIb+gA+2Swig/sQ36fEsXc6dyxtBnwuXHlsrLqhAQAkJACAgBISAEhEDzE2gKMVdYWIDNdiZpharZUfQyBafdLE16IF1zlibYvugZOvWbS1RCdwJ+L7s//RXDb/0jwYCPrfN/SNDvJbXfrTjC4vWkJgOmP01+1ipyDyzRxdzOJc8ycMbP9QQqZyxz6UMf0BOppPaeicEQchvUY+bOirkgpYfeodQ5lQTTHnJrBtOneyS1lZ9xaIeNQRMmhASTN4/di/aTdus0wgLl7P9sMf1n3oO3uhafkkfWZyewJhXSdeh92ExV7Fv0OB2GvnJJMVdj+x5Wz3+jRj9D5/QAp7a/RWXKAyTWvsvJ7LH0uymZ+op9ZK6pZvDkdmybf5wed0/G5s1n/4rNDJw19/TNUzmx5Yco4c/QuWcUxUffJO/YePpNU9i7cCFdbnqMcAf4/UGM9jJ2/esXpE55gbg4P4dX/Qpnp19iKPshwfBn6JQRScXJBWRn9aTPpHTMp2co2LeU2qRuxGuXxByHI8bLgUVL6Tz5AZymWg589gTxA14isvqNs2JONQQ49PlfaD/kO4SHm1H8oXg4f+0JDuw9gbnuMN3HPIq/PJQA5YxlThNz4daQFask5xMKqmYTZ3r9K26WX/6VO7l5AcERs1BXv49h0G10CjNSkr2QEv8EOkXt+5KYg8KDf8ZdN5P2KWAwRRMWHUvOuo+wjbiNRHM9pza+QE33h+lkDLlZ9hpRyv6N8QyZm0F16SaydlgYNDb+kmKu24T/IGvd2/Sa8C2CdZnsnr+SjNtC4jkkvv0cXfUMFbVjSZw5k+Ty9exYa6Hv7GF4i9ZyaFMYQ+Z1ZOcb36f9pDdITFI4tvF/MMT/J4H8H+FI+yMdUwMcW/cP/D3PFXMqdZW5mGztsdqaKcCw+V//ZEYhIASEgBAQAkJACLRqAk0h5vLyc3E6XLpm03JXhmwwKoayslJVcxU0m8xENmPMnLvgAIc2/E2PedOEW0KXMXQecLt+UCf2zNdj50be8ZJeP2HbJz/CYg/XRZ+WHONiYq7zgDvY+slTDJj+LK7IxLNibvsH/43ZHoeqmjFaRtNt7FisSj77V76FajRgjpwChlL6jpgUuihqPcc2/y9l5eVYrWPApNB/3HCyM/dTXbIMxXknScnZnMjcjM3YE0fUMWI7PnFpy5ztB6TErGH/hk8xW5IxhiVh7n4LPePcHF33LlU1ZVhdg/FWJzJ4ZneOrP0rnuparLbRqKqFAZNHn73EQX8uB1b/G7+/Dkd0Gt7KMXrMnLtgA9m7VmFQDZid95A+0cXBN17FkBqLWu3G2O4Weg3shSlYRtbWd6mtKAHnKLoNm0iYI2SqVYxlHFq7nqSMPpgMCnl7F5Dc9zso9dvJ3rsKgmE4Ot1Ht55xBI6+flbMac/WlO3n4I6PMQRUDNZRdBs3CZe5hoMrfovqeJieo1OpPZ3N8qyb5bw7yV/9CnWBOjD1pPOYO6g98VU3S6VyJ3s3LkZRjBgjbqLn6BGodUc5sPoTFLUWc/gE0keOQi3ddFbMKYFqsjasI6JnBuEGlZKcXahd5hFdsZqsvRuxmpMwJsRiTxl71jI3eFY79i79KwGjGattGEFjIv2HuxqwzP2U4oOvUlKQhyl8GAb3YTpNffysmNO41HvXsneNm8FTbwHVQ+aKl/D6VGzhA6jzpDH4lgR2v/5nDF07oVblY4ydSc/BA/CVruDglrWYzR0x2MKw9w+5WZ6xzKmGOg4u/jHh6b8mJd3Vql/kZPFCQAgIASEgBISAEGirBJpCzJWUlGA57WKplZXTkp+EShN43CFdp6pERTVfNkttTm9NGfXVZZjt4V8pSXBs53t63FK3YV/Tz9TnraSi5AgRcV3x11fhikymtqIAZ2QiBoNJF3kBXw02RxSekiNEJ2Rcs7tQlPUBVRFT6JrYcIH1a7aIRg6sGIvY8+b7Z90sG/NYoG4jh3aF03tkH1TFR8H2v+Ls9G2i2rW87J+X2o/fW8TBbdn0HDNCtzjmZy6hsv10MqKuMA1nY+BdsE+Q0gN/xa3eSXqvdhfsoRjKvuJmecVTyYNCQAgIASEgBISAEBACLY5AU4g5rTSBy+nU9JtuldMSoWgmui+VJghyvYuGB/11bF/0tC7k+k35Ca6o5BZ1GIovk+0ff0DC5KdIjXG0qLVdaDFXIubQkotsfZniHLculCN6fYOMjHYtsi7fpQ5AJcDJXe+Qe/QABtVEeOr99BjaHXMzajktrm73/P8iaH6UXtP64biIJ6SIuRb/qyQLFAJCQAgIASEgBITAFRNoCjFXXFyMyaRVIFCxWKx6Nkvt76ctc6F3uJGRkQ0usqnqzF1oIlUJUpq7G0d4O8KiUxpci3QQAkJACAgBISAEhIAQEAJCQAi0ZAJNIebOlCYIlSRQdTFnNBk1MefR06FoprromNgGOVxLMdfg5NJBCAgBISAEhIAQEAJCQAgIASHQigg0iZjLz8fhdOrJT3z1PswWMybj6aLhWgCdZqaLjGy+ouGtiL8sVQgIASEgBISAEBACQkAICAEhcEUEmkLMFRYW4nQ6Qq6Vp7P2n3az9KiBgF9fWGxsXIMLFMtcg4ikgxAQAkJACAgBISAEhIAQEAJCQCfQFGLuVM5JwiNPJ2BUVRRVwWgwYigrLVVD9QoMREU3bzZLOV8hIASEgBAQAkJACAgBISAEhEBbJtAUYi5UNNymazYtpaXRaCAYCGrZLEOlCbQfXO8EKG35EGVvQkAICAEhIASEgBAQAkJACNx4BJpCzBXk52N32HUXSy35SUjUESpNoBecEzF3490s2bEQEAJCQAgIASEgBISAEBAC15RAU4g5zTLncDgIBAKYzRZdu+kxc+XlZarRGEqAEhUlCVCu6UnK4EJACAgBISAEhIAQEAJCQAjcUASaRswVYrNZ9QyWQa1guG6WM5ypMweKolz3ouE31KnKZoWAEBACQkAICAEhIASEgBBo8wSaQszl5p4iIjxCF3JafTnNGKclsdRj5jSXy5BlThKgtPnbJBsUAkJACAgBISAEhIAQEAJCoNkINIWYKyrSLHN2jJp7JaoWJBf66i4vV80Wi+5/2SRulvbwZgMjEwkBISAEhIAQEAJCQAgIASEgBFoyAdWngjnlgkv0+eoJDz9dcuASm9DEnNVq0yxwGIwGVCX0VU+AogQVDEYj0VdbmkCpviTHU/5DLZmzrE0ICAEhIARaEYEwYzTRpoRWtGJZqhAQAkJACNyQBAxmMNivSswVFoQSoGhNs8hpbpZKMIihvKxM1fwutYyWV12aoIHTORbYh8UYWoQ0ISAEhIAQEAJXQ8CqmEg0p13NEPKsEBACQkAICIHrSuCyLHMWq26AU1VFU3TaHy2bZbmqfUOrIH7VRcNFzF3XyyCTCwEhIARuJAIi5m6k05a9CgEhIATaJoHGirmCggKcTqdekkBRgrplTtNwITdLRcFoNF59AhQRc23zlsmuhIAQEAItkICIuRZ4KLIkISAEhIAQuCwClyPm7HZ7qGC4FitnMOiCzuDxeM4Y6cTN8rLQS2chIASEgBC4ngREzF1P+jK3EBACQkAINAWBxoo5LQGK3WZH0TwqjaEQuaBWmkArGq6lttR+EBMT2+CaPB43DoezwX4X6iAxc1eETR4SAkJACAiBCxAQMSfXQggIASEgBFo7gcsRc1arVQ+U06xyWsFwremWOc3NUvunxMy19usg6xcCQkAI3DgERMzdOGctOxUCQkAItFUCjRVzBQX5OOyO0wlQVL1GeDAYCMXMGQyaqQ5xs2yrt0T2JQSEgBBogwREzLXBQ5UtCQEhIARuMAKNFXP5ebnYHVoCFL3UHCaTltVSt8y5Q5Y5LZtlVFSD+MTNskFE0kEICAEhIASagYCIuWaALFMIASEgBITANSXQWDFXkJ+PzW7TKxDocXMGox47p9eZ03wstbg5cbO8pmclgwsBISAEhEATEhAx14QwZSghIASEgBC4LgQaK+by8/P10gRaoXCtRriqqPpX3c1Sl3IGKRp+XU5QJhUCQkAICIErIiBi7oqwyUNCQAgIASHQggg0Xszl4XKFEQwGdVdLzSp31s1S24/2D3GzbEEnK0sRAkJACAiBSxIQMScXRAgIASEgBFo7gcaKuZKSEj1OTvOm1CxyJpMZv8+HobS0RD1TqyA6OrpBHi0xZk5RitmUWcTwPn0wNbgD6SAEhIAQEAJtgYCIubZwirIHISAEhMCNTaCxYq6woAC9aDhahFyoLIEeKucuL1e1QaxWW6uNmQsED/PKggN8Y+5cLF+6D1pwYE19LeH2sCu6JdrzWi2HkNhtG01VAtT6DbhsbUf2BgL1GEw2TKfv9eWeVMBfj8Fsw6gqKAbjFY9zufM2W381gKKaudg1VoKK/gmPNCHQ2giImGttJybrFQJCQAgIgXMJNFbM5efnnS1NoGkT7TmLxRIqGq65WGrfbPFulsFaSsvNxMVbz3IoK97O+wf2oQDRxgHMHdsfx+mfnirP42cLf8f/PfCnK7o523P2klV4hHuG3Xr2+fwTS/n4RCFgJNyUzKQ+40mO+rKEvKKpmu0hb8kenl3j4LnbujX5nEptPiuPhTOpT3iTj32pAfdsfQ9Hr7l0c31xLy5nAVs3/Zv4gXNx5K1jh288MzPOV4VqoIoNOxewr9aHw5TCzAETiA9rHYK4+tArHLTdxZC0iAtiWb9lJRnDJxKnvRBIEwKtiICIuVZ0WLJUISAEhIAQuCCBxoo5vc6cw4mqKnqNObPZgqIEQ9ksDUbtzauhRYs5Vall6eqX+fBkFT+c8WN6tLOfBXJq7Q/5xfEBvPjAvXzxXfiymNM2XVRVglaGITYsBpvZSlFlCUaDgVq/l2hnpG6y9NRW4LQ6iXFFsfLwerZkb+cnMx4/O9fRXW9R03Eu/WLslObv4uMd2dw17Q7CrSr13nIKqioxmyJJ1lxW/VUU1dkxBguoCZpJjErEadEsIEHKygvwBINEORKJDbN95XArK/Ip8fmwGiNoHxuDUQ1Q7i7AHVSIsCUQF2FH9VVRXOfEohRQp8aQFAHFnjK82gFjINrVEfwewiOjMAM+rwefORyze/9ZMRfwusmrqkTBQmJ0Ig6jn9wKP3bcVAQUYp3x+OtLqAqYiHUlEekyEfDXUFBRil81EeNKJsp5xqIT5A24zE8AACAASURBVGTWMt493J67R6WQEhOFp6KQcl89NmMsSbHhGAxePOU11AaqqMdGfFgs1bWFeJUQG4fFSLDeQ15VBQHVREJkMi5zkIJKLzbVgzugEOOIR/GVUBEwEu1MJjrMxBkxl+4wUOIpoCqo4jLH0y7KSSBQjS+oUlFdTr1qJjEiGafNgOKvIs9TTtDgIi9rDcmDbiFZqaBGjSPGeb6oyTzwIZurb+KhIRHUlhdjDEvAYVEoryjUWYVbE4mLtKKq9VTV1lPvdVOlGIl1JhHlMlNR6cYZEa1bjv31FXgNLsKtZoL1bvIqK/BjIjkqGV9VHo7IjlhN4K3Kod6cQqTjNGNVocSTR2VAwWGOIzHahVHxUegupEYxkBCRTJhmcVX9lLoLqAiqRDoSiVRLqLMk4bJ6qa0LUlXnxquaiQ9PItxuxF3pITwikurKYip9flCD2G2JtIv46r2U12Ah0NIIiJhraSci6xECQkAICIHLJXC5Ys7v9+kWOc2zStNwBrdmmdPsTEZTCyoarlB+7Aj+xB4kuBRUpYLFS//Ih4UlWC2deXLWf9A1+gsrTPGmZ3n6WE9eue9Wjma+z7+yc0mLvp2JPc1nLXOL9y5j7ZGtRDrCCbO5+N7Er/Ojj36FL+AjMaIdFXVVBJQAUY4IymrcPD3jB+w8te/iYi7WqZ9VduY7rPLM5eEhpby/dC09B4+kpmAnVZEzGOXcwRMrd/HIyJk4TCfZcsTFw5MHU7D/b6xxD2Nw92h279nN4DHz6GTXbIugVO7lnU2FDBnQDbXOTHpqe/IPvM/qol4M7e3g+O5N9Bh9J3Hubfx03RFmdR9GesdkCg4twh09nq5xeazcksncCQ+xftNCRk+epVtcTh79lNzI4Qwk56yYq8s/RA4OvN4scj09mNk9wBML3mFaj9volORh2dq1dOoxh+7ObNYdMnLP1EkoVYXk1NZh9mWzdKuFR+4ci0u/QUFyDi/mvayO3D0ylZSYSE6cyiFoD7B/56d07Pc4fTpm8rfXljNmyiwo2MY7x4qZ3XcKdiWLA8W9uW9sR3wFhzmm2FHUExzLS2BWv2h+sfgfDEqdR/eOlXy++nMSM26ld8RJVuyq5d6bbyZ717u6ZS7dUsue4x7CYvwc3vwB/UY/Bb6VvLnRzy1DemOu3cahyj7MGpTGqvX/JhA/hi4RJXy2diPT53wL5cT77PY/xLw+9ef9Hu7P/IhD3Mxtvb64dwUn17ElP4I+aXYObfyATsN+RJf4k7z68XKGDZ5BtO0k2/d5uHXyTFau/YRBN80hXlUpzPmULPMgxsQpvLb0YzL6TCPRUkl8uzS2Lvlvek36I8kRCsfW/YDsmN8yuVdIVNUUrmPFKSe9Okbhr42ke+dIstb8npyI2+jUrpJtmTXcN3k0x3e+xhr3YEb2DSeMJExZv+VQ/JP067if1xbmMX3YUKy+vezIS+b2sQNZtHIhIyfNwqwJU5+PE7tfoTzmKeYOvLAl73JfpKS/ELhWBETMXSuyMq4QEAJCQAg0F4HLE3MOXcQZTZp3mKpb6Azl5eWqVpZA+0ZUVMtIgFJVncmvP/obAfsQvjtlNgf2/IM3jx4hxtmDh8c/xoCkr8b3nBFzf79rBq8sepv+g6ajVthpn1yvi7nfzXuG//zgWb42/DZdyP3fxvd4ZuYPeH7ZX5naczwzek/k+WUv0b1dZ+YMmMEflv+NKT3HU17j4WBhFo+O/dr5lrnTYq7s+Cf8bvcgnuyxhpezU5mYYaeuIpt1pwbw5KBifrIqkufv641VqeX9RYsZPG0qmz78kJFzHiHNoVCU9T4f5c7k2ze5QmKuZj9vrz1G/14jSU+Kx2b28+8lnzL85tmkqCrF+WtZcaoXc1IO8+PlBn77wAjsqpdFiz6h+5S7SbfX8unSN5k85essWrnokmLOV13E4dJCamtL2XUiikfHxfLMB/v5wYOaAFT41+KF3DNzNgajh2ULXmXkpKdwGMo5WnCSGkMlm1dlcuddjxF/WohW5K/lX/vS+e7UJD09alHJUfKq6yg++g6++J8zY2gOH31yjDtmzECpPcALHx7l4ftuwV5xlOdXVfP03H4Eako5XJJHnb+OXVl1fH1iT57/eDMP3jOHBFXlo6XvMXv6nRiNlaz46Hn6T/o1BQfeCblZ2lVO5h+lLBAk/+AiOvV/nEjTOrbnDWbOwBiCpmKWLN/OjNGj+eeyzTx08xSd+cbV/yJpxN2oxy8u5gLeEhZvmk95IJFunXsyKLUzO1f+lq7Df0i7CDOB6tUsOtCOqQNsfLSygHunjtbH/nzp84yY+CRrNyw4T8z1Mh1hwcFOPDQhOXT2xio+/+ASYq50A4sO+RncdQCd2kVi9OXym3dXM2xsDxxqgC07s7l93s0s/XgNM2+fRdJpt8miDT87K+ZW7oxl3shuKMYyPl2ygClTHmLJKk3MzdZFf21FFm9tLOee6cMJ3UhpQqDlEhAx13LPRlYmBISAEBACjSPQWDFXVFSI1WrVPQm1vB7aV4NWNNzjcatavQLNMtdSYuYUfwXvfPo7lhR7sFvs+P11GNV2/HDWf9E74fy4qC8sc7dRcPgTfr9pFzNHPkF6XJUu5n489bv8asmf6dauE2aTiaAS5NaBs3h57T95ZNTd9O3Qkz+teIXeyRlM7jmOv615g17J3XHZnJwoPcW8gTMvKuZyD73L/Pw5zI17lc8q7uS2waGIPYPBgalsC09vTOEPt3dExcunS94hefhcti1eycyv3aq/2a4+sYzn9/biF7Pbn55Dpb7OzeFdS1lW6OL7c2bw3qcrmTFzOjGqSmXRFt7ancADffJ5ekMHfWytVeQv4TertmK1hDGlzzcZ1SOC+Su+EHM5WQvJjR7DoNOWuV9P9fOr+Zk8ePMMnIFTLNhRzYNj4vn5gjyeumc0YarCm4s/5b6Z01G+JOY2rvkrGUO+RnR4MZ+8+RnT776wmKs79S6L8/oyrX8qJ3c8x1Hn07qYW7ykkFsmj0OpO8xfPzjOg1+bjtUdEnM/nRrG//twC/fOmE20pZJFGw5y74Te/H7RIR69fTwRmpj79CPmTZuHcgEx5836lKOOUUzpZOfopr9g6f49Ik1bOFzZn4npUWfF3PRRI/n3qu3cPW2Szu5MzNylxFzocFR8Pi9Zm/9OZdqDBPf/np5jfkFsmBG/NZPPVtQycUQMyza7uWXM4IuLueOLOGwdRoZpH+tzB3Lr4KgLirnD6x/nZPRvzlrmQKG2ppgtGz9hj28Y3xkXzs/mn+R7tw3RraMGzDhMXl5evIuvzZtI5Hli7iBbDrVjav9OFxRzsXjZ8NkfSBn0Q1JjW08caONeKqVXWyQgYq4tnqrsSQgIASFwYxForJjLzzuF0xWux8lpuk0zxmnhY3rMnBZIZzJbWpCbJajeYj5Y+xoLT+US5erFNyZ8iz4JF864l7f+v3g2ux8v3XcrJ/JKibEV8eLyEm6f0YvfL3ieF+78FU9++AseHHEnXdt1xl3jJj2hM99772m+MfpeerfPuKCYi3ZGkVN2ipl9J58v5mJsVJZm8cm2vUwYfzcxlat4eaOXr8+cTIQ5SJ3fDGUbeXxpNr+45z6iDbm8umQf9982iQNL/kx9xmOMS3OxZdMblMXdz4z08/e2Zu0ndBg3m5LVb1GfdjtjOlo4sPt9SqNnM9Sy+ytirnT/33mjsBNd41QibJ0Zl9GNz1Z/QOfBd9LNUcWK5X/GMvjbDD8t5n4+qpifrnXx3B0DKD6+kI8PdOC7E6IvKeaGT3mMdSveZPq0R6ku2cSLS/fyrbu+fdYyV1mwnr9tS+aJ2Z0p2/Y8mdGPMK6TnaXLnyOY2LCYe2qMwo+X+Xnu7qFU5a/gvR1WHpvSvdFirmDnQpKH3k6aWsRHi35Hr5HPXlDM3Tx2PP9cupipE+4kwVbJ/M/epP/kr5+1zM3tepIdJ73065aK5XQulJrKCqzOSCxGH5k73qAy8VYiij6jJn4mQzs6yN75Eln2uxjXreaCYm7zlg9J6ncnGc5q1nz+B3y9H2W0s5C/rS7ioekTibZ48WNg06KnSBr1P3SOrOTtBc+RmPGrL4m50DVU/G7+9dFaptw2nnX//judx36XwclO6uq82G0qS5a+SVT/exnZ3kmw3k/Z9l+etsxdSszdTOW+f7OhegR3D0/R4yzVqmwOVUbSo33sjfWqKrttNQREzLWao5KFCgEhIASEwEUINFbMFRYWYrfZ9HIEoWbQk6EYykpLVIPBqJmSaGl15lSfm/cWv0XvkY/R+yJCLvfEIp5du1LPZpmojmfamC5kbnydsB5PML4z/HLxH/n7fb/jWPEJfr/8Zer8XowGI68/8Eee+OBZHh55Fz2Tu/GXla/rXydmjOHVdW/SM6mbniDl80Preeme587iz9rzF367Jxswk+QcyLdvup32MaGshqXZy3h+02dUKlHcNeIphjq289QWB32Uj9jrjeSxyd+lV4IDxVjLggW/Z1F5DRO7f527h6WfHV8pXc9/LZ1PmWpkZNrXeHhMb1TVw9IFf2B+hZfRaQ9xz+ge+Ao384vNHfjN3A4oPg+vLdvJHdMnEmlSydz7MSWJcxns38Jzqz6gijTmDRhAeEJPenGK36y38/O5SWxa8Dz/cNczKv4ubE4Xdw6x8evF+Xz/jhG6Ze7dz5Zz19QpKMYKPl/8fwyb8Dh5WW/xh93b6ZF8CyNqD5I+9THibKF4PzVYzrsLfstm32B+f8dIXnz/BY4HEniwczxFztuZMvgkn31WzMybRqN4s3j14xzuvWcKVk82f1pTzZO3dGXnkt/z95IaBsc+QHyEjzlDk3hhaRYPzR2jW+YWLF/A7MmzdZfEVQv+SN/x/03hoX/j6DGb2Iot/HzFRzitQ7mvjwNLzBTCTNs5UtWX8V0iCZpKWLZyJ9PHTaWmYCO/+/xjKujNtB7d6Nl7CMGcj9jrv4/pcSv49dpK/nPuLMLNoWQou3a8xd8zd6AaXIxK/CZ3TUrB4vfw4bKXWFFWx4CkR3l4SgpB/3FWbHNz88iB+nOrl/2RYeN/gFq+m1+veJtKUrlt6GDsYV0ZmhxHxfGFPL9+NSVKBD+c9jOSbXv47ZI3qSWDuzqWUhX7ODf1CMXMVeV8zE/XrqdejWDuoO8zrVcUilrEGx+9xPqaGtLjb+fH04ej+op4d9ELrKjyM7nHt7hJeZusuO/Tp8NhtmXFM6lvKoqxnOXLFjPxpvtZtnYpQ8aM4/2FvyGvNjRXRvtZ3Jayl7fz+/D10f3kBVgItEgCIuZa5LHIooSAEBACQuAyCDRWzJ3JZqkEg6HEJ5p+09Ieam6WZ7KhtJSYucvY/wW7Zu96H7XzHDqFm6iuryHSEUrkoP29sq6KGFc0dotN/7vD6sBiMuv16DQXTJvZRo2vFovRTEAJ6glSopyRV7Sk2rwNZ90sr2iARj7kry3i3bVZ3DVtjJ4tcevmD7H2uZX+EvTUSIJtr1tVWRbL9geZMa7H2VIdbW+XsqMbnYCIuRv9Bsj+hYAQEAKtn0BjxZxWZ04rGq6Vk9PcK7WvWkSNobS0RNX+oQXRRWnp9BtoHo9br3FwJe1YYB8W45kqcFcyQsPPKGWb+eX6Azw44T5SI66s7ljDszSuh7d4Ny/uTuTJKYmNe+CKewU5mbmEN48cxa+aGZl2K5P6J39hhb3iceXB1kpg0/rfs79yCvfO6MuV/ba21p3Lum8kAiLmbqTTlr0KASEgBNomgcaKueLiYmyam6Wu4AxoFjrtzb7B7S5Xz6i7tmKZa5tHLbsSAkJACAiBLxMQMSf3QQgIASEgBFo7gcaKuYKCAj1mTnOxVBQVk8kUKk3gcbtVf8CP1WojIqLhulIt3TLX2g9U1i8EhIAQEAKNIyBirnGcpJcQEAJCQAi0XAKNFXOam6XT6cTv92Mxh7KOq1rMnGaZ01Sd1qKjYxrcqYi5BhFJByEgBISAEGgGAiLmmgGyTCEEhIAQEALXlEBjxZxWZ85udxAMBDCajHppAs3PUrfMaX6XmraLjAzVu7pUEzHXECH5uRAQAkJACDQHARFzzUFZ5hACQkAICIFrSaCxYk5zs3Q4HKFyBAatLEHIGKdb5rQEKFrhcLHMXcujkrGFgBAQAkKgKQmImGtKmjKWEBACQkAIXA8CjRVz+Xl5hIWHEwwGzi5Ti5szlJeXqVoVcU3dRUWJZe56HKLMKQSEgBAQApdPQMTc5TOTJ4SAEBACQqBlEWi0mCvIx+V06VksDVpZAkVB0ax07vJyVRvEbLESEyMxcy3reGU1QkAICAEhcDECIubkbggBISAEhEBrJ9BYMXfixHEcdruu2fRi4aeLkBkqKjx6aQKttZTSBCuOrmzt53JF65/U9Sb9uWpPgOJT3isaQx5qXgId0p1Y7cbmnVRmEwJCQCcgYk4ughAQAkJACLR2Ao0Vc4WFBXrR8FConKr/0coU6JY5zVSnBdK1lNIE/9jxr9Z+Lle0/gcH3a8/5y7ykXOo5orGkIeal0DG4AjsLlPzTiqzCQEhIGJO7oAQEAJCQAi0CQKNFXN5WmkChxMt18mZ5Ce6ha6srFRVFRWz2UxkC4mZEzEnYq61/HaKmGstJyXrbIsExDLXFk9V9iQEhIAQuLEINFbMlZSUYLVYNIMcihLUi4aHShN43CFjnZ4AJbpBes1RmkDEnIi5Bi9iC+kgYq6FHIQs44YkIGLuhjx22bQQEAJCoE0RaKyYKywo0IuGhwoSqChBRdNyXypNEAgS3UISoIiYEzHXWn5LRcy1lpOSdbZFAiLm2uKpyp6EgBAQAjcWgcaKueLiYkymkIulxWLVs1lq7Yui4aoqbpbX+e5IzNx1PoArmF7E3BVAk0eEQBMREDHXRCBlGCEgBISAELhuBBor5goK8nE6XbqY09wsNTFn1OrMeTwePR2KVrMgOia2wY2Im2WDiK64g4i5K0Z33R4UMXfd0MvEQkCyWcodEAJCQAgIgVZPoNFiLj8fh9OJwQC+eh9mixmtVrgeM6eluNR+EBnZMoqGty03yyC+KhVruBkFFePpmhAXunltU8yp1BdWY0wMxxIIoJjNXEki/7q6Uuz2OP2eXuumBmrweO1Eh5lQAmA0X3xGEXPX+jRkfCFwcQJimZPbIQSEgBAQAq2dQGPFXHFxETarTS9HoGk3TcBp1Qj0OnNa9JxmrmttCVDCAy4CZaEjNEda8FvL8RqvRCqcfw20sX0WhXq1Tg8yjAxEUGPxElD953RWiVCjqDN58CvnK40I5T5mdd7BhyfcjEh2sSr/2EXv3OWKOYNqpr42F1+9AZPFiTNcM70a9WDIq23a2CZzNYGgXR/KoCqYbAoB3/nKxug3YjYF8RnPn9hgsDFocDrl+/ZTH5uCryKHkurQGSlGL97SChSDCUdYOFarjWAoqvMrzaDYGDasEzt2HcYfuNqdNfx8TPvO9Iv1sOFogJQoI8fzPYS8ks9vIuYa5ik9hMC1IiBi7lqRlXGFgBAQAkKguQg0VsxpCVAcToee+MRoMp4pNRdys9R8LjWV15osc0YlnFm9HsNb+yp7S+0M73gb0XWbePvEVuoCPioKa1GNVqKSXBgC9XhqDJhqa6j3m4jqEIHZBMG6OqpKavDjJLqDE/NpHXhm7BLPc2wsMGIOJHH3kK+x/thvOFpUTWWpHwUbMR1cWOpTuG/kdBYs/R/K27moK6ugtlrFGBFJdIyJQZ2ewVrzBpvzcolw2KkI1l70blyumLMEUhkx0M/eE5VERCbTvYOBDTuOUOvzU1mUS2Wdmej4DrhcKjXuIuoDAWrr/cTEpeK0G1DxUlpcgq8uSHRyB5yWL4SaNvawftWszwyp5fiIbnSLyWbD0RpKCrWxTITHdyDMUE1yxkBKDm6k2hSHAzdFpZUEfDbapSTiCncwpm8SazcdolJ1EGX34wuERF9a70EY3ccpr4aMnp3xnMok89gxatVEwuxG6msKCdqSCI9MZXR6gHU79+OucxHpshCoL6UqGE+UvZJyt4q/3oPisxLfKRGzWktxqYoxWE59wEpCop2y/FL8pjjat4/UhWlpcR71wSCR8R0It5hRA7WUFZfgD9oZOf4momv3sOWgH1diBH6v/3TmIBFzzfXCJvMIgcYQEDHXGErSRwgIASEgBFoygcaKuaKiQt0yp9WZU05b5fQ6c2di5jRzTmRkZIN7bSkxc2ZzCo/0m8HKXX/liGLCGj6SH2Rk8Pbmj0hKmk3XqFrslgQOnHyJQvNN3JOWTFZVPRHOjhw69Sp7SyKY0n0ydmMFzrB0Mo+9xuaKUn3/+th9p7D48z9wWDXjjBzHE8O6869t/yKp4z2k2/3EOTuwa9+LmNK+zsS4APvKTrDzxA4GpE3HarSTZq/j/e1rmTTim6zP+inm6B8R4XmbTRVFTSbmwtMH0KXmGLvzK0PiaEB/wg5lctgWwcj0OGoVKy5vHpv2BBkyPh2lwoNidWCtzGZjlpeI+DS6JZvAYEGtOsHm7Oqza9PGTi7exZbj5fr3MsaMx559kDJrGL06xWKwuHD68jmY52LggHhKi9zkFZ6EiE4kORXskTEUHNxHUXU8fbuUsivXzpgMO59uzdfHMwYjGD6mI9vXrKEiEMPYUQMoPbkHS/JQgiV7OJbvo1v3Hrh8+ym29CFBPckJ0ujoy2H3SQ8pqd3o6DrFzsr2TEg1UeRRCQ+zU3hkF8dNqUzr4SSvXMUZ4aSytg5rwERcgoldW/birkyhT18XJrMNSyCHdfurSUxJp0usSgAnsWFetq47RsdhGVRm7uZozcWLgotlrsGXDOkgBK4ZARFz1wytDCwEhIAQEALNRKCxYq6wsBC73YbBoFmfQi6WimaQKy8vV0NF5yAiIqLBZbcUMRfnTOfe9I68sOdz3WoSFjGW/+iexNpshc72vby4dgP9E77HqH7/5Fj1d+ga9mfezraTyoOM7baIHZXz6FT7JosraomM+TZzLGv4R9EBff/a2I/2fRCjUq+71xmMFspr3uOv+3dSU1hLXW2AUSN/SnzR/1IXew/do1/m7awwgsEaagr9BCxd+NnMOSzdt537+vfm7+s/Z8rAe1h1/HlOVV08AOtyLHMGxc7QUYPIO7qR3JKQb2Lv/gMpPXSQlB5xLFy4hqA5nfvv7saevVUM7Wphzdbj1IXHcPOgBPbvK6dnZzPLtuVhtLsY3789n23K0sfR3BqHjhpCstNPQDnj91jNys2ZuIvKKaty40zpyz1D4vg0M8j43lY2bT5OreKnsrCIykA9nSbcRkr1UdwRHelQkk0xHegSnc2m48HQHDFJzBuSRsDvJ6j62bdtN7mV4YyY0pXjG3aQ57MyeFA6JZuOEjOiJzVZmUT0HETpsY2cKLLQs28PjIczCXYegCNwkJ1HvKSm9CCpdi+FYX3pGJHDun21xPTuS+KJwxysNDBkfD/y9m3k6CkPnrJKwsO6M32qkX3HohiU7mXlNg+WQHtGjAqyflcF4/q1Z9XWoxd1sdRF7uAI7K6Li70Gf6GkgxAQAldMQMTcFaOTB4WAEBACQqCFEGi0mCsowO6woyoqBqNRF3P6e+ry8jLVaAjVLIiKbj1Fw9Mj72VI+Ee8nVuLWlfP+G7fJVFdSJX1DuKq9pJj06roBSguXE/Xzt/k8KGXyVJV+iX9gNiad0nqOI8FR16n2qvQI/Upknxv83nxSR3KF2Nr8XIwpuM3iKl6iRzz3XSP9FDssdG7Yzyv7v0XY9O+gfvwS+y0pjE1eQJ+NRcnKXSK38iS7K5M67iLVw6k8Wi/VN7a9TZlysVj+i5LzFljmDYumW0r91ESCGCxtWd0/0i2HVcZ2slEYWmtLnKDgVpUUzvibMfZfNhLuLMdI3spHClMIKZuN9tLLVjN0YzsY2L1rv/P3psA13ll54HfW7ATAAGuIkVJpBaKIiVRC0ntS0utVru73em0HTvpmYkzWew48UxmJsmkkpoax1XJuJLMTGInVZ0pl+PY2ey07bTb3e5FrYXaKYkUSUlNaqXEFTtAgAAe3jZ1lu/e/4EgAUoERYoXitPgw//+//7n3nvu+c75zjkWmcw19+DxB9fqvQerOaB9HR7ZXMCrB4exft0KTE2W0NO5HPnSPnwwfT02LOnD82+OYsWaNbimK4eTJ5tx9eaV2L9rD1Zftxkfvr0XS9fdhPJ7B3C4ZElva668Htf1HsPOfafQ3t6Nh7euwJNvjuLRmzvxxLMfoFRrxX13rcDz+4bxwB1rsfu1Pmy/6wrs3vkTDNdq2L5tM97c/QE233ktju15A4fLeWzZull/v+KWzZh5ez/enWrDtrs24q19b2Cy0IPHt6/C6y+dwFUbl2Fs7BQKS1ej7chbONZzHXpPvIX9J6sotm3EtisGsP9oK7beMI3n9o+edasnMHeRaMI0jMtSAgnMXZbTnl46SSBJIEngMyWBBYO5EyfQ1tZmpTFyUgTFAi6hmmW1VsGy3uXzCudiiczt2PC3MLzzX+FgfQW+/vm/iuW5Z/Fbb+3F49f+LXSM/BZ+e9cx3LjlJgxMn8Rfu+MX8dbTfw8Hlvwl/Pz2ZfgP+34Pj2/8+3j1+/8cAysewl97YC3+3Sv/EQNVA1o7rv3bmDr6O9g3bbTDr23+Rew98B/whZu/jm9++9/hpjt/CY+sOoRvvvlD/MXNfxX/+c9+E1ff8Q08snQIv/nEfnz98b+B9oH/Bx/kfgFrS7+B/U1/AY+sPI5vvvXaWeV7LmCue/kaPHDVAH7zP76HzXfdg/tv7cWBvXtwGDfiwevG8Du/vxPLrtyM9c11rNq6FV2lN/Cnz07isS9vw9BrrwNrbsGVHU/iD57vxFe/dBc+emM/jk9YcRe997V1fOfl4/rvVdfciA1t/RhrvhqlIzvx8jtr8LNfvQ5Hn34dxc1bkRv8HvYcXYmH79+EP/3uk7jyugfx2J1F7PzRMLY8/ooVAQAAIABJREFU1Is9z7+DTbdtwr59b2FqxhbeDTduQuWV/4wnjyzHji89jhva3sdPBrpw97Wn8O//60e496e/iCsm38LLH+WxbVMBr3yQw+dubcEf/Pvd2PDFn8KWjkN4Zl8J9928Ak++8gHytQ7cvX0lnn/1Q9x7x3V4/rW3UWi+EvdtLWLXKx+gbdkKbLu6jA+GrkHr0H/Fi2O34SsPb8Ke1/ai48qbsPLdP8RT49fhq1+8B4feeh1jbeuxfux97B41QH+mnwTm5lUZ6YIkgUWTQAJziybadOMkgSSBJIEkgQskgYWCOekz19ra5v3l8hqhE3alFUDxJLpLKWduQ89t6GoSymgNU5URfDj2IaZrObS3rMGGzlVazGR86gj6Jz+Hr68fx+4xASYz6B8/gBPTVXS3XYerl0j1xxKOjr2F4XKMmK3vuRHHTr6jBTLk57qea/De6BFcvXQTugs5TJdLmKmN4NB4P9b13IyeQh1HpvpwRfuVyNcrKFWmMXLyfeQ6r0Vp9CCaO65Ha+En+GhcBnzmn3MBc+1tXVjRY5Umq9UKTo6N4uR0DajnsWxFLzqaZZJnMDxwCrfdtgHvfjSM5gIwPTmOgbFpFFrasHpZJ/Iiv1MnMXhyJhT5kHt3tZ3ECU2Xy2mV01x1EJPoxaolTajXK6hUajg+eBKdnd3o6Sxisn8Ele4edDXnUK5UkccMjo4DazqA/v4alq0uYHBwPFSr7F2xHJ1NJvNKZRonhsa1YM0Vy7tQqNdQKlVRnjqFU+V2dLdPoH8yj1XLl6IlX9eCJJWZKYxONaF36TT6huV5nVjRU0X/UA0rVwB9Q9NARxdWN1fQNzKJttYuLGkaw0S1G8uXtqBWLaNcBYZHR5DPd2LlsjZIH4LpahET4wNo6liGmYlRTM/YGkhg7gJptPSYJIFzkEACc+cgrHRpkkCSQJJAksBFKYGFgrm+vj60tbaiWqtqfzkpYCkRutzJkyfrlUpZK6NcStUsFzYbOWxb//fQPv1f8Mxxo1BezD/nAuYW+h5t+TW48+ZTeHbv2EK/kq47BwmkyNw5CCtdmiRwniWQwNx5Fmi6XZJAkkCSQJLABZfAQsHc8ePH0d7e5uPLoTxTQrGp2WiWEpKREpc9l1DO3MIkncey9rUoVY5hYp4Iy8Lut7hXLQaYK+Tb0dFcwsnps0eYFvfNPrt3T2Duszu36c0ufgkkMHfxz1EaYZJAkkCSQJLA2SWwUDAnrQlaW1s1KletVKyaZb3mrQkkgS53abUm+CwujMUAc59FOV1M75TA3MU0G2ksl5sEEpi73GY8vW+SQJJAksBnTwILBXP9/X1oaWlFXQCcVrJkNcuhobqUt5SfpUuXziuhi6UAyrwDvQQvSGDu0pu0BOYuvTlLI/7sSCCBuc/OXKY3SRJIEkgSuFwlsFAwZ33mrF4GPBBXKOSRGxkerku+nHAtP3s5c5fWskhg7tKaLxltAnOX3pylEX92JJDA3GdnLtObJAkkCSQJXK4SWCiY63MwJ43CtfCJBOaEXKlgrlDQiog9Pb3zyjFF5uYV0ce+IIG5jy26T+2LCcx9aqJPD04SQAJzaREkCSQJJAkkCVzqElgomBOaZbHYhGKxoD3mJDiXz+csZ65Wqyr3UkrQz/eTwNx8Evr4f09g7uPL7tP6ZgJzn5bk03OTBJDAXFoESQJJAkkCSQKXvAQWDub6lWapuE3y5XLCtqwjNzIyXBcgl8vl0dXVNa9ALgSYm3cQ6YIkgSSBJIEkgcteAikyd9kvgSSAJIEkgSSBS14CCwVz0jRcCqBoo3CnWEqanEbmKIWLpWn4JT8r6QWSBJIEkgSSBBZdAgnMLbqI0wOSBJIEkgSSBBZZAgsFc9KaoNhURD6X1//L5XOQ/Lnc2NhYXX/J4aIpgLLIMku3TxJIEkgSSBL4DEgggbnPwCSmV0gSSBJIErjMJbBwMNeHpqaiUiuLxWJsTSA0S62Eks8jReYu89WUXj9JIEkgSeASkkACc5fQZKWhJgkkCSQJJAnMKYGFg7kTaG/v0DonUrhSUuQ8Z25Ec+aktuXF0pogzXWSQJJAkkCSQJLAfBJIYG4+CaW/JwkkCSQJJAlc7BJYOJiTyFxTyJlTZqX8NzYmOXM5RXYpMnexT3caX5JAkkCSQJIAJZDAXFoLSQJJAkkCSQKXugQWCuYGBgbQ3NwcInPy3grmRkYsMif/l6pZXurLIY0/SSBJIEng8pFAAnOXz1ynN00SSBJIEvisSmChYO7YsaNob29XemWtam3lpFe4VrOseyfxpUuXziun1JpgXhGlC5IEkgSSBJIELoAEEpi7AEJOj0gSSBJIEkgSWFQJLBTM9fX1oaWlRRuFVyoVFApSDKWG3PDwkLYmuJiahi+qxNLNkwSSBJIEkgQ+ExJIYO4zMY3pJZIEkgSSBC5rCSwUzJ04cRytrW0G4HI51GtSw9Kbhku+nHzQu2zZvML8JJG5d8qvo5hvmfcZ6YIkgSSBJIEkgSSB+STQVm/F6uL6+S5Lf08SSBJIEkgSSBK4aCWwUDAnkTlpTSA0SyldOT5xUotXagGUcrmsCK+3d3HBXKk+ddEKMg0sSSBJIEkgSeDSkkABRRRzTZfWoNNokwSSBJIEkgSSBDISWCiYO378ODo62iG4rZAvoFyeQUtrqxRAGa7n8wVUKxX09PbOK9xPEpmb9+bpgiSBJIEkgSSBJIEkgSSBJIEkgSSBJIHLRALnAubaWlulPbgG4aStXD6fl5y54bo0npO+BYvdZ+4ymZP0mkkCSQJJAkkCSQJJAkkCSQJJAkkCSQLzSmDBYO7YMbR3tGtqnPIspS1BDsgNDQ3WFdXlcgnMzSvudEGSQJJAkkCSQJJAkkCSQJJAkkCSQJLA+ZHAQsGc9JmT4Bujchaig+TMjdWlKoqgvKU9PfOOKtEs5xVRuiBJIEkgSSBJIEkgSSBJIEkgSSBJIElgXgksFMwdO3YEHR2d1mNOA3FApVzxpuH+mO5F7jM379ukC5IEkgSSBJIEkgSSBJIEkgSSBJIEkgQuEwksFMz19Z1AW1s7arWa5spJNwJJldNqlvKhxOkWu2n4ZTIn6TWTBJIEkgSSBJIEkgSSBJIEkgSSBJIE5pXAQsHc0aNH0NnZiWq1KrVPpAqKFkHJjYyM1DV5LpdHV1fXvA9MNMt5RZQuSBJIEkgSSBJIEkgSSBJIEkgSSBJIEphXAgsFc9JnrrWlBbm8NQyfkdYEzS0WmZMwnUTmuru7531gAnPziihdkCSQJJAkkCSQJJAkkCSQJJAkkCSQJDCvBBYK5o4fP4bW1la9n7SVE/wWqlnmpLRlPp9olvOKO12QJJAkkCSQJJAkkCSQJJAkkCSQJJAkcH4ksFAwJzlzGonL5zVvTkiWEqXTpuEyFEF3PT2pafj5mZZ0lySBJIEkgSSBJIEkgSSBJIEkgSSBJIGzS2ChYC5E5jxfrlCQIiiQpuFDdcmXk6ooKWcuLbckgSSBJIEkgSSBJIEkgSSBJIEkgSSBCyOBcwFz7e0dOqhKuYxisWgRuuHhYe0zJ4CuJ/WZuzCzlp6SJJAkkCSQJJAkkCSQJJAkkCSQJHDZS2ChYE4KoLQ0N2sArlIpazVL+V1plppAJ60JEpi77BdUEkCSQJJAkkCSQJJAkkCSQJJAkkCSwIWRwELBXH9/v4I5SZaTapb5QkHbFDiYE3CX+sxdmClLT0kSSBJIEkgSSBJIEkgSSBJIEkgSSBIAFgrmJGeuQ2iWuZzitmqlouLLjY6MaF3LWrWCnt5l88o0tSaYV0TpgiSBJIEkgSSBJIEkgSSBJIEkgSSBJIF5JbBQMEeapTAqC8UCKpWKtijIjY6OaJs5QXipz9y88k4XJAkkCSQJJAkkCSQJJAkkCSQJJAkkCZwXCSwUzElkTgqgCGar1aoWlcvlDczJh5VKFb29qTXBeZmVdJMkgSSBJIEkgSSBJIEkgSSBJIEkgSSBeSSwUDCnkbmWFm8WnoMUsJQEOqVZSmhO/kt95tJ6SxJIEkgSSBJIEkgSSBJIEkgSSBJIErgwElgomNOcuY4lOqhatXp6Nct8Lo/upUvnHfXIyLD2NUg/SQJJAkkCSQJJAkkCSQJJAkkCSQJJAkkCn0wCnZ1d897gxInjaGtr17YEhUJBG4bL/5cbGhqsS/Kc/GMhrQnmfVK6IEkgSSBJIEkgSSBJIEkgSSBJIEkgSSBJ4LxJQMFcaxty+by2JBCapYC63PDwkObMSQLdQgqgnLcRpRslCSQJJAkkCSQJJAkkCSQJJAkkCSQJJAnMKwFWs5QLrcdcRYuhaJ+5Wk2QXTGBuXnFmC5IEkgSSBJIEkgSSBJIEkgSSBJIEkgSuLASOH7sGNo72rVheC4vFS2lAAqQGxsbqwvFsiY0ywXkzF3YYaenJQkkCSQJJAkkCSQJJAkkCSQJJAkkCVzeEjh29DCWdHYriBOKpbAq8/mcgLnReq1aQ61eQ+8CmoZf3mJMb58kkCSQJJAkkCSQJJAkkCSQJJAkkCRwYSVw4vhxtLS2IJ/Pa3QOuZxUQDEwV61UkS9Iztz81Swv7LDT05IEkgSSBJIEkgSSBJIEkgSSBJIEkgQubwkcO3YUS5Z0alROKllKvly9VpMCKMN1CdHVatJnrufyllJ6+ySBJIEkgSSBJIEkgSSBJIEkgSSBJIGLSALSE1wic03NTWhqalYgV6tVdYS50dHRuiC86elprF59xUU07DSUJIEkgSSBJIEkgSSBJIEkgSSBJIEkgctbAjMzMxgeHkJLS6RZVmtVLWCprQmki3hpZgbNzS1Yvnz55S2t9PZJAkkCSQJJAkkCSQJJAkkCSQJJAkkCF4kETpw4gUIhj6Zik0Xj8nkIfpP/1chctVLRfgUjIyPafK6rq0uT6ySpTv6fJthpm/HM78LTlK7jmnxnP/JvuyR+lpVBuF6JnvyL/TL7XguSnd9Hqrnw2T6ST2/cWTk1vrzKseE9jfB6+qtmPme1mrPJQ+/JuZl14Znk2vi5FjT1oTTOZ+Nc6mJoeMJca2D2mvD8zLnfNS6e8Pc5x1yv+1I0GTauMx/XLHnaffTKOWVsS9vXdnYeMs+adx02zFXjfvCF/amNO6yLzNpo3INz71OOm4m1lN9c+zvO1ay1Efb43OtFed46j1x7s9adaZ+MLpl77WkSsMyX66LGOed3Gr879544/f5x7uf+W1aWp62l0/b26e95dt14tn3Y8M2517dN4px/+7TGPZeeyn529jPA3iV7zZy6cU4dcLbz6HT98PF0ox5iZ9Vxc+vKsNDPrGrOpGP4+Vl0Y+O+OH2PzXn+ZM/j2e90PnTjRTFut23mOjfnmce559n2N/XRmXRo/Hy+dTf3/uV+OU030k47y3l6um7kxfPpmo+vGxvPjLnP6fnsv8YzplFuC9EZc2+ss+vGCz3uM+pGt18W8p6NunEOW3yOM2lO2+gstvyZdWOcl7nG2vDZHPtrbt04h202ezLl3J9lAzCHrAG3ZL/ntt6CdOPZxhr+Ftd14748i/V4juMuVyoYHRlBc0sLlnR0qJ6R96x6RUv99+DgQF24l3IwlstlVMoVlCtlSIVLNbXkYv3NFBWNaC2LKUl3+QLK5RJaWtqC8SDXae8DGt3672roi5B9xXy+oMiShqP8W4yQarWGvDTCy8sBbuMQwCn3lc9ljBJJ1HFXyijmiwF0LnjclRJamhcw7lmg1WRx+rhNHtb3QQCmvUcFhXwR1VoFxWIzKjLWYpP+r6BrWVAqq5zJt1opo6B/r6gtVq1X9bpioYhKtWLGWb0emgUK+JbPpBO8TbABY5k/kRd/9N4iZ/2uzY+EZo1vS2VuYEQ+k/FLHqV4AWwt2OEn/yvPlL+ZQS73NJBvIE6SMasoFOXeBqYMbEsvDLle1o2Nn0rcDkCpqGqgtCCylX9XaygUC26sy9Ctn4bIQWWn95HvArWayUbnxcPOIge5t/yfyJOgUr4jsgjXhYpA0HcT54bNhz1bx6mbZrHHXUGhYGvifIzbahxxnkx+tsZcVtpwsqx7OCd2KBVEtaLvLvKSvZkvFHUdS6EkWdZNTS0OwuqYLk2jVfe+GR+2JmQ+aigWbZ3oKDJzRV0i95S1Y/Mh69HmzuTO9WL/5vqW+/iMhP3R3NSC8swMik02Tu5Pzl3enT3yfjI42aPyY/uUziQzxnmNvHy5bGwFeZCsHxmH5BdzDLImbDvWdc3q4cC1LHsIeVRqFcj4bJPENaXfNWXq69veV3SbjpvrT/WvyZa68VIcd9CNVdGRphtlbYkOqlTLuu5VVxYKKmueSVaty+TGv5seg8pW9KJcK/pUrqF+lWtEd8mXVZ/Jf2FubB9Q7/G80jNGrtF1HB2E1Kl6eOreML2p6zWjG3U6pUS06DlbYZBlLPezuRM9Qt1oZ0R2j8qYOU7qRu4JnmlF1as13Q/yu6wVlZEbYEK50c8z+02eabqrqPJpbm7WfWk6JoeK7GsbSDhXTH7FDEAVvV903Uhdb0fu2cbNfXaxjTs6OrIAQ/Sd7MO6n8GyLn2uZf7C/LshVanodXJmi/5CHmj2PBaRidooTS2ZM1XkJrpO1rnN3cJ0o82p6cCoG2V92f1Mj3Et6X3ddpDnz5RKmmPDcy2XMxvLvuEOM3dqhr3pZzf9+eE61/TlygyaipKzE+ffzmIDtdzvXKdqS4gdKOe660b5XWwhOvTMlrEzx73Tvq797M1U74t622QYdaM7cBuwegSrMidiO1xM455TN7p9VqnMqL4xx1XObZ/mYFvbvjZ7jg5S+YznpehGnqkzMyXVlfZv6kY7h2iDae+yjN1N54RFfzLrJePwsXUsutH0+Jl0o8yp6hC5l5ybfrbFuTOdY/3TPJjk61Ntj1wu2HvyXbUxPSql9rS/W0V0o9vFPGfVJnb7R8Ya14/hGBnDTGUGLc2tYW/IGDhW2QcaBauZ3ahjdrtX7q37U+1GubfuFltjajOJXWp26scdt9y/pblFq1jSnlYsJOMul9Da0orcwEB/nYOxQ8g2BiePC8S+aIaxGjM0ikRp+OarlGfQ1NxiB5JZ8aYsAAiyVONOD3P/uxh9magSO5mLYUQjRw0sN6yKTRZa1IO8WtExyEteFONGzgEMQVU0GA1kCKAoe+UZMyjNiJAZ9ogOS4y64SGbzw5zUXpFnJoYR2tbB5qabMMY4LLFaGKxuaPxQeAnn1PBm1xtEfCANaBsQF0XnB8yAu5F9jYfZlBRccpzFQgS4MkhA1kLFZ0PAn8arA3A3oGnzL0BFzOQRSanJk6irW2JjccVshi4qqx03Rgwk++Ika7vo3+zg0TevVL2Q1gUoIxFNrZ7Udxm0TVrxphVciUAV9mIXOu1YFTSyNdr9UCScbvhdxGP29aXzZHIwKofmaFqjoY4f2o8i5GYMXy52RTgV+1v8iMGtPwuRkJnV3dQeNa8shGwU95ckzTOuW5kfkTWesBmlCeNHoJzea6sR1kLYkDpgdMQ1RbAJfNjxjT/Rt2kDgJ3COl6yXxX5lP3Z3nGuOfyvr4HhKMuxm+DjtHvx6hhdKTICWU6Tde0K29zTFQh+otjo5NK3isAVT+wI5CwDSDXyqFAfef2lD9nkcet4GAB4w5gyYyr08bdZMYrHT50GkXdKM4W28t26LsTx40Log2CnfJMyYFHVefn1KlTephLLgHlSQei6TXRcTK3kQVioNzBUPCAm4EsOtacYkZhye4l+Y4c3PKmoitMl7uB7CBQn20ITJ9roMb2j+ktU0l6XzVuTGeKp5VsAfldACn37NTUBJqbW1U23D+qq4JuNKee3qtBN9paNN0oAMQcVvJeqtvNUg/2s+hXmXNj7PjzfZ9ybYqeV0Pc986lNm7ZnwShphtNp3N92lltTkYCjtmgNTqv6nrm6DqR76COqalJdHZ2+7njZ6o7uWiAR9Dvp7faQnTuuGPVn891olOVcRhzTYmeErCkYw26MTol1AnhY9Oz2W0o6nNbQ2YDEOjaHrVzjs6S7Fk8PTWpTnyTmSoqBxl+xswCv3pnN9Qpb5OpGflZp0fQca5rw3r3c972tOltdcxWq+YAcuP/ohl3Zpx0Lp427uZmvq6L0c9tB1nqKFDZ2fkt54jqJgEVvs91Xfg+lnPM6Hc1BfFSD0Oua21rc91o5zllKGtcHTduG5oeNttMHVt0TrmTUR3pDrqpG812d6e8O5vkmaI/6BQnMFTHvTw/2JQxaETbkWcycQj1HDGF6CbRYwRUpdIUioUm040ZWziLY9hcmzrbxhAximAKOrtFJ9ABZ7ZGxB3q4HG7kbrZ7Ee7RveanzUXcty5oaEBdXWrd14mqMGg8M7icmDlAFEYMpHy0i0trRG1+lK0A0kideJN8OicRFIqFbS1tXu0yVA3PQm0qWQhyAEthho9MxS6TZx7smjcuFf/vI1bnq/e3Y8/7gYlWK2GjSCIXyKH8g5UfDSoucHluRJd4PvLJiCYEjnIBjYjxaNfGUPD9nBOF/LxY4exctUajyaYpyRrXGU91bIhCbDVt+sKguPMAk2Zs5nStIJ1elQI9BntEAVgINO84HZ42H5REO9GssdC3HthoJ9RsslTJ9HatiRE4WjkqGJxL70obQG6WSOank6uJxpK8n0eGBrZdKNG5GyGY/SkcC64eRUIuP8yOB3sjYKzQsZtQHuRx+3KeqHjZiNJRlBlT+neRg4zEpFuavXoaIym0TiJSt7RvStH2ceyxqKSs40f97wpUgItWdMjw4NY2rMM09OTGuXSiLEYDRnmm0by9DCWQ4JexQJK01NKK+DhxwgEI4iyX+TvMk8yl/J+sxUt1yqjFSE603CYiHEuERM/HMLJKLrLIukG0mwNE+zzBBaZmDFVUJA7p250sGNGkTnE5H4ydrmeTIasoRbxpoC5sh4QQTeSwXCJjDtGRA2wca+VxZubyweAbmvQnA1xP9rZUGxqVoAh8hZdzbloapbInDl47EfkZakDBJDynaHBfixd2qt7fmZm2iLMgT1iepUGkjrQ3GlGA1SMJDoUDajFqKGceeLkkB8aInRsUU+SWUADiAArGFaMlqjX2jzuxnQwhsLU5Ck0t7TaO8kGCg6FCILJ+pCzg8463Xc0NnzY6gzzSCZ1pBrM4ljRfWpsGVa65lqXNZnd72TumJNCAOsc4546pSB00cbthu65jNsDUXYmZXRjqTytulHOQJ7n2Xen8UbQLGtA/lOQXCgE4E/HYpCxTVZwIsm1/X3HsGLlFboWZd4sWmoOIepHcyiYM1c+ozPcbAVbb/T6c4/J/pGzWvWQ6EV3tjOySscedY6CA0ZDPKrDM1zuyUgi5WCgK49SadrnVRy70dlv9zXnsryXnNXUmXJ2249Fk7lf6cgJdog7UyUawc+CQ6fBiWfzF2xKBbsGKi/YuL1EvNpPH2PcgRHiwI97Sh316uhsDpEqRmYj6ymna09Za+6gZqBDzqNgN6r30ffuzEyDbpS5nBAnemu76hxxRAhIV+eGnlu0Oc3RpWe1RHqV3WRMLVlvPKt1dp0tIONSx5HbhNTpxnAwBxj1DoGV6FG1t3xvmk61AARtSXX2uZNOfpe1aE6XzKrSddLoIBSZqm50phvP3ka7kThGzuroIJP3aGltc2aTMYrowDa7x1ho4tjRPeY2yYUad254aKgeqIwelaDXxNB6Nl3OvO70utrEkNdqQqRCUhqfR2sYdtQNL6g/eBHs4LX7xENcPlVD3b2eSrn0qEwIwTuos0iSRVM+7XHTcFYF7+Hv8kxZZ7koHs7ZFqxsLveW0WClUgzv5VFSbtbp0hTa2w3s2IFOA8afKYvJI0iMwPF0oDFhkRo3KN1QoKEeIid+OJuBY9QTjpXRFHoxBFDLwiUVJFIkOKfmeQmuC3++bCpN5PQlFN/dlAbpB7I5ZKOGqLEfHFmDz04/rixGO0UW4kG20L4BPlMKutEYqaFB55EBevcYMWSUhnJbzHHrOtA5/GTjZsTWIlsW1ZSfUkko0QKQeKaacyWAFjeiGR1Q4OoKTcGKeqQsqiuRYjEuVVFTm4Xbmp5g5DR6/s1ADMaQXsKoMCOecjA5hckdGDSieGDSgy4PMTquOXvke2rg+FzTUG2IKvs72IESI9K6xrP0adImM5RIeU+NSohR4sa8GeWux5yxEHRj8Gwa/YiGDCl23CvBsRDtGzvM9ECPFPegG30+7Z5nGTcpH5/yuHUNhrVhBr8YIRaVFa98RPd0Ktr5wei9HZx0ENH5k3X0iUGyZEmXnSVz6EaL9lp0PegB9+7rueI/jEbpGaZUZH7HZG1rz88uB6aBguSUd41++RlGYGjRsEzOrzuFxAFAJ6IxCcyRp6yT4O3OGvqRjWAgXxyx5kAzHRqNr9POasrTGQ5CTWYkLuQgOvWfBglBSDg/lHlBurGlCVxK4zbdaIAkOJXzOdWNEuXN2jUyXyYfoZzS3PE14DYI16UZoBZlmp6a0vkw5lCDwZOxoVi8gACO4NkYDlnnMCMxRlPj2WBzfZpuDGvfHKDKQBFwIw4QpdIbvVd1CSljrkMC5S9EiE2Hc7/RKWDrzGjxdL7IGlC6m8swnuEGrnScYf3b+zEKxHNC91Gw7bJ0Z7clPGfTnAzUjQaS1SnozmSePZ/6uDPUfY3kzzFuUrUpLwIgcVi1iCzdoaz2T7ANJDoX6adcgzKnZjtYZF30kMzLyfEx1Y20lWfbjXKNAH/S/FVHhsigRU/tXHWGjzOSgsNNI/dkpHDexMaKekvmSO0MdZI5i6cmwLDFAJDTcG27mD6jU45ONu5HdZyQmaY2k4/QHWHqFHWWggZ8POpIR/ycOMaBpY3TAkiyZxgJpZ1iUTmzIfUsyOT/mxnk693ZGMQxtLHPZdxcLwsa99DgQF29+I4yaUyahzgesXr4eq4Nw4lE+vRAcsbF09QsuWgZz6Ueg462KVhuPsuPIBXQDgfS/ggmIFZEAAAgAElEQVTkLKJii8FezIR2Ycbt+Q2+IM40bhrgajRUKvoe4sEoTU+b8eebcUa8uMViMBRoHFAhCbVGow1KI21SOltzi3il6S2lAWrKTOgVzCSiJyIAFc95pFFgoDEay+ZZ9Hw9X/ykXRJQ2uIjFci8KTRg+Xu8Twzh6/tkPOwhBO5eba4HmUyNyvoGtQ0Sc5pICzHWkhnuPJh0XXnEjgY+PVuyiSRXUdaxRn3c+5jd2KqglKohtF2jd1nkxHL4omFIBkkstiH3IRVWD8iLbNx8N/lfcSowV1D+TX65KXHn0IdcTAJfM05kvRitzI4VNXIllzHjfVNQRb6961Uaw3w2vXoKUjz/MeQdZeho3A96UGQiJ1mAJMau5KfQQUCgRI87QV/WAaFyECO5yQwz6hhGC/X+6g0UkGEHhOkYM1oadKNHmuUzkQVpVlnnluV/eT6SH4aMCDGyEnOpsjQnc1DJd8W4pO5UHZnRjXOO2w/Pi23cNEC5BjTvtalZPaqyN9UhoHR6iXAYrdFAlBkPjD4EEOFrVeQuxqPlSlrOoR2uWRCciQJ4WgAPYzMwIz0oRnZn5Rs7LbFB/p4bTaNKnZ82Wxlj3PQTGQrZ6LIa00pPMool9X8wNNybrZRS90qrnsk4Q7KUTaVLuYEtlDc6NylbOjZUL2So5OLciekPjcXE5GxhrrZ83+ivZqSZOd6Yk8tzWmS60HErFXVRxu39l+YYt0XxbY6Nvm1nqKw5zSn0dJBggGnExwA6KcBZ3aj3U1ZSWc9qRlstN9x0Y9TH0UEhDg2df3UaWIpC1oFhrAVzbNEpTiePK4ZQV8AXX3DMmR6NTqRG3ZgxvN1wU/tFoyJRNjTGuW5JGbf1arpR1oPKRdaog3wCQLFzJIqoDgen78nj6CTh+ypjpCw2QNGDANk806gbuYZFVhJxZjT4NN3oevDjjJt5rfONm2fEJx03c8xoZ/Fs02hTk1MHqbec1cJcdn7XHH5O83fKbHR0GXCiHqCtbY5MW5dkCciZo7nGTgmOeWKWCqFOWNdVXM+M4lvumbFuYk0Fc5rHqNms9ei2m531toJJ97UIlzG8Qp67n7u8jjrGQJQ5wugoDu/re492Be06vnO0AaO+kLFIXqhG7pyOaXYodbmdNZZ6Yg4Vy2GOrBOmDsn9yUxb1HGPjEjTcFNSPHAb8trEeHOvpQrHk6ZpWBGZm4KvGdXElYgBCPO2+zSF3ANGR8yuN6ORyZdMQKcRY95wo0HZgUfFeG7jpnKL0UAzms7XuHUheW6LFe6wDSYULBmzHJrMWYi0DAM/pFcRqJLKIgeLgTjbd/Taysaa7QmR9xC6X7dQiZzeapHQbDYwc+L8fgEIGkBmgioNaZG7LlI3UnTPhWI05pUz48O8MTR8ybNWH3Ew3t2DRnoj597XFIu2ZIFUVDQW/fGtZKBOPY5GrbM1ZlfQ20rgGsEpqVtm7NHLaYc6PX2MePq6dL64HUROy7wExk0jb3YCriikyclTaGsTGoUZnQYc7HCkIckoKAuK0EYl75173HSHFPkx2kOWGjg9PaX7vbXVnkUPN+kvoleiE8LWHjnudBYQaBN0io4wT5nNtxxYRiUxo4j0Hs3lIX/eC+6QhiJrRnVOiGZY4Qn1/vla0JWUKTREYBoVu0U/IpXOqeohwBT1VMiVCh5CLyzkEQI6wWjQWtEFG2PQjT5XdC7wkF3wuN0TyqjNhR43jTfSkrlYRL8IfVHyOQTISeK65i7M0iXB4eBARAsZiIfX6bLUjTQqDaRlohaoY2JiHF1dS3UpE/wxChijwx5Rphc6Q8Vm7geZCrK3RB8zMmGHtpxTcT1SjxpgM31FIG/6yRxHtndioSiOy0Cc6R56y21txIIH0Ugzq0wdDE4xtUJULHJFh4sZWwRmBMo8V0OkN5OTo+8cDJlM3qHrfe7HS2PcsYAJDUCe1ZOTQjGzHk6kstG4Jsii05D7Ws83sgPIQKGzQTz7ng8W14k5AWUNdnR0mm6UPG+fq8CmyIBlOtFsDdhZa0DboiYsGCbOY1ufZkAy2jHbQUY9p2DA6eEhT3WWbuQZQYelASg/P8VprestUs4adIxHKQhqeX7Q+Xa6bnTmjNtl3BPxrI6FYzg/cd3GiA7XPKPNtkcuznHToRlsXI+synsJoNMUJafu0RZXtpHntzfm1hrtUhyWBLIWdMkyG2JkmQf2qVMT6OwUVoPXwHAnFyNipDQScIXiI6RvOrtGc2c1OmhOTDJiRP4yLqPEe+2I4Kw1J5E5eA0kkVapxZtmRbt0vbsNmsUNzLm3AiXMNY6F+ajDyMYRG522YijUFvRnzPE2J0gj7Z/Ik1G2GOA4XTcGvbnI484JmGNkI7thYuWjaCDJi2u0SQuRZMpEkyss1d+UdmWRHPNM0/NY0EmSSVZ0KkmvXgHGkH62EECjt4DKUr5ET6wa+Y7qP864GU5WjvN5G7dD1gwBlxV0eCBrKJtcYQc6WaM6GIhCzfRql9Gz6pGFYjHwmrmosh5ljV5KlMmrCVKRqYLP0CcY6QpjdKvSqkyJR80OGI5dlbZ7as0LIdV64jW8P59BwK6f+z1Jz4geISsmYJ47M2wIXOkxD1FFUkY0wdaoJnaQsDKmA03h80uOjUc/I/hn8RSLvhmvPkY71WkQaCcG9IM3Z9a8yT0v9nETEAUg6n449Sh5darsXuW8MSJCZ8rU1Cml9hpdyNAKvcMEG+NO41Ajww1JA1pCOZJcyyb3vhs1SKOmnstBQ4VOB4vaWLQmJEpLTqsXWKJyjBEbA2Yyd+ohc4cSAQsr/Mm4xTCjB5meYjqo6NETj6wcOnw+nVgEdAE4qoBMeRP0Wk4VKUQ01OsapRDdyIgTwQ29gvq5OIJm6UZS3KKDwo14jzJnKasX87jdmxcpinpmWHSAcjajxDz9NJiznnc68kTWGk0KkWBbk5q3JnpLCgAIGHQ9a/lInrMr1cgkB4nGTsbxSEcCzzZG+HWO3Fhh1MKAXARapEBZA1fLvTSqjl2jbA2J/meqc6r+0QJF5qCwMbJitJ1vZrCR3hSdcozkZNeRGkSaI2WR8+CIIxPC960Vj8lrwQADKOJIcd3oIDoYdc5ckHdgnovtfWNqxDPl0hr33Lox0v5i6kmWOhYLgphxB80FbpVco5DrRuMxVhQcGxvRYigE5ipbqdja3ISpqSmNeKgtFCpSm3zdmghgn+vFClAYhVL+s5wl0S9SNdcjwZkqh2rIV81243ok4GP6gUylrtdQ7My+Q91IJ5bpmKibWb01FKwI43bqeU2ceEYFZjTP6JWREizMJRk7z6II+IxWyGrH5oCzvcBoEA3trH659MYdz1Q7c71WRSbFgY5pO4OsMiLBqdnTxkgQ5oesR+o77lGZA+oHPUe1Emku5NSpMz4vDClnrsj9Msw6UsQ5b1yf6jjyNWMUXS+QOKseA+dJdbI7dq04ijnDrMK22Ymsoit2AHEC9wJNkODsdKYWz+HIFrSKlnYPr4KpNR0scCLr3opcuZ2n8rM9IEwBzacO4N9wjEUI3RHkOEZsKVmPLBA0F44xeyDOl+qOcx23n4lzjtuptbkhyZljojPLLHtRAzPeTIzmYXTUKdEmDQG3xPLPIcfFkx29+hW9j77c9I1sYXkxECY6uidGFoYK1KNERNk8oGjYZz3k5BybYWSFXC7EuEnn0Q3mkQkidC5slvbXIYU8FyvzTHCcpZJlo0UsyiDXMarBxUc5mWc4UxnTaY0ssEA5M5pmh7IVUjEj1KrVhRi3R2qyCbY03vlsArIYhIjJ7zZfsYS7eNDp+WNCPqlTpOTE0LwZItzkEtEkaAzeaa+6mY2+kVLFCJsag745g/db31XmyTybAWi6PDQnwmmcpIoY7zpGTT/NcZMSsdBx09NsAMWcK6RqEZQQ5NJjLMa0oomgxF3RerJyUNZOq6HMTD9YtINVAA20mAFNUCXP1Uiztykx4MNIquWPyOMJBs2bGKO/gX/v1VIZ2WswzJgT6QdiXN+mqHkAcl0wGkaDx4wdr/bpEXHm47LaVYiWZKLBQZaQ3JspzQPgejTHg0Vr1PPoVCR6H824iZG+rNHHw52ecBaXunTGHaNEjCDQEqFxoXogQ/lhZEINBke3sp8NoJgzgKX1NarsFRpp0JEWTI80GSJZ3WyRO3M8NFasNM+y6AhGWxp046wcOepGi+ybMyEAMj+HDPyQoSJeaDPGJDoT83mtjQfBLI0Xgl1zHpnHWdkZYnSpM8sBYKblBuk9qiP9oLdzwKsV+rXBscf2DQ7OLFpo1iLXbtSNdLiZsady8ijN7Jy6AL7PZdzulf/E4/aI/ZnGbUanMS2ibuTvrOroZrIbdQ0Go4Ne2jLMT9Iom1cDtfVme9vabbDtjAFt1UVeVVDpneqgsOrULLQTi3tIsYlYWZNrKjpaY7uNULTGnewWUWNRHbY2MOd5rNRp0V41qN2pQluLDig71zO6MVDi6l5UQmiW0cGhjqhZLWCkjZVEroNu9FZMMUIXc/kbonluiMs9GVlpdOoZ1Z2Rcjr66Ji8mMdNhygBNu1YsmSYwyufkzkVwb5Z1pZu5Aw3T0mS9UdmDs80Mmk0l9IdTXFdGwuP7CfVL+7sDrraFTJZLob5DHQzUki7mEGIOXWjG49cx9wrpv/MMcdnUo+YzexOJGepcY3aezo933OTs+cKQS3PaepIK1xllbTNqWhOOj6HuYR0ZIccVVh7NBb04T6nLUqHl4LdCzTu3MjIiIbBKDAacl7SIFJ9Mu0EONlEoYE+EHpVWX8FmVT2+jElwV5z7sVzuEpBU/EG76cbouY1sEgKc23M63qGcbvisgPbvKI8eEhjpJHrvCyfzPnH3Qhgwr9i5RovO23JwAZsSZ/IVqWyzWTJzAaOWP6aHmSLgjG8zQ1jQCR6zbgJrPqZKVICYOP92oLjIjMKjfe8YBUmVRKxOABlRA8XwTz5wMqrz7QDUMXpOQchikYqrH9OkBY8IaroTX7RcLLqc6QzRZDrc8+oXaYXnR+3gQbKMXNmSF/NyieGzKMhEhNsswd59K5eauPOcrSZUE0aoSjJUClVlJhTTKMSizJgnoXt0Ug1COFT9wpmQXOIzLrRan9zg5YeKc8jMWVnB1E2EmpGCvsIeh4ty6h7NCGsR+/bSMOYXkodsesO9UZ6JTVWr2OLBeoH6hhdH+7xznpEg25klIYsA/aRcU95o46hN8x7kLnzgJFzep2oG2ms8IAPBrh7bNUA89YQl9K4Vccx6sQ2LQ7QGE1iLiNzeEUmdByRJhSNUvaXjMWZGB0IdGhfvHoP6kYvKS16w4qM0JFFpolplJj7QEdZ7M0UDN5MrjKjJMHQdGQZo21eFMB1GHW+GjqzouRqfPvZyDSA6OAwz3ZwHjBPxqMWPB+yzgVmDBIYEKxy/Zh8Il1UVbdHDW2tsedrBIPqtXaKK51F5zpu06kx944RmUadbtRVNbYC7TCeB59o3JmiMZKXJueOnMkC0GiEyTPl/a1npuVhqtvF8yy51+nQCt4HP5H0PAxl/72nrJ9fuo4ybUzMGWZntenD2brR3lsNd3d6kh4W9YRFDLlu5H6m+8SZZOBedauvT/bsZU4T91zWAKUOzIJ3c8yy5yxb3sRiVtnUnJCf6kDAQKyAhljy3ew0c57qe4eUGlKibcDBoeoOPZ5P8r6MMtIQv1TGTd1IJ7PSEL2IlwIy9nyMMYrgRImORQK5aD9lAXJD7qNWZDZ9Rz0UHdcG/NlXdTYIIk4grZppPJay4PcMPY7JsItOjUAhzvQzDpHabM84L4yX7S+Xtdmzuotrh+e+6r5AszcLk+kXPIOY/8/UEILBBh3jDj25P/EGnc9ZBxadJSGCxDY0oYdupkiQYxFGCOnEzeKvuD/Pbdy5UQFz7nkyjq3n0bi32Cgq1jOHB6puFj/wopLlRjaPptxHqSM+sVpAoV73ZHUe0qbomF9Gih09Q1SUQelnqsYw8qLeDF0zF2rcnpQ/x7ijgRu9fTRQlVLGfirez4uGhCajO4VVvHPqfW+o5Bn7v6jRIN7YUEnKjEVRrhLJojHBqAk3QKTI2DyZ18PmQfOlvEeLLlbtiRWL0uh3CVK1WImF4qks5Zlyj9D7w5Vulo5GhZWlfvp50qBUGI2xQz7K0ahyTAK3SJBcK3lZlj8Ye7GoR4/rNfSLs5A6q6JqwQpSBuml9QERZHO9z6asXirj5sFH+o5FLIwWK5Xb2FuOTg8ajDQwmZtmRQCsR1c2sZkg0JRPrKZKSq2ueW9WTI+WAWlz7JjnL3qhmbtnnkbzAgsFmoY4jWxRvKTJqYHlDgrzBJqHTahkYrzIdbyfUISMFmTaIiTsq/UaaeME+zTaQoTIJ56GUEx4Znlw81CrE8b3aCMANN1IPRi8gJKvXJPCCy26j+gcUT3okUIa/MwJy1aFi15BPzTd2Jx73FZUic4dGtDqCfViI6Jb4rhNv3zScZtvx6IUXI8GGixfTN5Vi/JIDp1HeIOzTqlaUha61SmUDrBCA/J4YOvZRN3o0XlZ92wJIe/FqMds3Whr1HQpo2zWZ9CavmuERQvoxKI0lDHZBaxCaYa4RXnlOaGSoK9tRs3MoLIz5XTdaCuNgHC2blS97F5fVr40Y0OoxgVMlyzyZ2M0F+zs5vZmKDoV1MENafq27wjaLBIX6IDMg55F57ct8snGLRR5gonFGjd1o81DLEAi8hLdyOqVdOxEVokDKS304FXvPFpKJgL3YzZ6QmesVm/1JveqGyXa5WyTLJNB88Dd8cV5l7mS+wTgJRQyVqd04zhbeVOuDRRzt1rlXqIHZWyaQuHvLlFipbyx17DTG80pYLrRcpnc/vBokOn4SLsnyKWOsfVgOkQj0ewnl+2P6PuUTh2NUIYIiaVUsPiGXepFuOSM8DoFpM6RltkwbjoSQ99Zp/ifl3GbjSL68eOOm2MV/cMAAKNEVmla8tmlyJPYauact7xEU9Oik4Ju9D1M9oNdYw4Tc+ZG3UYgQRuVEWELCFj+mq1hsgni2SF/z1b1Fj0nZ64wUgIDQnS7O2T1TPYUBwXlbLui+aIzupc08OE9pgPrRh0hUj07tpnhWWLjs+AHnc3EA1kbWYvqeL9MOiBIxdcAkd+DZ2EoiOUsEHNGWLCEOIZtQehoIo6hPmFevtkIje2fzm3cseBU1gk/57jHxsbqMkDxPomws9QAGutM2g5cXtI1fJ/W3UtEDwJ7/lA4PIyYEEklxygOvfDk1ZIWY/rHTS/vW2KPNOUbKQhMBveS9qyO5Zv3Qo1bm2ZSd0m+Q1286AZAaMCoYpMF7AYLla9VcTIKTdYzrJ4MV+KqyHzhqiHioIkKzSKhmf5cXj6WRq5tUHpJYj4PaWQ0irMehgCSM/ljjMR68M09apYITe8sD0HmdJC6Qw9EyIfzw6PRq2teJjoCVH4eRjelIPTL2Dg9G9mNkVZvRJ5pOE6AaHkt1keItAOVkQk4tlFwNywL89DDTxpntlBPeK/suD2ZmCH8T2PcjLbRKGyg1DoqYZ5gpEllEqbdWBDPtR3rmaa2ocCEGeg8wEm5IHhU4zlQtCUCbVG6cNAEL2F0lASKXGZ9cP0GJoBvtih7B2RKLZMKdcyljNXjsjlCHEM2CkKHTNAx3p8rVO9r8IzHSnUEuqTzZKPbWU86G5vTQ5kFe7qOs0UmWP7ZKW/0Nl6K42bBHEYqSDFlzp/Kzdej6kSJJHhPuVh4IkZnwtmkTjLnirhutAiK0Vt4f1kqooumJie12ApphMx5MGdbRjdmDBFzoFlEJJxZvi6za9jAZ2yzQb0k5x3pXowWW/TBmBlcz9xbgXLqZx4dl9nzkmkHCgadzmyGn6UwBJpQ9qx2DzXZCkrV9/YcNDgI7tQZxh5RZLeEfJ6YT0Odag4hr453SYybOs6MVXMusU9VzE1kUQY1hlnh1unfCn48F5KULs2zdOONwENkzDwgVtsLhqNHNEgbboyEUEdaLjiZA7rOvP0EnQyxWmYsvGQ6qNFJRfoqz7vguMpExkJhiGzxrwylXN45Rso9iu35q5GSaWCXdo9FgNQ9ZlrbAwi8j50ZFjnMFlFjtD3KxQudsQptpuAM17UBUrK2YmG0xnEbyOHZvpjjtrVz5nEbLZGtMiJVm2wpOmBEbmRaWb4+m7R7z8kMKKaeJbDKpvgYaLPq6lG3iW6cQFt7x5y6MXu+xeit2KbmRG/QjaGQkwNJOs3n0I0yFtNBlh6l+oz1FULk3+t2nKZjoqVK2jQjjKyySv1kxVHsOafjAd9nDjxVt7LeBxmJLCjklT5P141epZOhe08PyNo9MUJ4nsadsU9V/lIARQzlU5OnMDk1CUigK2dREVFAM+USmjRR2hMzHT0z0oSc0AEteTeriMwLYAeb8WvFeBbPjvSPMyNI6QtaiTDSRkL1RVmfdduUzDVh5EBtHvmLBuVs8mUMMhb1IuQLn864ZVxexlQ90DWPRhYlTyiWoJZ9XatJomUO+WIBTU1FtDS1qHdF+9z4gaAHveZ1WFREqr1RPvSmirdGvWzek8mUY0zaNiOmqAnSVumKSd6zepS4F9b6fVjzY3kHDS9n8zHc4CJAVU+h9yPMGhghiqKJpuJVspK3sv64UUj/YMhcbq3GV8UaXPPZssuZSyjPo2fTQt8GyLS8tNPd5J0bvf/moQze3kxeVvROWVTaKEPeX8p7jVAhfqJxS3sEr+R0IcYtESk1ah0QmNfTIq70RMl7iUyM1mF7TebIIhBWlIYHr/xb59rz3DS6xiRgV3DupzADwulklC/XEPOZYj8hqzplDgvLCTFj3nJ8tGVF6CFn46cBnAX8cn+JosgaD+/sFebokKBRzSbKjMToXvVWItZA1wynQNfxQhQEq3K9rHlGEMyTaTQ8+91oHvIfqZ9ZOlbUlezfZJERA8RGX5I5olcvzpf5ij7RuD3ywFzajz3uTHXhhYxbAbznn3J/yntZNNJ6DJFVIDpIHGNci5qP6QDPcjjs3zJHZCBoCwiHdZaPY1Fk1Y2ZnoM0mowWaVE4K8DAcvRegXlWIaZsfhOdOGYQu32aKRhMHSY6h3lSfC69fRo1YRGn0DeTEccqYvsap7Q7W1cLWXieHJ9NWjpperZuDVhpVFJYCF5kjOAjS8sjgDNnCXNWFaY6eLVojD7HKathPtxzr+dO9dMZN6uBMt9mznG7sRzHbfqQ+UjMTw9mllejZOTVwLdVPebaMweEzaNF0SNzRCMsDtQIxg34+/+XafhOQBac2JkCQLSfqHtZbl4+l4iGpXDYu0hUhGOb7VyyYmbOWPGUCuoXgllGl+zstCi16rNMtDx85tRbfbbrbUZxWISIUTK2d6BsyfQSu4eOl+D4yBjwfFfTqV69OtBPLVKTZTcwknypjTsLnlW3yVkourGl1Ss/GvWR56ECH68ALjI1toCw4MxmY7VIAjaxEbPnkcpNmWAWwTd9Eiv/MlIn553oRm0Q7gWfwnr0Nlt0LASnkjt+dL+EvnGxijkdmwJKzda1c5JBCtOPJgN+Fv9mYySLhGvf1k5kvZgdGfWfgmApcii2j4NqBpYs8BSvtcKP7nBw8Mx9wkh5ZJm47eKOIJ7TXKsxbeTCjDs3PDxUF8GN73sJ1W/9thlh7h2mYJnb5NDZzyO+sHkF1ABSIXhj8SCQzL8drTKUrzfyML4uJm8dmwV35o0y0Mbv8RA1vZhp4vopj9sMCC+vysat7v2gsgoHDb3AIrxiEU3f+GUsuf4W3zhGn5HFEIxtp4/xAA9RscDfJ13HIntUcowiMRJmwIfV3hhOzzQlFsPJKXAERDQAYvUsi2rp56xE6UbNXIeVbiQ/aFjtTd6j7IniwRj23kdmGMReZtlqmzRkeMgGvrQ3DTWlxL4qNqjgiXFvum02o7EYWMn0+XGqHqNABB+X4riN/uGOFN+PPKgZBclGv20vEZCwrxqbgcbISTi8M8ZQNkrLKpbZ0u1i8GSrzpoSiZTLqBPYD8fYWjoP7HUXStYb9YQGshlNmQIq3utG/s75twPBAJrNuXnqAoWWVU09x1Pv7dRiem9JbbT7Ug1aRNe870bHIBWNzgszgKn4o5606r72PVOFvC8bq5s3m+Omsfdpj9uA57mPm3k8BsAyBzCb6Tr4DnPkkfJwTrihQ6cem9hzfTDKOVs3kjJJoyAW0vHk/dDLzuiYMjaL6MlczdKNDmLjuWP6JUYDzWDOeoJj5Nf7JpJhkUmiF3lmKbTZpuHBqZBpcK4OjowhpOvHK5yGPLvg4LN8L+am2vqnoW77i4DDQE2jbjTHhnvgw+/RETTXuBnpoJFIsHexjFvGrI6MUKFODEjfm/R4h/xtRtuibrQ5jtUtSTWMZ6dXHXSngR+PIepAI5J6iE4sMYAZqTHDnA5c1zeMyolutPyTUE1P9gXPK9UlnhvFgl7m9HZdw7QUr+7HqC8dM9kWS2Fte5E30sDNHWJ6mvqNOiwCWFZBtfODEROLTDr1z52yrPTKiKJFUth/0b0lXgCF5xiZNeE7fi4QIBmosLY5F/O4DVxZPjTBBNNUGGUL0SfPeTR9FvtYShl/pci7E8eoinDARjvZzlymELBKJdevx6ganNo8Z7Uar8yh91dTu8nPSPk+nULhHhl7S52TpNh6OyPde6aI7OzjwLw9Afs2y77kWmAvx5B+kKmqqzpH++TJfMc8vaxu1CCSU8tpB6qN5DTOaANlcoLdKcOWDyFPNZMnSAeCneO020WnW4qS3J8OlXieG4Y6b+OWAihygA0c+gjdv/5LyLm3PVgr6ZdFl0C1fQk++hv/As1LVwRP86I/ND3gvEhgulRBawubBZ+XW16wm1SUTuDFFi7YU8/tQeVqDU0e4T+3b352rq56lTJtiJ1+zqsEZH1dv64rY0CTfmWea4nYMYqXjaDQC2tRXKd0e6TGmWSZ/ECLaPFz/W6m0ax8bjQ0A01WsZORSfuM0RrrL9AAACAASURBVCdZAhq5zvRzpUFt0SOLdpDSNj01qREbzXcKRassAq75H8H4iO1dSHeioOlcZSELUrYIyC+GcQdckXG0zDduRi+ZD5rN42EkkoaeOYXMILZorzluSFPNgtZYSdqiR/JDkMT+sgp+yJrwugJ2LYsemFHI+zLiFnorEpG7U5WUOdLTY/GyTJELd76yyIulQBi1UX+0HVKW+mtjEMaDNE/OMleYEkOgl2Ut0Jmshqo3Tdf3qNWdJmi1FBSMaFTEDFpW6rWhMDAQmUTyeZZybeve6L2UHQtVXErjFhBm+ekmb0al2G7KfFqRMcAIccyL8wQIzxUXBpCuQQ+wyF9JIzZHoBdJ8WgW2TaNIMMrlIdq3rFQESOi8hyfgjAPpCMzmppt2RHTBGI6VMi3zOwtOhbIHsmCLzqVJIfOnmFBDAZLGAXm3na+bWAUGDC1FT89Pa16MFvRmGwlFklj1U/fIBbomqVj2E6hofCWO2dZkfNCjDs3ODhQl8ENDJ/CjddfHYRyXk/MdLOzSmCmXMXRY/1YubwrgblLbK289W4/brpu5SU2ahvu4MgkervbgnK7GF+ib2gCq5YtuRiHdsHGNDY+rQ6DluZL02lwwQT1MR7UNziBrnbJVbZy8bEENx3kNHVJBfLiCZlnxTQAN7gy0QAa/qSyMQeaRroBrMaeopOTE2hv61A7xPJLvYG80uclcuNR3ExehrFjLEpDw1ZBnRuB9DwT9OjfQr+qjGfcmR6kLUXGjMuhIRpg0TmCnDONW4sOnMu4HcwaOPX38SDQeRk3q9V65DIYXGz87UVpNGVD14WlSCjdl552j6YbXaxF6eAaHfLKd6QDy/dnSkKHLIT+g5qi4nMo4Emc6WOjo1i2fGWks3qFaCs4YjnkwRuQ8f6Tcs5qvTQajVLvzes9d44RVubraQTH0woMKBl1U+h9BrCsubnMn4C5mFMdC78wd4+RenMkWHE1sh6UNugsCYskekSGlVwzeX0xt8uBGiM33AOk5Hl+GB0KBIQaOdJxS5GX2oUZdyavisykEHGad9yxZyNZMbr33IEXqbemfyzibRFLcQwwqm6pCDGCLDnuSqOUzxmVdNBLJ4cWABMAKDR3L7gn9z11ahxNxRYt6MLCHkJjF0qmti/yyH5cj57e5P3WQiTRmSeWq2h5b9n0mSxdnc4sAiJzXtnaZ4VXuY+Mra2tIzirWMiLqUZM9TBnjDnCOB6mfRHo2j4QBhgb0bMegH2XUbrAVAw5e6yw65H5UKXZdGSWwWYOmQsz7tzQ4GBdJqh/aAI3bbwmgbmPYRB80q8ImDtytC+AuUjJ/KR3Tt9fbAkkMLe4Ek5gDkhgbvHWmIC5pZ2Wb8JoCT3haii70Rham2ipeiuaYcZV7CFHyh4p2s50s0JODmbMJDfqMtv2MMeFxgNppqTf6nngBYSs6lss3kBKlholShe1HHIm+mcNGRYpYo4ioyX2vjESYsZabJlAAyUaPW5szoqUnJ9xRyOK9GSOOzYutijPGced8dST9hwBrtPNPG+oIS8107+QEJ7RDebQEvwQtBktF54XbqCPhil7IiogrDht3enWHL+Mi7lJbM3BaBUjGcxvZP4SwTMjGPHfXt4/UwBIxmY9u7woDiOMIYeSUWWbf6N2Wg61VoisWN5noJGzWbVXkmUEM+4Vq3zIHFa5h1Y9lJwujz4T2GlkzlNTWPSExbNYPbQBwGYiywQIGs1ygBEonhx3s+VfM5eSea/ZlJOLYdwE0jIW5nPHVCdz4IikDEix9YCBKkaMGW2yyL5VRqbjgakpBOME21xXrH9g8+EpJxq1d2eN58lmiyqJzOmIMrqiR8oyLSdYv4GAhgCJe4oOo+igMgon9RfHZbrPqlpKVWBWuqYulf+14nuZ4jpeu8JcFLG9TBb8c/+QEq7rPJPrGsfJYknmUeIeDylP3rOPuXSNdSnO47idhnr6uJttz0oBFPEcDY5OYdMNKTK3eGbDme+cwNynIfXz88wE5s6PHM90lwTmEphbzBUmYK6jNRpMNGAY8dD+Y9rGxaJccmhac2dJuLciLJZAbxUeQzEBz19jRMWid0aXslwXyxkMlDTP9aVhHioMh8IbJgWW1lZg48aLfIfFVuR+NOLUsx16nMVnZmlMFjVhb1OW6WdFTlZRjB5oBVZNFiE2WpgVRzkf41Z5Mmd1kcedpedZzoob/fZmoVAJAQIrjwoI0+JS0mLE82/YxiDbLDmWk2fxN58/L7nPQgvMaQ8FLLzwUraYmBmbzLWNveoY+WLUlwUagpHv1F7mNEZHgBnHBJJZo5UgIhR+EYPenQS6N7R0vD2Bzgd1IHgusuax8neP2pKqGoGV5WYrpU3zp2LDZzoaSC2W2gFkl+tac2qq5i9JO6byDFpbWxtL6XuNhU933AZuKKezjTs6XGJU3eiA8d+kXrM1QXBOeOEba5geK59beybrsxyK+3g9hNjLMNK9FaZk6IMKIL1VgoIwl3uIunoFWFYr1wjfzIxWCg660WsRcMGwMJMV3bLqlVbxNDrNSJM9k26Ur4R5na0bna7MQjDcu1ndyKJtJpdKiMpFgGSUeLaJYUsgo8YLbdjqRViUMfb2o7ONTh5GP7nPLsS4tQCKVEkcGJbI3PoUmVtMy+EM905g7lMQ+nl6ZAJz50mQZ7hNAnMJzC3mCiPNMkuL4u+BChmaw8d2LmxjwvyyQAfMFLJh9EUNl0zFVG0hw0pvXkiDRhIjgArcSPt0wMSiEaFRbyj9bkYfqUVua4TiCKReNuTNZXL47HqnSvm4mD/DFhpa3VAArCf3R5BogM/oj15FdN5xZ8uEfzrjzlbbjTkwBrBDhIf0KacBsrCWQ5lAyQ2eei/JHmmMsfgWoxQE8hYVdbkpWLNquGrEB6pszAnT9eMV/giOSMUTQz8UUfJS/fZvA6UKkDLFJlipUltSSSGjYpM92ytTWpRFaHxWAVOLnGWK6RD8m3PBo86+SWMTczoPYpGhWDQpk3/IfnKZysixkqEBPlJcCTTpCAmti0JkxpwlH3/csTAQQRgLrJg8F2vc3urDi9sQfOs6JKU6VGjkGMyxw5/Y4oW5r0bvC/ILhXgYwbLIO3tusjCI3G9225yYh2h5c1pYxwuOKQ2Y1b+dsUD6Lts8cT1TnzY4f1w3ao6aR5RJ/yagY484Rugj0DfAygJ52XOC+0WAn/yd0UNiVsqLNHFGBFnVm3rA9raBNupoVvWNtGXTjeyFzEgk77GY4zaZGijPDQ0N1qVs/fBYCZsSzXIx7YYz3juBuU9F7OfloQnMnRcxnvEmCcwlMLeYK0zAXGuTePklET4a1XI4lmamlV7W2tKmQyDdkRX5GI0T40PO0Na2dquy6rQvsXysgqtVldVG905TY5SBho7SPENrCwNGlhvDXoaeA6KV17ydj7eZYdU3uTffQbzvkl8izzcqIaXIflakeZqxTQM6RAQcFOi/PW+J0Swz7vOW0+J5fIFeuOjjzgCXTzBuAQKMMNJgE9DDwjIErzIPQm+0wjLW8oFghm0xjFbr/dacNskCCgRZrOTIdjyyTgIYylTNFfCkLVaamkOOmgH8PMbHx9DR0alRQZaLl0hA6Inl/d/EiBRqo1HtrGWHPssjCaTXsqCN83Z1Oct6k+dLfhSjrWoAh0hczCFl8QoWAFKHACuWO22XgFL2RLli72Xr3Fu/sEm5r315VsyxM3pb3Cvswev5q7oprQctqwVmmzSf67iZo0oqHimciz1uzaF0EBWAqvRfU3pqc8zDdOAsusaaVtcDjVS+r0WNvGq0rEmLchbUcaT0QW/dxIiqrgkyD7x6uObhhQI0Rim3YkxWGIeVhOV+oh872pa4I8eidyEvTYVnVU7lPSQPU96TjAJ1aoQotPeoDTWOzUFE55CCcwHT3sNXo4FeiZb5gLqevLUP95WuDf+MTjIWgpmaPKX3Z79hVtNWGrU6rGKF6Tl1o1PMQyTR8+kY+cuO9fyPW+ZDemLGCv/qrBkaktYEEpmbTDTLxbQaznLvBOY+JcGfh8cmMHcehHiWWyQwl8DcYq4wAXPdS5gA71GZOtTQ136XUrlQmkmHstmRXqbGohzi3hQ4Nvf2HDeh4UnhADG8PC9Nro99txjZMA+zGZ9Gr1Lg4IYu85dCMr+2XvGS1l5cQgy5mNOS00ptcreW5lZnOUXvvxrH/jTm1hlV1KxjgkjNMWLkxWlFAuwa8qC8afBFO26nps4eNymizD80ylUTyuWSGsXavsLpsDTyjU5oxVw0eqLFWTLtkdygm56e0hwxMTBDexKPnCo9i20evEovjWvm7pjBbD1CBWhZDzmrPmq03tj4OBstyuY+MbqYvadS9RyYh+ihUnTt82xlUwJUFuChgR9KsNM7wOqeHrljFEKjmO5AEIN+dHQYS5cu0/w9la9TK7PUO0a/ZP3JNYyeZMGHORuYM2nA0vYF85piayjKmZE9c8b4oD71ccciJ3TYmD5xLcB+wB4plnex0v7mVLK96eX8uXN9D7OIiMypyFu+IzpIvseoEuc6FAMp5K0YjlOu7RnUCaYXdU2xvYRHlQkqqaOzc0X9yMiROgv8GdQzfCeLFptTifLIOhPoJ2BBIss89iqeXuiE0TWCyJg/aH2OVY/mckrNlcI+S8QxkumfqXst47CJOpEy91YhGk3kurMegNQX8g91ChWlOqntARnlwsZtUfmPPe7hoaG6VLORynabbvhsFUCpTE9iJt+G9uaFlfQW4dfqUvu5hOl6EzpaDJ1nf+rVMpBvwvSpcbR0dMKrnJ7Z3qiXUauLYjrzJR8PzNUxNT6BpiWdKJ7h9epy0IuHYWYKpVor2loXJod5jadcFVNTVbS1WmnaM/3UKh/ipeemsKzrOHJrHsUNq80Ddf5/pES09FOp4dToNNqWdmC2uLU6khyE1RLGpwroXDJfZUBRLLIJzy6z8wnmpidLaG1vWYB46ihNTiLXugTN+Ui1WMAXGy5ZzGqWlXIJ5VwL2uYT8zyDvpBgrlqaQBkdaG05D/skV8Hk2Axau9pPW4vnOk+XQwGU6clptLZbFb3ZP6XpKbS0WnRMfmozkyjV29A2zzyFPX8WgSvNsiOWkKexx2hDiK55JIXNt7O3DIVFyqLra+pNZ65F8PJ7zglNEJYg14pybpwqdclpjJpTJUaA0tyMDmUgoTk0EGahlWw0hJhzfOIkOju7tWAAe7XyXdSgmRHQYlFDK81tVTX5vzQqWeWO0RH2cOJ7MKK48HEbbSlYOQHkmqQ++bhNH55x3F7dk9HFEFXy/CLr62rl2xkBZZ9CK6SQ6S3HKpEeTSI9jNELziFz6YxuKxUjZZ1I7o/12ApGthexsYbxTQqwxBhnAQdeK+9n/V0twkVHg1IM3ZA0ypqBfqNlSmTR6GKMolphlpj3mTV4Zb6ZN8TCIc6x0+/Ld0ulaQWtKm91QFivNP2u0xJJb8sWVeFndp1VYSyVSh4VdTM9E+nQ9el5ebHQhldj9eIToTH2pTBujzbq3vaG3pGmbFFH7vlAPcz022P+bYhahuq53vuxLHue/VotR1fbkGQKaFjunRWliZFBrzLqfTIJfiUKRoeS5s5lqo8yTy9btIS6kf1X5TnSY00cPtK4W6LG0RHioD/QGG3dkiGg+Nufycix9s/zeaacRJ9ZKwN5esxVJNWRFHXZK9OlSbS3L9F9KEVVWGiJEWMWpOI6FZ2odFfX4QRodBAxgsuKoqxAyty9Tzpu5uNNl6bQ3t5xxnErzVIG2z88sSAwV6/M4Du//xIe/cYDaD9Hq6SGAXz31/8IbxYjSNpy8xfxpS+sDVQA3nLy4A/xXttjuPmqc3xI5vKjr+7Ega5teOSGaAjwzwee/338txfHpfMnrl17N770M5swM/Ay3hlZj2sKh7BvagMe2br8tIe/+b3fw6p7voF3nv9D3PLwn0dH++mAL/ul8b2/i4PFP4c7N3ed8UUWAuampo9h13P7UarZQr1p+4M4/MNvY8NXfh6r2ljZqPERRw/uxviq7Vg7+BT2jt6J++5slEN58BUcq9yIykfP4r1Rs7qXLNuOe+5Yelah15oGsevFYdx15w1nvK6cO4SDBzuw5YYVes3w4AH01a7FppWm/PlTKw7ijZ19WLNqAuNtd2D9mrNb/+PH38WL+9/Xrzc1LcetO25BN0bw9GsTeOihbvz4X7+C7b/8OJZmknnl2oEjb6KvdQtuKr6BP36+G1//0pVnfcfK9Em89uYYdtyx7qzXzQfm6tURvLzzVZwsq38G6zbegU1Xzy3fV3buxbYHbp1/wefK2P/EE2jb9mVc1/XxAfJCwNz4iffw6oEa7n34ejTXgVOH9+BIeTM2bjgdyNcKQ3jnlUlcf/s6DHy4F4dabsWO1fO/ztmumA/M1SozOPjeMDZttAdNjRzHOyMrccuGs+/LuZ45uv+7OFR4FFtvOjOgrjYdx+EDRVxzra1r/tQxiX3P7sKKLY9gTU8VtWIfnv6dg9j+3z+IJbPW4rlKZCFgbnLoCF7Y/ZYaiblcEbfd8SCW9567DBreKVfC27s+xFXbbsDpGrTxLWrlMex/dTf6x8tArhnX3rodG1a249RHL+Nw7WpMHjiOjV+8HR1nkMWeZ1/Fbfffifr4u3j57SasKA6hY+OdWN1aw5u7nsfm7feGB5488CTemr4bd209+6gGj72FE8VN2LLyzOCc1SyZAxbL0HsbAEak3HMsgyBNTX93oylUMGNEwosfsDG1UiHV2LDIVtYLzaIPWvSEVCMvny/P0Ap/HgnSqnYa1TBjjd7rLMWJ+Vccq+UWGQ2K9yfAoBeblFGN0qiH0rz/MfJj/e3UYMpUIIzFVhy2LuK4g+xdxuwLJwbauYybvfjCqsjkxDHqpbLyMvqUjTw/yM9Xo8hE+215ERrmKfE7Rgmz87mpqagRUwNANndqMLJPmhu0lu8jYN6omw2ROAaWPMeNpfxjMQdWJo396ozm1uJVLQ24cz0Eyi5zLnN5jVxoJMcrufKlrZG9RamtUJD12pMfMfgJYm3VeGVNv68CMuZEeZ4Uy8/T+KV0LXpoxjOrvjIiyIijzoVHkWhcW2ENq/yoi9Qn68KM2/Yp88TOZdwEZaobfG8xV47Ubo2Y+XvxMz4rtIdwYC5zZz37pIm8OWjIDJBnSaVRmw/LUyMIYg6eRbgsAhqdBczZtIXPMaj+maUbrReb6UauczpBspV8FdRJOwOuK8/Fs31hveMErJkTyqLgBHdKXdS9U1AqvEUejWoZ+mBaGDMUNIk61+i6jGSHdeu5w6RSN+hG78lncrRoXPbdAtvCI+9K+/X3u2DjlgIoovzFaLppAZG58b4f4Vu/dQCrv/TX8cWtraiVxnF8vI7SwHFMVApYf90GdLYBg0cO48RwCU0ty3DtxmXImujV8Vfxb39tEH/lnz+OVszg+L6jWHrTerQX6+j7aBhdq4t45v/7TYxc+/N4cPs16MmP4L0jw8jl2rBh01VoLZxC38FxjNfHUaoUcc3Ga7CkKYeJ/nfx4UAV+WInrrtuDfr3GJj73LU1vH9gDFfdtAZNrsFf+/5/wfq7fwY9XXW89Z/+MYY3/e+466YKJkptqJzYZ2DuliU49O5hTM7UUK7lsXrdlWgr96Ol5yrs/uG3FMy1t1Vw9J0PMDJdwPIr1+OK3iJODh5BeaKEwWonrl85idHqWvQubQQxWVNoIWBuYuIDvHGsG3fd0Ktfreen8NJ/+Y6CuWW5AUzWutDWVMJg/0nVYZ3L16A4M4pyaw9yH+5UMHfvtgJGBiawdFkvcrkS9v7ZH2HVXT+P4df/CGu2/yx6OuzQqc6cQv/AKKr1HDqXXYHuwjiODU7YJs63YuWVNbzykoC56zE+OoCTp4Sb3Y4VV/SEeS7l3sCuV7px/50Gho4ffRmHKrdh++oZjJRbUB3vR9OS1chNjaBt5XKIT/7U2DDau3oxMT6C6vQUJmbqaFuyAr1LmwPYH35/N/ZN3YWHNs9gbGg/Xv9gNR68rQt9QxWsuKKEJxzMtYwcx8ikNdvNN3VjaRdQyneia+rNAOZmpoYwODyNfFMHVq1YitKpcZRbKpjoK6Fr9XKUTpbR23t2g3FeMFfpw5/98SE89BfuQmttCs/94GXc/sWH0FGbwmDfIGaqBXT3rMSS9gIMzN2C8ZEBjE+VrWlxaxdWLO/CqbF+jE2U0dzeixW9xQjmumcw3NeHqXIdXb0r0dmSw8jJEvLlUUxiGa5YMXe0Q+ZkIWBu+P038Mz772LThkdw44ZOjB14AgdK92HHra2YHB/E8Enx8Hdg5couDB16Hi+92Yzb7tiI/MxHONxyC3ZcUcHoiX6cqtRQbLZ3mSmNo1YrYXS4imXrVqPlLGBnPjBXLU9j157juHv7el1nAj5f67sKD23NYexEPyYqNRSaOrFiRTcq5XFUKjM4OVxB75WrUBkfxKiMv2UpVi3vAMHcrZuBkaESenu7UDo1gsHRSeQL7VixsgN9B3+MgwNrsOmGDVi1ujNE3aZGP8Sz+99BT9tGbLtzXQOYK5zsR721F/XJMV3frM4m4y2XT2K61o7OszSeXwiYO3nsIF4b3IiHb8lqFv+9Oo3+sQpyM2MoVfLoXbES7S0FlKdHMDh0CtVcE3qXr1QGw9jQCUyUxJPfie6mQfzox+9jy7234srVyzE90ofxqSqKzd1YtSL2/qvnJ/Haj59F2w33YtPaJUBpGqV8Ec31CobHc1ixrAX13AzGRsvo7mzF2MQEypOiu/Po7lmFzo4CFMzddzuGBsexbEW3Dvzk8BCW9CzDT14xMFeaGMZEpQtNJ3YGMHdy8DjGSzW0dy1DT2cLTg6fRK65hPHRArqXN6Oc68TSswS7GZkTy88ohV7EQxr5egPuSFmzv1lUxDy6RnuLxSmykTi51nLLMoanaVE3RK1AQfiOU5l0DG4wazn6pmb1ZNOIInALPZk0F8oiNBqtc8pZoAWyHL5SQi0alO3npO8ghpMbUGaURgooIzxuxsWxZwo00JN+sY6b0SjKyYBabOZOmbOyojRyFtqlAg6npYZiA15MJNLHvE+fz2UoDiHydFqkRA5ExgKe5O+l6RJaWls9SmatLmz92VpihVRGxTQibEsnUNH0WjV2DQT4ArEeZBKRdaqc3UPGMtu5E6tDktLJQigEExoVdLCrxr+XgGdumiwBM/rjmuI+IlWUeVT6uTssdO9kytCzMiwrcsrZp2e3yK8gRrr3N3PgYLllGcqq0vcy1QUvqXF7AQsH6IzkkNpoekbmwfJUCbpIEWaF3ODYCeep6QWRFKNvpFHKv5u9ubhWrZTqoEoN5jwadZBrPoI+czSQ1q22qFfelOcQ1Cj1NRNN9NJCga1u35lDN2aIRqSUki0xu0ed5A7KmBnxjlVB2UTetgTZCpSnRdDdkeKR4Wz0j/qe8iRV2aKTpFXSyeIsAwe4Rvk1mj1/DBibfpb/Fmvc2mdOhCSH2nx95uoo4cV/9i+x6he+hlf+9Xv4yj/+Igr9b+JX/9le/MLfeQwdlVexe//V+OpPX4/+94dQ78jhnW//NvIP/l3cszHCuSyYa8EQ/tNf/ve45zf+V2zoKuNPvrkTd/+Nu7D/X/8GJrf9Ih7cuhSYGMJUPYexN5/B9wcexN/8uWH89v/0Yzzyv/wM0L8Pv/vadfjHv3w1Ro7+BFPFFTix+0eobf4Sruh/XcHcqqM7Mbr6HtxzY6RFRjA3g1e/+eto+an/E2uLL+HAsWtwQ9dRBXM3F36CH/VtxKO3nMSP//l/wz3/4O9g7KV/i5V3/xIOvfhHCubG3vgxnhjZgs9vncBTv/cCvvDLv4D9f/B/Yeiqn8VDW69A55HfwgvTfxkPbT9ztOuTgLlrvvwo3nt2HzY/8ABG3/oxWq/cho6mOtDdi5GfvIihK+7H9SNP4vWx23Ftfhf6ltyBrdd3oTp6EN9+vhlf+9J6/OSpP2wAc+XJkxieyaG19D5eeLGOh396E8qnZlA7tQ+v/qQbD31+tYO56zA8MIpiax5H9jyN+rqvYPN6OzDOBOa2tryHP3rqI9zz0Has7mnF7ieexTVf+QLW1ut4+7Wd2LD1fuzd+SeoXfMIrl8xhD0738a2Rx7DkhbbHVkwN3x4N94vX4M7Vpfw7Scn8NNfXaZg7s5f2ozX/+hDbHnsFoy//yJKq+5CT+kDfNSyFdtaLTL3ta+24qXv7MWG7dsxcex1TK2+B0tHduGVd/O4b8cWdLaVsWvXCB58yEDCmX7OCcxVRvH8zvdxz+duxYevPoXhJbfhuiuH8cZr07jvgS0K5m7bcS1e2vUhbt26Fode+T6qV30NW27qx8tPjeDmm9fh4CuvY9ndD+LUiz/QyNzKvu/h4ORm3HBNG/btOYz77t2AH/3ZU1h+/T24/qoedHacOdK5IDD3wevYN7UFhWMv4ubPP4DcT36kYG7brYN4/unjuPX2jRj+cD+OVG/Dbctew5NvduL++27E1NDb+KjlFmy/ooSBD8fQ0tOKj3bvxNqtX8DUyV3Ys78NO+69Eb3d7Thb/OjjgrkHt9YxcGhUn3tkz1NYcfMXUZt5Da++1oTt921CT28Vr+x8D1tuuQbvvv4a2q9/HKsHvo0Pig9h2chTmFr3MG5Y04SXd+7BhjtvwuTB5zHUugPXtzyH3cMbcefmq9GxpCUYUcfeehaFdXfixBt7cMtd96DeZJG5bT9zBV5/8RTuvP9WHN23E1ffcj+Of/AS9r6Vw4btm7Cm7RCOlNbj5lUGYOb6+aRgrj55FH/4J7ux9cGHsazpCPYdLOKBHWvwws5duPqWO7Ak/yHePFDAjodasfu5ady4aS3KM3l0N4/iuz98F3d9YTuWd7SrkyFfbMLBV/ag955HcW2bRYWrwzvx4jtX4b4d1zQM/9TgYTy7t4DHH1mDWtMAdr00iu03r8WT33sG6++9H8sK72DvgAOVcQAAIABJREFU3gLue+gW7HvuVWy9+xY8/cRePPz4Nr3P6zt/jE13P4p39zyHzdvuxu7n92DDttuR/+ApBXPbr9qPF9/uxM03rcWbu9/AzZ/bjref/D7Gmm/AbZvXYerku/iouAU7rjh7ZK6zXWhjXlTEm80K7Us8tqTriZGiUYnMKW2URFLbbJ+pIe4lucXQVgqdF5MQgGAeYYsc8OA3Y8EiNDRYWMhAmjhr9UtPyDcj1sCDUqU0N8Nc1jT2NX/D+f/6N/c4xypsmYieG+dmwDAXxwoAsLAEKZYsSCD0OnqzNS9srnFXjB54UY5bqXlW0ETmXQrFCH0pAgQ7a+zflsdDOmAAut6agNRFpdZ6o2z/cvD8E0BbBMYq65kxbIYfaYkC+Ow+BmIYoRMZa684j2gpHZYN5L0Igka9NN+SjZLdweAhKq3KqA4KWy+BAubRZVK5LPgj2Ui2bhqboFs+EKNfCrL8HWSM2eIbpOhpCfggP8/U9Ib1zB8MERwveqH30Rw8OkEildRGZ82nreBHNTR1z0bkLqVxMw/N2jvkcPLkMHp7Vig4jVVjiQ4izTdWo7Q8XOofKXyjUScB+jq/1j6FRXnks9B3MKw/FlUyncYoluR8ZnPnZF6lBYE5gGyNWg/Coudd2ji5Lkjj1u9JpMpp5ao7M7qR65G6kRFfAnmuNa5vWc+yFmWcEukO4NDzWrm3sxTkWA3VjinduwSjzlzggW7OHysSZQVQDMSxoAp1I/MWKWPRjYy0inzONm4WUOL12tLBddLHGXdueHi4LoLvGxyftwDK9MBu/NqvHsB9X7sa/XtexL1/6VewrvgufuP77fj7f3k9KtXD+PZ/OoSv/3d348jBA3i/fwoTb/8A+a3/Gx7PUPzmA3P3/s0H8O43/19MP/D38eBN4m0/hD1vD6A+egBPfng//o9fmcG3/9EhfOmfPIbm4X34lX84hn/2zbsxfegtHPiohKEj76F3++exfuwN/PBYH1pOrsdf+oYZCPzZ9Sf/BnsGrkBLM9A104mtP3Ufumu7G8DcbZ0f4o93TeP6tXUM7uvHg3/1z+PIk/+mAcw9963fxcQ1WyCkq+N7n8P2r/8yjr78e9jy+b+CpUsKmNn3r84TmHsPO184jN6uVuSrXdj0wHrs/89/jKEly3HDPT+FjUsrGDq8G2/3FbBi+SpsuHo1Dr/5UgBzTx4ooHXpVfjCfUYvfH//c5hc9RC2rKxg7w9+F6PtG9FSzGHFxjuwrn0Mhz8cRLkwhvd3TePBbzyA1tIoXnzydVx/z4NYscxplndch6G+wxg6WcLksf2orfgSbt9skaCzgbnv7l2On/nCCtRrU3jhe6eDuX0vvYRb77sHhXode3/0h7h6x5/D0i4z+QXMPXWggrW9xq3uXb0ZN6yabABz237xDhz44evoWn8VyuN9WLFpBwqDP8GHGTD3lduP4DsvVbB580qUxgZwonIrbup9E0db78NdV5dRmRzF8+cJzP3pt15GzzUrNWpZbFqKTbetw8t/+jS6b7wenQAOHzqORx57UMHc7Xdfj1defgM9K5di/PBHWHnL57Bi7Nt47sg6XL2mC6NHD6K26jF0HH8SrTsewdAP/ytq14ixXcXhA8ew+Uvb8cYTB/HA43fg7BmNC4zMfbAH+yZ34NaeF/Ham124dc1HeL9yL27pfAr7xm7HjttWoTb9Nr777TF87nNVPLN3Kb7w6I0YJM1yZQl9hw9jrFTD+ImDuHrLYyiN78Vg5+24tXf+hLqFgLmnnngGS3oMDM1MjmGm5xE8ems1PHey7ydYtfELyFXfwInCFmxd2YrK6BN4ck8nrlnbg8n+tzHaei+2tryA5w+1I7/ydnxxRzdKtUN45kfHcM365aiVDuPY4Drcd/27eHXwFtyzNdJ067kxvPCnT6Pz6o04OfABurZ+GVtWHMMTv7UL08vbsePxz2NVsYZ3dz+jYO7dN3ahbcU1yBXb0NXywXkDc0/sGcGaZUAhtwQ3bl2LE++fQLXWhnXrm/D9J8bxtZ++Efl6DS/8+EVsvvc67HltBg/dZ5Hz3c88ha0Pb8Pe5/Yhv3QF1q69CstaxvHd7x/EQ1+7D0vqNQwc+wAjE2X0v/8+lu74Crb0uAFx9Pt4qW8z7hV67dGDePv9E5hq2oi7ryvPCeaee+FDPPDQJtSKI3jue2/gnkfux/4Xzgzm3t7zA5SHBtC1+Wu47qp2KM2ytAO9o9/B0cJWrF2ZR9+hD7D8gc9j+rmn0X3/o9jQUkP/4f34YAFgrqtdeirRc+pUHrMk9TBmpIS5XtqIWsq3u3FuQK+oxq9Q6sTIaGmR3ldV7/XkZeLdW52NUDheUOOZRpMZLFYIIFvGm2BLWgmJkZEFg8HrnCmOQY95tlQ2o4Kk/sTqjDSYIz+NUSnmavEvHB/z6+Yet7UcIPiU9zz7uKM3fdHHrQBEipNYr6syq3M6pZE5ZtYLbha4ceM3fO5REAMXRk0UI1x/HChX1Bi0j0KfNi+MwKp9WXoYaYchIpahE0ZwZLRFAzZm0Go0K5NvpPrQcyMDuPLoDsGbOhJmUSQJJplnxKiKlemPtH6uA41g6Hs3timwyIYZ/NniPJkaJCFKbc3d5Z1YOp9R5AgMGumC/v5OzROAIT+yXy+1cTNyacVBLNLD/Um6rgJ7p5HGv5GKanRDRp9Z3ojAPRsh5RpRkKcNwm3fZYstGZAnp9HAYGZAIReTjogsG4EOBequBmp2XaJS096LznLl+Hzmo7GdSxaYG5XTqiCQHmrPzoB9d76I7mWvw+z7cS0SJEXwZ43KzSHmBWj8dwPABLcxqsw8PEazmYdqUWoHwt4HlJG8UNRqEcedG+jv1+Bfv9As5+kz9/q3vofyTz+OO4rA6NF9ePWDHjywcQL/9ulu/M8/d2UAcw8/1oIfvNKLn/upazH4xL/A7t6/vTAw1zmDP/g3T+KRX3kkgLn7bxrDd37rh/jK//gzqB9+Gr/2J+sVzH3nH36In/qnn0eTg7lf+wcz+L//YDV+9e/ehBNv/RjHWm7DupOv4/sjN6L+3Pfw1V/96wq4+MPIXG93EaX+P8EPXtmIe7cONoC5h68dwD/9l2X8vX90M5q9gtDe7zaCuVe//T1s+LkvY63fWDyiL33nd3DTI/8DxEg4f2DudJrli7//+yiuWY8jQz348ldv0ZwmWZRHDz6Ht2cexLX5FwKY2/leN+pj72LTYz+La5dW8doLL+OOe3boqN+cFZl7/ZkncO2Dj6KtcBQ7f+997PjGAzi5/wc4te4BXNfdCubM3XJbDa++1oH7t12Jobe+i4/waABzM7kP8dqrwN13XK3POH7kZQy0b8X1M+/jibfW4SufW3IamHvr5Wdww50PYP/Lu3Cbj20uMEeaZWVyBD966iM8/vDKBjAnOXMDz/whlt7657C8yzzhJz7c2wDmvnbXCfxg70p84eF17ozJ4ejbr+DEsntw5/LzC+ZIs2yvV7H/uSdR33Q/xl58FZu/fC96/GSTMQqYu/P+jdj15B7c8MjdmvenSvzon2L/+N24daNRbJGv4I0nnkDrjscw/uS3sOyBv4iruv2QrYzjx09/hEc/vyWz2uf+dWGROQNzQms99vq38f+zdx3wURXd92x2E0joLQlVekfpINKlKU0QQQFBEAsqdrF3xa7YPvWvoojSRFEQERAB6b0jgvRe0gjJJtn2/52ZN5sNCiyEkHafH1/ae/PmnZl9d87cc+89kOAFil+HplFLsPJwXbRqXA7e5L/xy68p6NzOiQVnkLny8cuw09kE7RuG4cSWuQgp3x5piZtxKuoq1C54dumx6XEwZO6/ZJa1Cq3H1oQrcW3jAojfNhspZToixL0VMUXqoW6RgnCnLMamf6qjUT0T1GdDwpZZWB8ThZN796FVv5tQJvwI1m5MQctGJnDXBu+hX7HyDDKXuHsBNic0wdUNi8CXuBuT5nnQf0AxLPhqJSIqhMDlaIZ2baKw2yJz9pAk7F67Ervc1dC8TsIlI3NnyiyNXATOw/hx9jH07NcEYV4PlsxfjeatamHZ6ji0b6c9z+sWL0Sj1u1hs/ngcZ3Ggrnr0KxTfSyevV2RufCjc7DySG1cfVV57Fy5GGm1OvnJnNu2BYvm+XBtpwaqrbSkeKz+y4mGld1+MucJO4RVS5xo0bAcli8/iGva1TwnmfPZXFi74E80uKYTdq7+DUVqFsCWzWXRvUMtTeZSrkZZ589IKjcAdczwhLixYe5ylOnaHhW8wZM5ZrM0RY+1zExL8Jg8hB9PI3E0C02ziDFprlV8k5U0wFrFq6WSSUZhvqr1vVWQ1siRzA6v8uIZb4zbrWKc2K4iiixUq2KI9MLCkEG2l559Ti921PvCSkNuPEKUsOk/asmVSQmuFztWDTw/4TDyNXoY0wmW8p74n9FknUtf7Jj7XnS/La+migW0pKBZ129Nkk3MjS4Ibr0/reQdxtOlZIZ+T4UubszzSR4YK2ckt0byZuRqKjGMlZXSKGmNN8HMMSW6UqUftEdWSRdV0Ku242qxq2SGuhi0P9W8RXoCvREmUaP28up4O9Nv9axWnJxfBmbJEAPngiJjpmSA8ipYNebooaYHWhWm5sKeBEtvNphYLpP8xcgl1d+IqVUHS3k0rcPUtjPJcwwObJeYmngv46UwRDAw+Ya5n5GaKvqsSG/u67fDQS+TW3uquMng0El4FDmzMpkygYguQ6E3QHViHB2nx80ClpJQY2nVjjPz28hgTU0+4z3WyVe42aTfb5y3Zu4oeXFASRL/u1HNDRbUZqZfnVDFlAxI9+xrYsT7G++fn0j5Z4AunUEvdPq7kd5iXS6EfVF9YjxqaKhO+MF3lzUH+Y5h+zoWUsch+9+jVi1Gv3fZeidmSEoS8I6hWiJQXh/4eTB4pxey14oHs7lnvIcmHtHEy7Iv+jPLMbx8/VYJUAjayTjnOT1zPjgxa9Ii9LilmxoSb1osvnlvBa4dcgV+/DMjmevWIxo/fL8eEaWLIvz4JtibjjormQuHG7vnTMCiQ9EoWsSHY9t8GPD89XCvnoypK4qhebcWiFkyA4nFo1HIeQybY9rjsf8gcy+/WgzffLwF5WqXgi0xFuU6dEHl2K1KZtm44FZM+u4o+o/qjtKFtbFaNfN/2BRbHgXDQuA9cgRX9b4ZFQpuzkDm2lU4ihfHbkWtehEq3qdz59Y4uPjTDJ65tBNb8MvMPbCXsiOicCl07toKm+dkBZnbhcXLD6FUMe35qlz3Suz6dQaq9OqLpJ1/4lToVagQth/747xIS3KiZO02KHg8XWbJmLkmVQ5izfoYXNnQjR37K6NZY+1dOJPM/b12IeJ9RRHicyJujxdNOhfFn3P3oly1iihYsCTqNyysZJaNGxbB8j93olCxcHhO7UdoZLpnjh+2v1cvRayvABzwwJtaCA1bNYDv5HY/mQO8OLh1CXbERaBohA9xMSno2LE1Np2HzC3824cKpTwqti+sRD00ruLJSObuvRb7Z/+AhCJVUSDUjsgqDVAwaVsGMte3ewlsX7sG8a5wOEIcKFurIXB0bZaQuVnTVqFk1Sg44EVSsgON2jWB5+BGbP7HiYhCdoQXKYcGdSromLnWtbBswVLYixShuUXZSnVRIToNa1dshjeEsr4wVL6qAY4umatkluXTNmH91hg4wgvCXiAajesWzzIy53YlYMmc2QiveAOaNXZh8/KNcNnC4U5JRelqTHhxBItmb0PRCrURWTIBhwtciZqejVj+VxoiS+qYyHpXXR4y1zDqbyzd7ERUKcB56iRq1O0AWwCZY8zp+qVr4baHweazoXytlog4MEMlQKlZeifWbfeiRZt62LV6GWJtBeDw+VCm3JW4IuoAFi44iFLRtVH/ynKwe51YMX8NqrZvh8hQL3y2VGz7ZToKtWqD3bN2odngxti7YhnCrmgH+5EVyjO3d+d6pCW5cMJVBlfVSbxkZG7+hgSUL60ToNSo1RDFi+oFFGWW38/eisqVSsHnOo3QorXRuG5J/LN5BY6nRCA0JBmhhWugQQM7tq3chzSvB4muIrj66srYNG8xUktVxJU107Bm1SkUKxaB00ePodQ1vf1kjvc48NcKbD/uRdFwB3xuF9zhNdGqbiiWLlqPsBJFYIcbySGl0brB2clco9aNsH31EsTYCiHc50HCaSdatemgZZbNW2HP+kU4HFIbdQpuww7n1WhW4yTWrNsJW4HCCAkpjnrNq2L7nGUXTOaYzdJIaLgwUAsBK87BxJGp4HqrtpGR4vh3bk0iEhPwb8nkTLFaRdxC7GqhYqQ9gV4MI2M0iySTUMBkm1R9yhDcb8kkA8mclag7NdWJgsz8qTbW0+Vy2rumGJ21yDa73Fb9uoACxIYU6h17nUQg3VOYns3OeO5yXb/96dcDYxbTd/lVEhxTFsLKNmlkVyZeKLCUBBfMXJAzuYnC3pIHUjqr4i4pBbTiEVUR44D5kZ4wJT18UnvA3P5Cx/4seibxTIB3zZ/swVq0pi8w9TonMG26itdh7J5KjKE9k9oRpAseK+JIMsjFqElzb2KLHPoaM1fVM1LWGUD4eTMjteRfudjWkkwt69O4WOUWjJzMn1jCkE8di2RSxKs4UGtT87/mpd/ToiRq6Z5BJSW1Nk5yer+Vh9+SnhpSFEhk/SUlNIJ+2bbetNHeZS291Z5a/o7Xcyy05FKTsMD5wGtJnE2heDXelqxWS8V13KyRhRsS6M+8a20wqDMsJYHJeGlIJt9xfs+imk9688K8X/l9mlvLh00tTCN7NARJcQ3rc0Q5p5FZaqKYnqzJlHLRmweWfNJsllibZClOp+UVtGTopqyIpbAwMXemzAr7azbu/GTVAlHHHOtkKOkbN4Hn69IifC5/v1Utv6zrty0uLs7HIpEnYpPOGzPnJ9b55JvFP09F5S79UDE8BPHH5mHdzpro2Fp7mi7lEUzM3KW8X15vK3bXCqw7WgfXXlMMnqSjmL0oHj2vr50lj32+mLkLvWli7Ar8c7IGGtUsBa/jIJbNO45W7RufvwTGhd4oyAQoF9HsJb3kfJ65S3qzy9hY/J5fcNDXCvWrWt7Wc9w7mJi5c3WdZG76fCf69qx+GZ8wd9yKseKFw7njzYWq7rOS6liZ+kwKbZONT8WIqL9zB9mlAvBNVj4TT+GPhbI8fKxdFhpawC9VUhkK/Uk0THpCLWYzZI/94AKbCwIuuvyeECvlvNoVZ0ILy4tjZG6UVvmTX1gB+ybOzxTspRQ0sLgyFyRGnqR30S3JnJWdj33RsSM6oZRaaKo6YMZzd4n6bVKqX9J+aw/Ef/c7vTaZHkN9uNKYnCQ8oEiy9kSZOEETJ2fkoNoz4EJomPYYpNda0zFP2mtkxemZ+mqW18rEEjHTpfEwmEylHFxdLkATJx462UM6UdMexXQiZORpgZ4ek1qe40VJKdtX3l4r4Y7aLLA8r0ZqRg8E2zBxPyR4JuZOL3KtJBKWR5P9Y5sq2YMlCVReFd4voF6ijiHSMj41py2Sp2sbpkskzeKcGPMzZuauyglt6vBR1myVaNCyPr1Iv5h+m3nPZ8yufpuMnRxnvkP4T5fQ0PXhTGIU5TW2PLnao28RORVbq71mfo+uv1SELgGhparp9fb88byWV1NhZxWiZ380UUl/N+o6gdqDbGJozbtRzS/Gdlp9UJtXViZNI7f0b4LwHWh3qM0FlitQh+XF9WeLDEgdqz4bVq04hY/1OSNZDYzVVCTLmp9GBm+uVZ5Al473058ZHX9s4mJNbHHGmp3a051x08KK3LQ+h7qGnC6XYCTa+t2oZeaXq982ZrMkmaNn7nwJUHKHeb50vdy1ai7mbYyDw8viq4XQ9rrOuCL67NkBL/bOQuYuFrn/vi4l7h/8ueoAChQMAbwORFZvgDoVz14aIjN3v9RkLiVpN1at3gufzQ5fCFC2wlWoWaW4P9FGZvp65rXByCwv5f0upq28SOZ8nuNYMn8pSlTvgPpVz10GhJgJmbuYmRPcNbpouI7VMYt1f5IKKymK2tW2srxxgWJ2/bXHLD12Q8VIBcRZGE+Yqemk5TeWd8OfWVLv7uoU9HrRZMihlqZZsSvW4xgZnk4uotOM65gPK7bDkun5szZaCTKUR8UqSM7rKBNURNSKazJxNTprnU4+oQiMtUj21zjzx4ilZ7rLsn4rzNP7raV+Z+m3VaMt2H4b6Z7JXmqSbugSEHr3XHlBTIHYgDTnAQUe/KnyuIA10ktDHB2hLFacLsHVNf+0xFMvgNPb9xd6tmS0hvyZmmL+JBnWotHEWOrYSbOITPe0Gclk4LibrKQkLLreFz3GVoZEeg3UuKcnPvF7KkwogJXmXm9wWEWkrXlp4ib1poOW37LQOb1zxrNsYje1hFTLSc3c12t57YHWcj8jf9NeKwt+f9ZWQ2iNJ8a0qYmwdc1F9pufi8BsoP6YU/PMZ+03F+6ahGkpbXD9NgldeB3JiZl7/rhGlfxIexpNDKLxPvk3jqzsrJoU62y4mpjqgtm8XtdQ1BtR5vOu32t6zhuCZjzuJk7NvBM0yeS4mDqC+mcVh8sNIut9kkGybsW1GaVDepytJlLK0602AdKTAZnn9mfD9Hst9bvRkDX/RlZAZlM9L/Tmhumbf675ve2WYsWSreu5w/en9j6bwvYZ3sn+Oof6/a82bKzEVkb14N8IM1lAM9XvdE99ukrg3P1WZI6Zu2ITUoKqMxeciZSzLgQBIXMXglbOOvdSk7nL+XRC5i4n2hd/r8ySuYu/c96/Unvm0usmqYWqKg5rFgPpqbeJhklYYRbpXFBwgRIYO6I8Xcprp0mB8poZWZklXTK7tulB9HphY+ROZvfcZEnjvZVsjRnVAhaL/gUwPWeUc1pJOFwkDiohBBdpOnZJExe9WNcSqPQdZhPfpD12TOKS7ikxSQBMjSe1MFNZ7nTGt9zZb5OcRc9xjhkXaIZ4Gw+XkVeZBBDGqeGXL6pU+aYNK1OpJSc0hJF/NbI1jqGeR9rjqmOGjATRxKKZWESdDdTkojBeGJM4Ij2Tnh6HdKme9jeYrJfpHdT91FJM7VkxEjwT82fi9DjH/CVUrGQtukiyLmNBD5zxYBvPgyKYyquqcTBSPjVHLCKr6opZBas1pzPZDy1pnx4M/5wKrE9nYg8NseUCXHlJrfvxUpKp3NZvQwJ0ciJdXsHE3OoYTUoptWQ6Q0IOa/NHbyhpohdImA2hNNkp9SaDflfxd0bKq5PPMG6UiZXs1kaDlkgaabn5zJu4WUM4jXfavBv9700rg65OIqXJv5GwKy+dlU3WeK7Ss95qEpwuG9VzznhgDas36gYT86s/V5aM09oEMpttpi3t+U3Pgqmkv5xDVvF69QzWRoOZy+r9bn1ejJpBbaApb6n1OQ2oHWrKxvjfjZbn+Gz9Nhk5DT4mLtR4y9OTEZ2/3ypmjh/G4ycTUbd2Vb8LP++b8ZzzhELmcs5YXGhPhMxdKGIXdn5e9MxdGAKZ98xd6P3y0/npdebMgtxa7Cryo+Vsmtjo2JRAF7kxtFoCFpCG2oppMvFQer2anj5cZ1G0ISUlGeERhfROvBXjFiiZMpkRNXHQ0kzenxnhwgoYhYhOFa7Sc/uFgpqzGcJliJnfi2h5DEx9MLMYN7JJvUueXhhXL0z0jriRJ+mdaZ04JHDhYRZspuZXjuy3lWBCSVWVzM9kUAxI4pfBIWrqyOm4usDyBCrRAePhzELceIasBA0cF4O7WVxqWRfH3EpwpZJW6Gyoivxb3kAz30zyEjMOOlEEs1fqlOk8/NkiYQOJvM5uqcfRxBYZMs/rTTynWuAG1H7z10/0MyJNrrRX1EqAYi16dbyQW80KenA53wxZ1R5dy6NteX+NlJnEznhxeLFJbW8IpX/OBMSEKkLsJy96nDIkSPkv7UpW9ttfU43yWE0CLrbfJDYpKc70DLiWBFB7P7Uq0p8xMkCVbdL+G8+YYbEmdk7LMvX8MDJA9e7xqwmYBZXeOi1DNp4uFetFBYKJow2Q9RplgL9d692n52xg+QTtoTXlEdieThxizQtTosXaXOKc5WGycqamMf40wl/uQ3ncLGKliJS1+ZL+vtT1PvlupNxZ7wmEgKUCWL4lw/SwEjmZZCZ6blneZhJeK7GLP47aZP204jKVx9DadFCfSSWZTn/nnvluvFz9tsXFxfqYKee4xMxl2xqGZO7Q4eOILF3Uv0uXbZ2RG18QAkLmLgiuCz5ZyJyQuQueNBdwgZZZMqW88VZZ8SSax6VnGzSLHUtyqeVgWgaoyxdYsWRmF9pa3Cub709woBf+htwZL5xJ8GBkcBnrwRmvoV7VBWa0NIsnlZVS1XqzCvEqGZD2rPnlaJZHRi0+rN1/vUuvPXF6uahj5UxyAbXos2p/qXMssmEWckZumPP6rQl5YDZJQ7w1rdYxX1z4+Qt3W7FExkNpsNPJa0iirQmhJ4XyHPhTo1srRbW7bhW1VpsALiaZ0LGFJrZNk11T+Ds9Fb0ZJx3zqEtdqLniX1BbkzogsY1ZtNMfli4H1fPRyBu1d0ZLGtWi1Up/r+auRYh4b1NHMTA+z+8V4MLZqlFnyLvfw2t5UfRcsSSxJh7UIv/+57Vir8yz+qWCRmJsfZZIGjkHDZbaa6prmfkljFYNNpOExRARTWytYuO5pN/Gk688cJZ028gRTZZb80pTkuqAmEX/O8DK6Kjr6wUWWdfeOsqTGedqPM5mE0BvEOh5ZrxzgRJWJcO1xtVsWJi4Sn/spF+GbhWwN+/GgBqW/pg54161PLKm9IsZ23TPpH4jBf6s30Va5mg2QgyJSn83pscPmvmls67qeEq/RN7yIAd2xyRfMdlVjbfQqCtMzKKRwRsvttlEU5suJnFQwMba5eq3LT4+zkdDRM9crRqVxDN3AQuBS3UqydzhIycUmTMT6FK1Le1kLQJC5rIWXyFzQuaycoale+YoU9MLGu1T9VGbAAAgAElEQVSB0KnVtdcpPducyc5mYpHSs/Rp2Z4iCWlp/sLhgdIflbiAu7s+r7VbbBVhtoX4kzyYdtOldFZ2Py5mlRzPhpiYYyhVKsqKX9HkK5BgpDiTVWkDI1HjNfQCFipUxO9hM8TNeA9N7M2/U3pnrOfk995Zqen17rtOU27irdIL5er03JnrdxIKFSp6ifutEyCcGReXLjnUJFYRA7UQdukseJZHy3g3MpSV8Gc0tQo0q1ginaDDxP6YBXSgZNMQPc4dzhvGOJkFtvKOWv4Ok3VQke+AWJzAxDRacmYko5r8mPube5qYNtU3K3mJWrxb3grGC7FGoum7wYDnmDg/TQrVLoUad2ZQZayXkUxqIsokHVqfmXg6AUWLFlfPZUgmf69KO1ibDoGxoKokhZWmXxFNi8gZz7Bfsmd53tiGKiGiYss05rmp3yaeTcVqWYRVy7YNMdFSbiO95udMjYWVXMR8JrXHTWOuvlobB5wXOgaQsbKp6t0QGK9prjNzh+caUszNBaUMUKUtdDuKeP3nu9EQMD32fBarTLxqT3nKUlLURoWJHQ4k57yHSqSjpN6alPMbPU+09zAwptNIPI2nl+3Hx8egePFSal6ZDZ3AbJ98fs7bMJVUSvfT6UxC4cKsU5uebTMw27D/M6yCPE2JGP1ZMxsiJkOsJovaA2k+25eu3zZ/TOV/9pueOYIYk5CC6lXKCZnLypXDWdommTt2IhalSzDFdno9lmzoitzyAhEQMneBgF3g6ULmhMxd4JS5oNONZ85ItkyyALUYUfXEdOyb8cJo6ZOW5ykvmSX/UQtcvyfM1HrTHhnj9TOLc3ON30NnyTJ1PAclm3pRpBYXfu9ZujcoMImBWYiplPcB9cRMAhQlv7OkdKY4NFsPjAsMzDbIBaWWKWlyaxaE/sWh6pz2AGoypCVKGfvN9pn9Ue+iGy+WP0towI79pei3ii9i3aowZsULrt/Gw6mR1vX2zNgGxhapRaSVPCLdA0mPZ3qCBb1o01JcfY72jlD+Sm+LKTWg48nMuSaZgRXzZbnOVDykNacMrjqzqt71Dywc7Zd3qjHQhMzgbRbPvFaXCNCeM1MXziR6MUl7TAIWNbZWFlOTCMPvrbUyG5oPmKkHGFio2RALk+Ev0NurCSk/O9qTzT6p8htuLVPTkjUrEYaVrCcwY6xeYGssTEIef2ZYf0bH9OQn2dVv5Umkd9XKdHu+fqtxseJazYaQ33tpxbkZz2ogYTZ11ozb1cTL8dp0T6Yld7Rqypn3VHqheBI1t5VVNJ3MmBIERsZoiLz5DKjYR6senHmfqDhcJe/WY5Tx3aiJtl+ua3mrjRdMfTYsr6RJamPmovn86XpzxjOp5Y0Z3jEWjip2MMAzFig1VRmArcNgTtKpyweYwutWDUUrblRjnp6sxXgB9ZzV801vPqT3zYyTyXp8OfqtZJZ87hRnitoZkkMQEAQEAUFAEBAEBAFBQBAQBAQBQSBnIECSWKRYUe2BJ8EMqNeo6syRAaelpqFMZKR45nLGmEkvBAFBQBAQBAQBQUAQEAQEAUFAEEBSUhKSk5OU3NIoHbSyAlDZLOlWZ3mCyKgoIXMyYQQBQUAQEAQEAUFAEBAEBAFBQBDIIQiQzFEKb2TypmalkleTzFHPmZqSiqjoaCFzOWTQpBuCgCAgCAgCgoAgIAgIAoKAICAIkMwxHM5frsaK81PxkjExMYwYRlqaS8iczBVBQBAQBAQBQUAQEAQEAUFAEBAEchACJHPMCGqSxehkNx5dU9QUDWdGIfHM5aBRk64IAoKAICAICAKCgCAgCAgCgkC+R4BkzulMBktGsCQDawfyUAlR4mJjWUFTySwjoyQBSr6fLQKAICAICAKCgCAgCAgCgoAgIAjkGARI5lJSnDAlXfzlHFhFhp459pQ1IySbZY4ZM+mIICAICAKCgCAgCAgCgoAgIAgIAiqbZYrTqepXpqWmIjQ0TNWuVDFz4pmTGSIICAKCgCAgCAgCgoAgIAgIAoJAzkRAxcylWjFzsMHLLJY2XYzdFhsb42NaS5UARUoT5MwRlF4JAoKAICAICAKCgCAgCAgCgkC+RMAkQLE7HPB6PDpYDjCeuRgfs6F4PD6UiSwjpQny5RSRhxYEBAFBQBAQBAQBQUAQEAQEgZyIgI6ZS4E9JATQPA66YrjNqjMHmyoaLtksc+LwSZ8EAUFAEBAEBAFBQBAQBAQBQSC/ImBkliG2EHgZJ2cLURJLt9sFW3x8HPOgqNoFkgAlv04ReW5BQBAQBAQBQUAQEAQEAUFAEMiJCGgyl2rFydnh83rhU645WDFz3uCKhh85cgQRERE58RmlT4KAICAICAL5CIG4uDhUrlw5U098+PBhFCpUKFNtyMWCgCAgCAgCgkBmEYiPj8cVV1xx1mbSE6CEmHA5MOeJJnMxMT5HaCiSk5LPW2cuNjYWJUuWzGx/5XpBQBAQBAQBQSBTCOzfvx+VKlXKVBsxMTEoVapUptqQiwUBQUAQEAQEgcwicPDgQVSoUOE8ZE575nSsHMPlSOxssMXFxfk8Hjc8bs95ZZZC5jI7VHK9ICAICAKCwKVAQMjcpUBR2hAEBAFBQBDICQgEQ+aczmQ47A64PW7Y7XYwfo7eOVt8fLwvLTUF9NSdL2ZOyFxOGG7pgyAgCAgCgoCQOZkDgoAgIAgIAnkFgWDInIqZUwksbVa0nE/xN1t8XJyPf0lxpiDyPHXmhMzllSkjzyEICAKCQO5GQMhc7h4/6b0gIAgIAoJAOgJBkTmWJnA4VG05HiR1Xq+XMstYHzWXKU6nkDmZVYKAICAICAK5AgEhc7limKSTgoAgIAgIAkEgECyZC7GHKALHsgQsHk5ypxKg0DOXluqSBChBgC2nCAKCgCAgCGQ/AkLmsn8MpAeCgCAgCAgClwaBYMic2+3WJQkYJxfCeDl66Gy6NAHddJRZnq9ouMgsL82ASSv5DwHuopw+fVqlQWfQ6vkOj8cDpqEtWrToWU91uVxIS0uT1OrnA1P+nicREDKXJ4dVHuoSIUAbkpKSkuvtA+1mwYIF4XA4zorMqVOnULhwYeWpkEMQyK0IBEPmEk8loECBgqq+nA02RepI6GynEhJ88QlxsCEE5StUUPrLsx1C5nLrFJF+B4sADeDvv/+e4XPA9Oe1a9cOton/PI81sV577TXcf//9/tSzu3fvxj///KPOL1euHOrXr68I3B9//IFGjRrh448/VteceXARyw99eHg4Fi9erNqUQxDIbwgImctvI57/nnfHjh3Yu3dvhgdv2bLlOTf5WDtxzZo1aNCgAWbMmIEHHngg08CdOHFC2ZrQ0FBceeWVqhbWihUrULNmTWzcuBEdOnS46HvQ5i1dulRdT9LG5wsLC8OkSZPQqlUrTJ8+HZ07d0a9evUy3IObmePHj0e/fv3w5ptvqueMioq66H7IhYJAdiMQDJlLSXHC63EjNKwgvF6PKlFA2aWKmbPbHSpmrnSZMkLmsns05f7ZigDJ3KJFi8CdvnXr1qF9+/aKfNFoJSQkqM8HvWXMKMR/9Lhxx5C7giRs/L5IkSLqGbgr6nQ6Ubx4cbAY5CuvvIIHH3wQFStWVH+fN28ejh49ivLly+Pvv/9G1apV0aZNGyxfvlzd78MPP1RGikaL/eFBrx7b4r24I/Pnn3+qNvk9f0+CR4MohyCQ1xEQMpfXR1iej5t9nOe0RbQ71atXR7NmzRSpIgmirSHxYb1Evvtpc2in9u3bp2ow/vzzzxg+fLiyUyVKlPADSlsRERGhrqV9ofeLf+dXyrhos8zBn999911FrGgfaevq1q2LnTt3Kpu1adMmRRxpm3gftsf+8Ty2x58D782+0k4WK1ZM3eL48eMYO3Ys2rVrp2wqn/WRRx5Rm6otWrTA5MmT0aVLF0Xm2G/ew9jCBQsW4Nprr8WYMWOUHYyOjkZiYqI6h+1TuZKcnKw8drSRxPBcDguZcYJAdiIQDJnjmjKUCVBMoTnloWM2y/g4n9fjRWpqGqKio4TMZedIyr1zDAJHjhzBhAkTMHr0aNWnZcuWYdasWcpI9O7dWxkrGhkaRBqHypUrY9euXcrYjRo1Shm2Tz/9VBmTKlWqqGvoZTuTzNG4cKeTu5sHDhxAx44d8fnnn2PQoEGKzL3wwgvKkLIdGm8Sy+bNmysDX6tWLUXm7r77bnzyySeg55z9uu+++1CyZMkcg6V0RBDICgSEzGUFqtJmTkSAtoibfrQPJGt839MekCg9/fTTeO655xRh4vu/cePG2L59O7p3765sUIECBZTdoveMpIjHl19+ibJly+L6668HCREJWdOmTfHLL7+ov3ft2lVtZPLgPd555x1lV2jvSIwWLlyo7E3fvn2VDdqzZw9KlSqlPIK0geY+c+fOVW306tVLEb4vvvgCtK0kVk8++aQioyRz7CftJsnc//73P9x7773KXt52221KqcL2SFTpaSS55Pc9e/bE7NmzlU394IMP1Fe2/eOPP6o+XHfddYqUEjuGN1SrVg2DBw/OicMrfRIEFALBkDkTMxdit4M1wvVGBbRnjh+stNQ0yWYpE0oQsBA4k8y9/vrrSv5BA7p27VplVCk7ueeee9RO4qpVq5TckZKQOnXqKGNKkkcvHHdHBwwYgIkTJ/6LzG3evFntUnIndciQIYqsBZK522+/Hd9++y2ef/55ZYCvvvpqtfMYSOZat26tjBwNM9vjruk111wjYykI5GkEhMzl6eGVhwtAIJDMkagcO3ZM2QHaBm4Ufvfdd4owcaOPNmDlypWKzH3//ffKRpFs/fTTT4pAkdwdOnQIU6dOVTbrs88+U94t/r1Jkybqrhs2bFB/o+eO60PKIEn6aJ/Y7rZt2/6TzP31118YMWKEIlxvv/22IoRsY8uWLejWrZsiX8OGDcvgKSSZ47lUo9AOMuTgzjvvVN65QDLH+/fp00c9t7Glb7zxRgYyR5yuuuoq1WeSQJ5Pgsr2IiMjRbUin6ocjUAwZC7VKk2g6swxXo5lCUKUzDLOxzA5Z7JTEqDk6GGWzl1OBM4kc4899piSrfCgMaS8xBg8krmTJ0+iR48eiriRwNHwcDfUSB4ZA0eid6ZnjruZ3EmlcaWho/EJJHM0vtyhJEGjtJIeO8pbAskcY+1ouLjTyoPxfYwxkEMQyMsICJnLy6MrzxaIQCCZYwwdyQw9cVSD3HjjjYq0kUTRTnBjkVJ9kq6ZM2fioYceAkkWY9Aef/xxf0IUesBob6ZNmwZuGtLOkPDwoGTz1ltvVbbOHFSH0L7RDlHuya+8d6Bnjp9JkkcuSt977z1F/kziEnr+KJOkxyzwIJkjoXz00UfVBig3TmnnGDMeSOZok7du3arkm/SyUdFyJpkjKeQ9qYyhx4IbqySiJIb0KsohCORkBIIhcy5XmspeyXg5Rei8VgIUyix1NstUlImUmLmcPNDSt8uHwJlkjpr+Tp06KUPBDxzlICRs3L38LzLHIHSew2v4PeUeNDRnkjk+EQ0Od1NpCBnMHUjmKJ95+eWXVTsMOqdkk8Y6kMzxbzTUDACnJIbSTRO3d/kQkzsJApcXASFzlxdvuVv2IRBI5hhLxrgZqi8YU03P3MWQuSVLluC3335TcdpUmlDWT5UH5fuMa6Ot4dqQnkBuIJLAkcwxGQrj53g9iRuJJe0ONyYNmWOcGuPYSCjpKSNh48HQhLvuuksRQXrguNnJv5G4kTySMPJZhw4dqqSXgWSORJCx5YwZ5MYq+3UmmSMxpYKGXj4SXcpOuYkqZC775q7cOXgEgiFzTmeymtcMjzOxoCqzJckcbyWeueABlzPzPgKMB5g/fz5uuukm9bCUqcyZM0e5tRlkTf0/49xoSBmkzjgGBmtzR7RMmTLKS0bpI40Wdzm5G8ldUu6Eli5dWrVp5Jn8npp+xinwXHroaFxpOGlcKX9hvAQlntyVbNiwoTKoJJYkgZTXsK/sB3dB+TP7KIcgkJcREDKXl0dXni0QAb7fSZb47if5oXSQUkbaDSo7KPmnjJEkh4SHnjhKLim3pM3hZ4WJvWjPjFqEybdoo2ibqCahjWNSLipKSOSo7uBikff5+uuv1eYkk4pw85D2ZcqUKUqRwt/xZ24ism9UqBibyQ1PEk96DGnLaEPZV3rWBg4cqOwZSRpJHg/aLyY6YTgByRxj5aiAoReO19H+8hzKPOm948Ymn482kl9JImk/SS7ZL5JOxrvTgxjoZZTZJQjkRASCIXOpqSnK88w4Obfy0gGO0FAdM0eXHXWYkVGSACUnDrD0KXsQoFELrFtjsmj5d0N8Pv/OCHtoNMyB36vCjjab+ndme7o+iNpL8Z/D7815/MoAchovGlASN0pGuLNpDl5v+hjYv+xBTO4qCFw+BITMXT6s5U7Zi0CgnTA2wtgNfg20M8auGHt0pr0KfJKz2ThjswLtjDnXZIPkff7Lpp1pM42N4nUkhOPGjVP2rEaNGv6uGNvFXwTaM/MM3BRl0hcqW3guM0MzSyc9cDw/sB+mrcB+Sv257J2/cvfgEAiGzGnPXBgYHqc/W3Z4PR5D5qB2T6Kjy0o2y+Awl7MEgcuCAD2EZneTmn/ubpq4hsvSAbmJIJBDERAyl0MHRrolCJwFAWbNpAeQiVFMaYJgwaKXkXX3mFCF2aMptxSSFix6cl5uQOBCyJzZwFEFw/lfbGyMj9lQXC63eOZyw2hLHwUBQUAQEASUdMwkJbpYOBgbRPmaHIKAICAICAKCQHYiEAyZS05OgsMRSn+8InGMlwuxMZtlbKyqOJeakipkLjtHUe4tCAgCgoAgEDQCQuaChkpOFAQEAUFAEMjhCARD5ihVpsRSyStZloChOfTO6TpzgCstDWUiI0VmmcMHW7onCAgCgoAgAPHMySQQBAQBQUAQyDMIBEPmnMlJsDtCVX25EHuIkhqrGFfKLMnwUpKdiIyWBCh5ZlbIgwgCgoAgkIcREM9cHh5ceTRBQBAQBPIZAsGQOZbvYJyc3e5QX+Hj/wJKE6Q4JZtlPps38riCgCAgCORaBITM5dqhk44LAoKAICAInIFAMGTOZLMkkdNJUEJ0/FxsTIzP7rAjOSkZUdHR55RZMguRSfcqoyAICAKCgCAgCGQXAiwazHpVmTl2794tGfEyA6BcKwgIAoKAIHBJEGAMXNWqVc/aFmsNM2YuxGbTZQlYb87rZXU52OLj4nzUXZLMna/OHFkj08LKIQhkBQIs9MnK9nIIAoKAIHA+BGjYWNw4M8eBAwekmHBmAJRr8wUCKSkp/mLj+eKB5SEFgWxAgEXvWXbjbAdtXloaE6CE+AkdiZzy0MWcPOGj9pJ15s7nmTtx4gSKFi2aDY8ot8wPCHCispaaeH/zw2jLMwoCmUPg6NGjuOKKKzLVyPHjxy+43lWmbigXCwK5EAEW7S5RokQu7Ll0WRDIPQgcO3bsnOV2jGeOBQnoxWO+Ex42JkGJjY318Q+pqS5ERp07m6WQudwzKXJjT4XM5cZRkz4LAtmDgJC57MFd7pr/EBAyl//GXJ748iMQDJlLS00FaxMwi6UqGE7JpVclQIn38RcpySmIKnvumDkhc5d/cPPTHYXM5afRlmcVBDKHgJC5zOEnVwsCwSIgZC5YpOQ8QeDiEQiKzKWlWh45H7weD5NZguXlrDpzPlU0XGSWFz8IcmXmERAyl3kMpQVBIL8gIGQuv4y0PGd2IyBkLrtHQO6fHxAIhsylOJ1g0kp64/hfCOPn7HZN5sjuXC73eROgiGcuP0yn7HtGIXPZh73cWRDIbQgImcttIyb9za0ICJnLrSMn/c5NCARD5nQ2S8Dr86laczxUAhRdNDwETpYmKFv2nMknhMzlpmmR+/oqZC73jZn0WBDILgSEzGUX8nLf/IaAkLn8NuLyvNmBQDBkzuVKU145ZrFkAhQSORU7FxcX52OdArK93CCzTEhIQOHChWG36ywucuQdBITM5Z2xlCcRBLIaASFzWY2wtC8IaASEzMlMEASyHoFgyFxqaoqSVjIJigqWg/bS2eLj43ysWeBMdl5UNsudO3dix44dGZ6ydevWWZbuuWfPnhg7duy/isXGxMRgw4YNuPbaazFr1izVH6a5b9asmSJ/cuR8BM5P5jhxbRkehLsS/B3nNQ/9M+d5+nlnngMqjdVp6dflfHSkh4KAIBCIQFaSuX379mHhwoUoVaoUWrRoob5OmzYNTZs2xaFDh9CmTRsZDEEg3yBwLjJnbG6W2FN6HbRBP8PyXzz0XvsJfBn2A/qmjEQpa71w8a3JlYLApUMgGDKXkuJU69vk5NMoUriY+mz4PXNc2aalpaFM5IWXJiCZ27JlC5YsWYKSJUuibt266NChg/KcFSlSBG63GyyEx/p0n3/+Ofr06eMnevHx8ShUqJAiXYmJiap4q/lqCNipU6eU17BMmTIKMUPmWF+I17P2Ce+1fft2PP/885gyZQr69u2Lfv36qd+vWLECXbt2Vf/M+ZcOemnpUiJwLjJ3ZMdiTJ3wPq4aMAnt64fCF5KM9T9PwTFbJMJLlUOrpg1x4I/fsSbNhqJh8Ti8xY7+9/fF4fXjsPFAMThcCXBX7Yd+zZOw+KcNSAhxIu1kPGq1uQkNagjZv5TjKG0JApcDgawic3v37sWbb76pbAiVIA0aNEBUVBTWrFmDevXq4e+//0aTJk2UbXM4HOB7i7aO9os2hnYnsB4rwxMKFiyIsLAwsPhysWLFLgc8cg9B4JIhcDYy50qZhk/fPYUKdUogBKeRmFAefQd1RERo5m994q/XMHtVdRQp5kCh6Cbo0rJS5hulF0PI3CXBURq59AgEQ+acyckIsYfAYXfA7XGrEgV0yKkEKNz6YDbLyOioi46Z++STT1QB1+uvvx4HDx7ETz/9hPvuuw/79+/H119/jejoaMyYMUMZxdGjRytjSZJGw/bOO+/g008/BY0zzw8NDcVbb70FErkXX3wRLpdLFdJ77bXXcMMNN6jzuWvK84YNG6YQDSRzQ4YMwYcffqjaZhtPP/20uubBBx/ESy+9hNKlS1/6UZAWM43Aucjc5mUzUMr1O3aUekeROefBKfhweSvc3qEAYAtHyZJFsHrWLBRt2xXVIk7h97EvoeF9L2DjO1+g9WOPIcKxF2932IA7Ft2AEnqvDyf2rsCGuCvQuVHZTPddGhAEBIHLi0BWkTmSNW48Pvvss37ixU3CsmXLom3btsqe0Yb8888/4GYmCR9tzObNmzFz5kxF8J577jlF6J555hklUaNnr1OnTli1ahVefvlldY4cgkBuQeBcZG7xny3RsUsF9SgbZrwPV/3b0ahCIqZ/+Dr+3BmBxr1H4Nau1bDjjyexcRuwZJsLzbuNwMBeteFL3Yvxb43FxlgvOlz3EHp3rQLzyfjr23JIbLYHzWsV0DD53Nix7huM/3I54orVwn0j70Xd8l5MnLMUpWPmYKl3IEa1S8FH42Yh/sRh7Esoj5feHYbVXWei95qHUcJ+GB8+uhXDP7gKk0O1Zy7s5HK8M+YHpKQ50Hf0U2ha/B88OCkB9Y7+hA37iuLGW+piwQ+LYCt5Ne59YSiiIo5i/JNvYltsEprc8Ahu7lQjtwyh9DMXIBAMmSNv0sozXTjczsLh9FzHM2YOPqSlXpxnzuBzPjJHw/jGG2/giSeeUJccOXJEeeG++OIL3H777Zg9e7byvnE3dNy4cahduzYo1zx8+LAieTSKX331Fe68804ldeG5I0eO9BvFs5E53uvRRx9V5JAks3z58orJypHzEDifzPLkkvuxpbgmc4eWPYRPl/XHTd3CcXj1FpS/rh+qh+/Ht6+Mwa7whrix7+1o2Ow4fui0GTfMvgFh9pMYV+wDdDr8CioX9MJnT8TCz79AtV6jUKm0LKxy3myQHgkC50Ygq8gcVSrceFywYAGqVKmCO+64A7/99tt/kjl652iHYmNj8fjjj2P48OFKhnny5Em1AcnNybvvvhsej0cZXnrmuLEphyCQmxAIlsztW/IrtqA5rohfioRm16NVNLBm4r0Ib/sx0tY/h7CGz6F+eTuWfzEYvmu/hu3n4SjS/zvUL+fF0q/uREinCbi6kltB40nehbk/z8eW3eHoe3c/lPNtxuez3Rg5uBUciMe06XNwU+8eeO/dybjxrmGoVDQEy+d8i+rX3IySactx1+tF8fF7JfBd3R/OSuZK+lLh84QhNW4Dvlocjrs7JWPI00fw6bvd4T01D9O+K4Tho67GkSWPYWXYGNzQwg6Pi4knPPh88lzcObB7bhpG6WsORyAYMpecnISwsAJwu11KBUIBsgo2io05qWLmyPYioy6dZ47xBfSEGc9cIJnjbiaJHSWSp0+fVsaOhpMSzS5duijSRoNHWcr06dPVruayZcsU8RsxYgQiIyOVB/CWW27xE7NzeebojXv77bdz+DBK9y6IzC19EEtDP0T/5h4c3fEL/jh+Naom/QZbnf6oV/xvfPfMdFz3+lCsGDEH3b+5E+GhR/FZucnove8hRNkTsHrGNKTUHoD2tSIEeEFAEMiFCGQVmTNQUNVhvHA0mrQ7DCEI9MzRhg0dOlR55bhRWadOHb9Nqlq1qpJjMm5bDkEgNyMQLJnbuWAqDpfsAtfW/2HF4YIoZLcBjgLocdMwODe+gRJNnkXF0nYcWXQHloU+geS7P0b7FWNRMcKLf37phk1lfkHfFhk3V1NP78C7z6/EgAejsXB7ZQzvrL1hE74dj1tv6YcPv1uJUUM6qt/F7/0Tr363ChWLlkevIYNRsdQejK+nyVxJ2yG8N3or7vigofLM9Um9HYkLfsKcjYeQlBQDZ9mBeOrGFIz4oBDGPV0TiaeWY+7UwrhxRAPErX0FC1yPokPkb5gx9yBik1OxN7EC3n9+QG4eVul7DkMgGDJHpSKTVpq8EJRcqtIEMYrM2TJdNDzQM8cYAZK1V155Bb/++quKqSOZGzNmDB555I29xCoAACAASURBVBEVSE5DOXjwYCVPIUH7LzJHA9mrVy+1q0liSDJH6SbbofeOO6YkgDwCydzAgQOVJ487rO+99x6uu+463HTTTZgzZ46SupAkypHzELgQMpd28g+8+6YL97/WDXv+mIikOr1xZMk3aDXwHpTxOfHnlwNQvvv3OLniHUS1fgRFT83Ha1Mq4bWnK2HJh++gTM/HUK+iELmcNwukR4JAcAhkFZmjl42L13LlyuGjjz5SoQEVK1ZUskpK+GnDunXrpn42ZI6xcvz9ww8/rK6jfdu2bRsWL16sSB49dbRj3Nzs2LHjOcMZgnt6OUsQuHwInJ/MlcPJXXMw7rNduP2Fe5G4eQpmxHbC/deVhteTAJ+tGNZOeRCn6j6Pa+u78OXgF9Hyo49RZN0o7Cz9Iq69KhRTnvocTZ97DNUjPIDNg5iDcShRvjQ8aUfx/iuLMOLJFvj05fW48+UbUcy3EdMmHsWAQa0ykLndv87D8aZt0TJSSzO99nj88vCLaPbsWBQ6vRRPvXICr/1fK0Xmert7YladSeixejTS9kzBhBV1MfrGtLOSuT/cD6DE/NtRbMgPuLLCHrzxyu945pnhl28Q5E55HoFgyBx5DVWWVHqwNAH5m0qAEhsT4+MvyfYyU5qARIlxBCYwfOLEicrYVa5cWQWHUz7JLJPr1q1TSUwYW8D7Mg6ByUlI+CiBbNSoEebPn6+MJGPiSPyYWIUePJK3L7/8UsXJUaJJbx2JG8+jhHLq1KnKmDLOjgcD0q+55hq0atVK3euDDz5QMhi2LUfOQ+B8ZO70P1NwKLwfapXXZSkO/z0Pv87fgTLV2qJ75wZwJezCT1PmIdleFNVbdkWbBqXgOn0QP0z5Ecm2auh7W3cUil2H/01Y5H/4Sg374cYOFXMeGNIjQUAQOCcCWUXm9uzZgwkTJqgEJ7RJN998s7IljOsm0SOxo51iqABtW/v27VU/N27cqGwcVS7du3dH/fr11abj0qVLlQ3iz4zHox2T0joyuXMTAmcjcx7XOnz94UKcCrEjKrIRuvRpj9LhXviQgm0Lp2HBxhOIKFEP/W7uir0Ln8TRxCtxIC4F9Vr3RcvaReHzpWLxjKnYm+DGldfciIbVimpYbG7sXzIRv6w9Ca+jNLr0uRE1yxZC0ol1mDljJU6HVULv3tehTGE3FqzajQ4ta6trti6ehPlrT8DjtSM01Y0bRj6MwqdX4qf5f6Fo8Qook1QRzQaVx5p71qPhx+1watt0/L7iJEqVaoCClaqjY+1kTFgQhiHXRSElZTf+WlMAjVqXR/L+X/G3uwvql9yAyT+uRUhoTURXrYxrr6mSm4ZR+prDEQiGzDGbJUsTkMTxH5OgKLklPXPcMfS4PZkic2dLCa9Zo8+/E2m+P/P8wJ/PPN/gf7a2zN/PbFu9E85IUR/4cw4f13zXvfORuXwHiDywICAInBWBrCJzvOHZS5z8uzv/LoOSbnf4TnvqqafUP8o0z7RJMryCQG5A4FLUmdsy90UlsyxfKmtyFngd8Zj90XfodMd9KOBIxerPbkb4ddNQv2LW3C83jJv0MXchEAyZczqT4XCEwsOYOUeovyyXLTY2RsfMMZtl1IWXJshdUElvczICQuZy8uhI3wSBnIVAVpK5S/WkLNnDJF69e/dW3j05BIHciMClIHMn9i5FwahWKBKesVbspcTjxL51WP/XcXg8DpSvezUaVCl0yerTXcp+SluCwH8hEAyZo2fObnfA6/Vo75w1w1UCFGZCcbvcF1VnToZEELhUCAiZu1RISjuCQN5HIDeQubw/CvKE+QGBS0Hm8gNO8oyCQGYQCIrMOZ2wO+xwpaUpD50thAlQvLDFxcZSAymeucyMgFx7SRAQMndJYJRGBIF8gYCQuXwxzPKQOQABIXM5YBCkC3kegWDIXGpqivLG0SvnVSFsLJVhJ5mL8fEXrjRXpkoT5HmU5QGzHAEhc1kOsdxAEMgzCAiZyzNDKQ+SwxEQMpfDB0i6lycQCIrMpaSohCdM6mgLsbF2OLzaMxfjc6uCpj5ViPtcCUJYcqBoUSvbUJ6ATh4iJyEgZC4njYb0RRDI2QgImcvZ4yO9yzsICJnLO2MpT5JzEQiWzIWEhMAfDKoqhtusOnOwqXTKmSlNkHPhkZ7lFgSEzOWWkZJ+CgLZj4CQuewfA+lB/kBAyFz+GGd5yuxFICgyl5oCkjnlmbOFqO89Hjds8fHx5HUqZq5M5Lk9c7t375Zip9k71nn67oElKfL0g8rDCQKCQKYRoDGrVq1aptoRm5Yp+OTifIKA2OZ8MtDymNmKwPlsGh0edLyZODmflzUdFYWDKk3AX6Slnb9oOAumsoC3HIJAViBw6tQpVYRXagFmBbrSpiCQtxDYv38/KlWqlKmHiomJQalSpTLVhlwsCOR1BBhiwzAcOQQBQSDrEDh48CAqVKhw1hsYMhdCNmdV+PDXRCWZc9gdSE5OPm8CFCFzWTeI0jIgZE5mgSAgCASLgJC5YJGS8wSBzCEgZC5z+MnVgkAwCARL5sjllEOOnM4WouvNxcXF+ai39Lg9560zJ2QumOGQcy4WASFzF4ucXCcI5D8EhMzlvzGXJ84eBITMZQ/uctf8hUAwZM7pTAYdcG6PW2W1DLGxzpyPMXNxvrS0NPiYzTIy8pwSNyFz+WtiXe6nFTJ3uRGX+wkCuRcBIXO5d+yk57kLASFzuWu8pLe5E4FgyJyOmWOlOe2cU//vA2zxcXGq6lyK0ykyy9w5/nmm10Lm8sxQyoMIAlmOgJC5LIdYbiAIKASEzMlEEASyHoGgyBzrzDkc8Pm8qkMkdh4P68zFxfqY2tKZLGQu64dK7nAuBITMyfwQBASBYBEQMhcsUnKeIJA5BITMZQ4/uVoQCAaBoMicMwUhDhYN9+gSBR6PIne22JgYH1NbulxuRIrMMhi85ZwsQkDIXBYBK80KAnkQASFzeXBQ5ZFyJAJC5nLksEin8hgCwZA5t9sNVZKAcXIhjJezPHTMZsmUKKkpKectGn62mDk2vnPnTgVrVFTUecsXnD59GqzvU79+fcUseRw6dAjFihVD4cKFVTE8PlR0dDTCwsLy2HDJ45wNASFzMjcEAUEgWASyiswdOHBA2TFje1icvGDBgihevHiGrv3+++/KXrVs2fKcXXa5XNi3b1+GcwoVKoSyZcue87odO3aoNNW8T+3atVGzZk3/+exjgQIF1AasHIJAViMgZC6rEZb2BQEo3nO+0gSJpxIQVqCABZcNoDuOxO7UqQRfQkIc4AtB+QoVLjgBConcE088gSNHjsDj8eDqq6/GAw88oG4UWGjS1ELg77ds2YKPPvpI/QsNDVXnPv7448o4vfjii2BClpEjR+KVV15BuXLlVDs8TP0xKWCZN6f92cmcDzuWfILHXpqGOm3ux5hnbkCIVWMjbyIhTyUICALnQyCryNwHH3yAFi1aqH88Ro8ejYcfflhtLgbanrfeekttXN5+++3/snWBtTK5EB4wYIA6h/aSNq9du3Z47rnn/I8YaNvML2kLR4wYgQ8//BDXX3892rZt67eD//d//4caNWqgffv2GWzj+TCTvwsCF4PAuchc7P6f8Wr7U3h+960oCsCVsBYvPfg4NhxuiDGfv4wGlcL9tzx94Gc89NDHiA3vgNfHPo4apfRmPuDBntVf47mXJyLR0QjPv/8GGlW0Y/eaL/HQMxNRofmdePmFASgZApw+vgKPV1mD55LuQxSAvfMG47Yxh9WaoE2Fp/HsN9fC4b+jFwe3TMT07TUwql8LuLAZj7W+B5vCuO70orSrG/73+xMoba2NF0x9Hm/93xKUqHQtXvnoSUSeXoe3XnsFy9a70LH/43jkrjYItevGfb4ULP/uGbz+1TZ0HPoS7h3cFCFph/DN88MxbV007nj1ffRuXtyUA7sY2OWafIZAMGQuJcWppJWhYQWU1JLJT0LsITpmzm53qAQopcuUuWAyR2/drbfeis8//1wRLxIxh8OBefPmYfHixWrnkAbp119/RUJCArijSKO0bds23HXXXRnIHP8+dOhQNG7c2E/muIM5fvx4HD9+HK1bt0aXLl3w1VdfoUGDBmjevHk+G+q8/bhnI3Nu1yZMemMPbn6qN46s+g7fO3vikQ40G3IIAoJAfkUgq8jc2rVr8eOPP+LVV19FfHw8Xn75Zbz++uv45ptvsGfPHlU8+e677wZJH8lcjx498PPPP6Nv376YOnUqDh8+rDx7tG+ByhKqT7jx+cknnyiP3uzZs7Fs2TJlL2kjSfTmz5+PkydPKiLJ5+vYsaO6D8+hiqVixYoYNmwY5s6dq2wr35k8j7+TQxDIKgTORubc3o344cdNODHaiyG7h6KINwET7x+PZmPuQ/VCJzBp6iIMuqW/pmuphzF27Hrc+Uh3FPLsxfffLcWA4YOsLrtw5EAiylQsCaStx4/vHEK/J9vihwlzccOtNyJx13eY8kMzDH8UmDlhBfaOTMStySRzPmyZ+h5i2jyMdv/h6D608VcsXH4KyZXL4o5u7TLAc3zTREza0Qn39k7CvO+2of3gbkiNS0CxMiWRsGMKnpjVEu8Pj4AzrDSKh9uw8Pv/Q5Uut8G+/XfsKNwVDXyvY9Lm4bj3lrLYOH080OhGYMNsJLbog7ZRTvzxybOo2P9t1CyTTi2zanyk3byBQDBkTpUmcHAzwio0B5/aMFDZLClrTEtNQ2R01AWTOXrjnn/+ecTExCgDRykIDQwN4YMPPoivv/4a9erVw65du5SRe+yxxxSh+/LLL5VRo3yFBz1zPP/NN99U7XEnlEb0008/Ra1atdC9e3c8/fTT6t+aNWsUmatatWreGEF5CoXA2cic6+CnGDuvCx4dVhXeuIUY/Fw4xn/YAiLAlYkjCORfBLKKzJHAkRy9++67WLhwoarlM2jQILUBWbp0aUXI7rjjDixfvlz9bdWqVcp+0c5t374dpUqVwqhRo/DUU0+hadOm/gE6k8xt2rQJJUqUwIoVK9RGJzcnaffokatbt64ikPT60VYyBOGee+5Rv7vvvvsU2axSpYoidCkpKcrTJ4cgkFUInMsz58F+jK+6AP12D0Vh5y48/Po+vPFiR9DZNWHcBPQebnnsEvfg7e8P4bHhrWH3OfH91InoP+D2M7rsRfyxH/HHDw3Q455TmPWmF31Gt4AbOzGh3RL0/2MYwu0n8GWR79Er8R5EwYut08fg3Zn7EGIvhh633I2eHapnUO6kxG7Bj2uPYmDnTgH38uGHD79Hu1H9UdJ3GIt/+gste18LhyseB4/GYfPcGXC1vh996tiQHH8QR4/tx8IFmzBg2F2I/3sZDhdrhdAVb+FYk9HoWh04svVXLIxtiEJHf0OHfsNRxAYcWvsqdthHokPDklk1LNJuHkMgGDJnYuZC7HawRjg3+SheVEXDyfBSU1IvujQBYwJoxP744w8FLY0SiRh3LZOSktCwYUO1s3jFFVdg8ODBiox9/PHH/yJzNFSUjxw7dkyRv2eeeQaPPPKIOq98+fJ4++23ldeOu5Vy5D0EzkXm3p/fDY8MrazJ3DMFMf7jlkLm8t4UkCcSBIJGIKvIHOWQJHJUhcycORPvvPMOKleurOwPwwm4GUmSxZi2OXPmKJs0ZswYJCcnq3Pi4uLwzz//KNvVqVP6AjKQzIWHhyvFycqVKxEREaFULV27dlWbn7y32eA0ZI4ySxI2tk+FCgkkyVzPnj2DxktOFAQuFoELInNvHsCbz7dX9nnCuG/Qa/gQFOONfWlYN+cbzFl5CMUqtECI7wDuHnFHhi7FHVyNHxfF48YbOyOi4Gr8+pYPNzzW3CJzf+KmP25HRAYyl365z+vEzMkfoP0Nj6FohJFvAv9F5lyp8zFzchH0HZpR3eVKOoRNfx2CK3EHFu9ogYfuqoHThzfhn4MeHNu+CTVuuAU1i/LJfNgw+R0cb/4oulQlmZuFP2Iaosjxueh44zAUNmQuZCQ6NBIyd7HzLr9dFwyZY34T8imWlKOtYjIUJkJRZM5mgypNEBUdfcGeORI5p9OpDBK9c++9956SXf7000946KGH/GMxduxYZRAHDhx4VjL3xhtvgMlR6OHjQ9Gw0RN37733KtnJSy+9pDx0lSpVUjIV/pMj7yBwVpll2npMfPEQbnmlB05umIhPdnbGS/3L5J0HlycRBASBC0Ygq8gcO0IyRqUISdfkyZNVyMD69euVV4ySSEoqSeaoatm6dauyWQw5oPqEoQKMkeO5ZyNzJIVsh3aSxIxeOpK5CRMmgLF4wZI5hizQM0dZpxyCQFYhECyZK+KNx7dDv8PVn96DauHx+GbCLAwZcguOnUxAdBlDarxIPLkGi/48jR592uPYyThElSmBmH1rsPjP/eg84EYUCrPBi3j88O089BncD8mHfsDX716Bke80gx2Bnjkf0tI8CAtzwOc9hZ++HYdON92PIuFnJ3M+JOP3J/ojetQMNCgfAh+cOH4gAaUrlAZcdtjDbEg5tRQvtj+M0StvQLHQULC19d9NwMkWfdC6tBPJoWXg2fkiJu8ciftuisTm6d/idN2eKLhuLpxd+uKakqlYMu5RlOz6HupVMMkqsmp0pN28gkAwZM7lSqOoUsXLMdba52U9Ah9s8fH0zDGbZSrKRF54zBwzfXEHkrFyrEx+//33q5g47iDSA8eD8hAarGDIHM9nZkzKVMaNG6ekd88++6xqh9JKBqOT4DHRSr9+/fLKGMpznENmyUDlv5aNw1sfzUPpuj3x/OjBKCQaS5kzgkC+RiAryRx3PEnm6PkiIaM3jraHB23dkCFDFJmj+qRXr17KRvF377//vpJekmDR7p2NzDE8gV43GmPKMqtVq3ZRZI792rBhg1K0yCEIZBUCwZK5ovAhOWEN3n/2HWyPL48Ro59EqxoOvP3xNIx6+DZs//YpfLU6CbWaD8KgPi1QrIAL7384Drff2QevPHAH/oophIhQILpWZ7z/0gjsXv0NXn7/VxQv0xn3v3IbqhSywxtI5nxuLJv+Hj6dvBr26DoYNnQk2jSmUyIdiTM9c3F7f8SYqU3w+ugrwFwmbu8GfHr3HAz66DZ8//QzWOX2oYSjAW596C4U2fUd3ho/HylpRdGkzS24bVhb7J39ARZH3IO727ux6IeX8dUPB9GgzRDcc/e1cLgPYvKY0Zi3qxjaDnwUt11XHY50XplVwyPt5hEEgiFzjJljEi1uJIbYKLHMQOYAZ5ITUWUv3DNHDEm4KDEJTN9MXSc9dTy4a8g4BAaD04NH0kf5JeMFTBYv/t2kfmYnKVVhnADdiYmJieoejA/gQ/CBGbtg4u3yyDjm+8eQ0gT5fgoIAIJA0AhkJZljJxjHVrRoUb376fOpn2m7qAjh76hKoX2iHNPYN5I42j7+jrEM9OyZg79nG7R7/BttIG0bfyZBpD2jMoU/82CbtJe0rcz0zLb4jqQd5b3ZBr/SXpJUyiEIZBUCUpogq5CVdgWBdASCIXOpqSlqw5Bxcm7LS+cIdehslsYzFxkVecEySxkIQeBSISBk7lIhKe0IAnkfgawmc3kfQXlCQSA4BITMBYeTnCUIZAaBYMic9syFKe8zCR039ViqwJaQEK/KuLE0QWTUhWezzEzH5VpBIBABIXMyHwQBQSBYBITMBYuUnCcIZA4BIXOZw0+uFgSCQSAYMudKS1MJT3w+rz9mTiVAIZmjZ86ZnCxkLhi05ZwsQ0DIXJZBKw0LAnkOASFzeW5I5YFyKAJC5nLowEi38hQCwZC5tLRUVWJOyf8BJblUnrn4eJI5XZqgTKTILPPUzMhlDyNkLpcNmHRXEMhGBITMZSP4cut8hYCQuXw13PKw2YRAcGQuTUksbbYQf1gc46atmDnAleZC6TIXns0ym55ZbpsHERAylwcHVR5JEMgiBITMZRGw0qwgcAYCQuZkSggCWY9AMGSOIXF2h0MROZYn0EXDfbCdPHnCx2A6Z1IyIqMlZi7rh0vucDYEhMzJ3BAEBIFgERAyFyxScp4gkDkEhMxlDj+5WhAIBoFgyByLhofY6ZUL0clPvF5VxF7VmWPROWeKE9HRZc+ZzZI15ZgqWQ5BICsQYFpvpuA25Sqy4h7SpiAgCOQNBFikm7VLM3OweDfLCMghCAgCZ0eAJTSKFCkiEAkCgkAWIsCSbFdcccVZ78ByNro0gUMlQGG+E6a0JKmzxcXG+kJY5NSZct6i4cePH1d1d+QQBLICAU5UbhYImcsKdKVNQSBvIXDs2LFzGr5gnpZtsJ6pHIKAIHB2BALrAAtOgoAgkDUIkGNVqlTpnGSOCVBs/C/EpsickljabLCdOnXK53a7VMzc+RKg0NUuZC5rBlFahSqiK2ROZoIgIAgEgwCVIufaxQymDRpPIXPBICXn5GcE6DEwxezzMw7y7IJAViLAzcXzkTkmq3SEMoOlV5UocLtcOobOyCwpcYuKjj6nV0TIXFYOo7QtZE7mgCAgCASLgJC5YJGS8wSBzCEgZC5z+MnVgkAwCARD5uiZCwmxq1g5VTjc69M151iagN+kpaaJZy4YtOWcLENAyFyWQSsNCwJ5DgEhc3luSOWBcigCQuZy6MBIt/IUAsGQOVM0PCSE2SytuDmTAIVZUYIpGi6euTw1b3LcwwiZy3FDIh0SBHIsAkLmcuzQSMfyGAJC5vLYgMrj5EgELoTMeTxuhLDWXEiIehZbTMxJn8MRKmQuRw5t/uqUkLn8Nd7ytIJAZhAQMpcZ9ORaQSB4BITMBY+VnCkIXCwCwZA5liawO+zwMGaOiU9MAXHGzDEjCgvRRUadu86ceOYudojkumAQEDIXDEpyjiAgCBABIXMyDwSBy4OAkLnLg7PcJX8jEAyZc7nSWI0AITYbfPCxxJyqUGCLj4vzsUZB0ukkRJWVBCj5eypl79MLmcte/OXugkBuQiA7yNyhQ4dQunRpVQ8ztx+ssVe4cGGpH5bbB/Iy9F/I3GUAWW6R7xEIhswxAYrD4YCLWSztOhEKE6KobJb8weVyo0yZMheVzfKtt97CqVOn1ECUK1cOI0eO/Neg/PPPP4iOjlbGIzPHH3/8AVZJHzJkiGpm3rx5qFWr1jnTeWbmfnLt5UPgXGRu44Kx2HSwFByhxVC7eTtcVbUYQmxenPh7Beav3gVbwTJo3vZaVCqxEz9PXIMkmw1hJyuh68PtURxubFu1ApUat0Jhuw1udwzm/vQzYpyhKFi4IXr3aYCwgMeMP7IecxdsRbGKLdC+TQ1w2XZwxyIsWLkfNRp3Rst60UhN2ItFi5bj+Ck76jfriKtqlYY39QgWzF6AGE8k2nXrguhCXnhcp7Bu0VwcPhSJVre1QynPYcydMBcnQkIQUaw8unfrgDBbHFbOW4gjKQ5UrN0RTesWhst5AovmzsUpT3l0uqE9imlZtByCgCBgIZCVZG7Xrl2YNm2alTHMhl69eqFu3bp44oknMHz4cNSsWfO847B3795MFzU/101YX2js2LFg8XRz1KhRw28bz3bta6+9huuvvx4zZ85Es2bN0LVrV/+p/B03d7t3737e55MT8g8C5yJzaYn/YPGEFLS+p76ylTwO7ViKZevjULtmczRoFOkHyp20E3Nmr0Kyowo6X3cNihegW4GHDwlHN2HBos1Is5dF+27XIrIwkHB8E+b8vglFKzRFh7a1Vftu5xH88dFhtB7dBBE+IGHvz5ixWK8/KxVpgzY3VEaguUyK3YbtJ0qiSa1oeO0n8PuXs3DMblfnF0Z1dB3YChF23Y99f/2JZWv3Ibx4NXS87hqEpx7B8qWLceCIB1Xrt0GLRuWhynupfhzHiqWLsO+wB1fUuQZXN60ImzsOq35fiMNOu9+WW6fnn8kiT3rRCARH5tL80kp+bii1VJktWTScAXTUYV5snbmbb74Zzz//POrUqaMegg3v2bMHLHdQpUoVZRzuvPNODBo0CA0bNoTT6fQbOZK8qlWrYt++faqGHR+mdu3a2L17N9LS0tT14eHhfnC+/fZbfPPNN3jhhRfQqlUrjBs3Tn0loTt9+jRoQKOiohQxZaFL9qFs2bIXDa5cePkQOBeZW/DDcFzd+ysUsJ3Erx89BFfD13B9oxS8O34DHry/H8I8R5GYWAYRYT9iyZKW6NC5gjYRtlSs/3Y0xq2tiWfeGIno0BA4nTuwcpUH7dvp+Rp4+DxOjPtqJgbe0Q+HZj+DpY4nMajTHkweexiDH+yG3176HOUfvwtldqwHqjVCVOFETP70XfQd9gyWfjsF5foPQk3bKnw8YgeGfXszNv3yCYo3uwt1y2rj4U1egw/GhmPUU/WgfwP89csk7Kw7FD1qnMCslweh/t2/IGblGyjZ9CFEeVbj8Q/CMXZMEziUP10OQUAQIAJZReb4HqK9uu+++3D11Vdj69ateO655/DZZ5/h7bffVmSOtelYE7NIkSLKZoWFhWWow8XF7xtvvKFsnqnPVaFCBWWjEhMT1aYmwxZoG1NTmWo6RHn8uFFJokgPIH9PcsZdWNqyAwcOoFSpUsqe0YCbg2SOG6hTpkxRv3K73di+fbu6rnr16vB4PMq+so/8G9stX748PvroI0VQeQ/aS9pN3p/XsX/sJzdn5RAEzkbmfCFJGPvxC/C83wh3/T0IRXw+nN7zCb5f1AG3Da2tFp3m8PniMf6RGbh2zG0olzYbk78ojEEPX6PtNJKwauFBXNWhNhyJMzHphaK49e02mDBuIm68fSCOznsZ810PYsT1oZj01VPYcX8t3Js4EmV8Puz6fQz2VXseHau4/jVQKfErMGboNJS+ZxDu79oow9/dsYvx6vtF8PSLDeBxuhEaEYK9m3ajcv1aOLr+M7y3sSee7nAcsYWuQtUyNsz6+g00vPERRBf0wGMrAOfhLThRsC6qR4bg929fRbXrHkPKih+ws/YQ9Kh5ErNeGoj6I39FlZJit+UTFBwCwZA5vr/pkdP6tW6gOAAAIABJREFUSn0wiaUtISHBxx2+zJK5+++/H9WqVVPyExqPn3/+GQULFsSyZcvw6KOPKuNIb1rz5s3x448/qh1OHqNGjcK7776Lhx9+WBkq/r1x48aYPXu2MiorVqzABx98YHUeIJlj+xs3bsSLL76I77//XpG55ORk9beWLVuqv912223Yv3+/Mkg33HBDcEjKWdmKQDBkrqDDB7f3BD7/ZjHuuKkpPvv0D/QcdisqldTUyOWclpHMeZOxa68LMbv+ROX23REVGoJTCYvw0bOLUbRGEdS7ZgA6NI72P3eKewvmT0xB9yFN4bZtxKShR3DdQ6sxL24kbmlfGrGbP8S4PUPwaK9ieuGUfBDfT/od/W4bium/fI/+vfur36+e/TCiWg7Hkv9tREglF9zeKPS87XpEHJ2J257bgBbVi6Jak+vRtX11HF3+C6YfrY5BHb2Y+fE8XDd6ONZ9Nhat7nwORcJPYfbQN1D3kzGoXJBpaOUQBAQBIpBVZI5euS+++AKvvvqqIlk8nnrqKfTu3RvTp09XZG7VqlW48sor1T/aM5KfFo2L4bsJC1G8VHtEVkrFpAnjMWDAAEXgTp48qWzgmjVr8Ndff6F+/fqq/bZt2+Kqq67C5MmTFakqWbIkFi9ejBYtWqhNT25GPvbYY/j000+V+mT+/Pl48sknERmZ7u04k8xt2rQJGzZsUGoZkkLa2Ntvvx0dO3ZEkyZNlD195JFHsGjRIsTExOCaa67B3LlzMXr0aPWVz9yoUSNlP2+66SaZbIIAzkbmvL7DOBabhHnXrEafvwehsC8B056YgYguBXF821Fc1WUwGtcsrm1l4h68O+skRt/cTP38yy9foUePYf9C121bi1kfuND9kRL47cMY9LirFTy2LZhw0x70n9wSMQeT8HvjeegRcyfK+DzY8N3LmHqgBKIiiqBjjwFoUDXC3+apI/tw2peMJTtOon/7Nhnu9efESSjWfSDqF/kbU99dhd4P3ooIh14g71g4Ab+m9MWD3Qqpn32ek/hl8nS06jMccaun4a9it6BnQ22PfZ4Y/DZlChp1vxOeLb/hx6PVMKijDzM/movrHn0Qkem+CJlJgsA5EQiGzLE0gdvjVu2EOkLJ5BSx0zJLD2WWrkx55mgAuPNHMjV06FBFqGgUuVv45ZdfYvDgwfjf//6njNDHH3/8LzJ377334sMPP1RkkMTMXD9p0iSMHz9e7VryIGGj0aMHjkaSRLR169aYNWuWMoD8fuXKlWo3lUZXjtyDQLBkzudJwUdf/YpRI/rCGf8Ppn72FeKKX42bbumKMqE/45FhvyCtWAEUrXYz3hrdQQGwet5MVLLInEHE5z2Nma+8hKgRY3BFyj4kpRRAiRpHse7bQug0rA7coTsx6bqV6PD4JmwOfwnXNS6I0zsn4vl5bfHOPRUw/4tO+GFpC3Qbfiuub10bi6b+gGItmiDKHo8Zn3yMHvcPwNTXDmPUO0OQvON7vLm0LV67I4qxqupYOe1TFGg1FHVKJGDBV09ixtZquHnECLS8Mhobf38WoWWHo3jEQXw8cA7uWTQGVcKFzOWe2Sw9zWoEsorMrV+/Xm1GUv1hjv/7v/9TyhPambORuejURdhTbCAqpB5B/Ws74bknH1feORIk2qszyRzJ02+//aZs70MPPYSnn34a9N7RftILSE8cSRcJJG3p33//jT///BP9+/dX8khznEnm6MUjmaPqhZui7AOVM/TE0UvYp08ftXlKMmdklvyZtpOY0pbffffdWT180n4uQuBcMkuP4yC+q/6nJnOeY/jg1g/Q6s2X0LSiB999MRG3DB+qVCg+dxzGvTkPzQe1QHH7EfwwaS0efOzeDCi4XCcx/+P/oezA51C34jr88Y4DXe+7Ep7QXfi27ULcOHcEIsJOYHyJ6RaZS/dO+NyHMXnc/6HXbS+gUEDcRErcVszYGJuBzHlxHD9PXYo+/ftkuP+pvTPw9FszEV2xLfoM7Yc6ZcOx+den8MmPqWh7/WD06tUQhRzp7sbt857G+1OcuKbbQPTu1RhhnuNY+PVT+HlzFdx8xx3KlocZCU4uGm/pavYgEAyZ0zFzoYr7kMSpL/TOxcUxmyWUZ+5is1lSZklPG6WOdP/RaNAoUcrxzjvvKMMUSOao2R8zZozqgPHMkczRYPKglIXSS0o/GI9HKeWZZI5STMpgQkND1Y4ijSyJJHcZ161bp4yZkLnsmZAXe9dgyVyabze+/W4Lhg/uZd3Ki4QD32LGN/Vx88O7M3jmTF/+i8zxb3sXjsC6Qu+iacR+nEouiPKNQ7B42iH0GtAGbs8KTBiZgn6jN2D6X/0xpGc5HFv9Ar6Pfxz3dTbbbT4s+eJrlLp1KGrgFPbuOgxboULYOWs8Gg/pjPmvhaL/q01hi1+CYS+E44uxTRBqdWr/mt/wd0QrhO7/FVVa9UfFQinYMmssUus8gIZXuLF393GEhCdi5qO7cNvU/ihuE7nGxc4tuS7vIZBVZI4kisSK9ojqEkoTqTzhv6+//tpP5ipXrqwIkPHMtWtTH4tnfo0Nh67CqFE98NzTo/1kjjaJNjLQM0e7xZhvet8CyRzt2nvvvacIIMncAw88oDxy9JLRzjHG7Vxk7uWXX0a7du2UZ4/PQDJHFQvtMuWhQuby3mchq58oaDLnPYmvBixBz+9vUBLIid9MRs+htyj5JQ9X8lHs3RcHe+Ei2LZyJXr0u9Hfda89Hou+nooKnQejRnQEPKEHMWvcNvS6tQs8ntUYNzQeQ77tjFD7yf8kc2xo/i8foWmHkShWKJ1B/ReZ27uwPw4X+xqtGqV78QIxTEtajdfa7sfD6/r5+7552hQca9QbnaoV/Bfc22d/j/0VuqHA4Vm4omV/VCpMW/4eUmo/gOY1M5cnIqvHVtrPOQgER+Z0zJzd7oDX69GpLPn/zGZpYub+n73zgI+q2ML4d7ekkBBASAEUkC5dioXeixTpqAiIoNhR7L0hIhZQsSIqCogIUlQQBVSKD0FBpElXOiGVlO173++buxsCQrIEEpbsue/5I9ncMvOfyT355pw5p1wBE6CcumeOYZOMv+cxc+ZMZQD9YSKtWrVSHriOHTuqPQMMCaGxOVXMXXbZZSq2n565zz///D9ijl44et8YcjJhwgQVLjJ79mz06NFDrV4yvIUrlAxvkTDL4JmsebUkLzH33dTuiKj2GMLhwt5NS9Co+9OoWcGOLX9uQZbLBEfSr9ATRqJto5/yFXOOtM1YtzkduteBHT8ko9uzg1DB6guZ8Lrw/YKvERlXHlnbV0NrfA+6Ns3Ekg+WI7pmJexbewDX3HMjSuzahH+PH4cHZhzauwddB94ILXUPtu9PRHbKDqShJ3p0isHPX78Kc7k2cCZvh63qMLRP2I6Ne5JBL3nSgR1o3n0ojv72HfaHl0dshIa0XT+jRqcHEGs6gJ07DuN40iE4a1+PTtUtF8cgSiuFQBERKCwxxzB+LiLSY8awRNoZhus/9dRTau8cFwlpdCmsOnXqpBKlUCBVNv+GxJKtsOvXnzHwzmcxfuwz6Ny5M6KiotQC5ciRI7Fq1Sq1UFm3bl21CBmomFu6dKkSaBSOt912W75ijvZxx44d+Omnnwok5ihSue+uf//+RTSa8phgJhComCupe7F35Qv4X0p7VIl341iShp5dmmLmwlW4sX8XpO/ZgN3JDtiOrUPkpbeiaZ0wzF74A/r2aosFE59GYuW+qJ8ARMaUR9OG1bH0m1mwXFIR2TvXwFVvFK5vGgPvSWLOjb3b/sLhYxnQwzNxaBvQe8h1sObyhp0q5hyZ6zG+yz48sKoPYjQdHn035k36Dd0e6I5/VmxBRgkTnCm78NfRFhjUOgu7DqcBHiuSdu9Cvb6DoP+1ENui+6N5mc34+2AK4LUiZe8O1Ow2CLb1i7E/LAGxkSak7/oZ1Ts9gMvLie0O5rkdTG0LRMzRLum6UWOOWSxzioenpaWpPXNOhxOxcQXLZsmQSBoobgbnwfDHTZs2qVVAPpheNCZF4V4Beuy4F27nzp3q5/ya19Jg1q9fX11Pw8nrGRLCVUtu0vanguYGbT6H1/KgwaEHkAaT+wMY508hyP/4NZ/LJCpyBD+BvMRc1vHDyHZYoJksiIyKQYkIM+B143h6GpxuwBoWhZhSkdB0G5yOMITz57kOJwsthkfArAFejw1paVnw6iZExZRC5ClxEB5XFtLSbTBbohBTOlJlxnLaM5CeYUdEiVIoGRUGZ3YGMmwO6DChhGqPBW5HJjKyHeq6kiUj1HqJx21DWno2zOYIlCodBd2djfT0bLh1TV0XFWmF7nXheBqFoYawsJKIirbC48xCRgbbHIWY6P+uBAb/aEoLhUDhEigsMcdWU9DR1tCG0L7QnjAKhDaMe9fosWPYY3p6OipXrmwkQCkZgWO752CneSha1jLhWGKiOod7wLnYSI8fFzmZ0It77GgDmzZtqp5FO0Y7yJ9t3bpV2UxuN6Ag4768zZs35yQuoa3zJ1VhW5kojNcwuRiPRN9zaWu5oMltCUwoxjBR9oFhpOwD28Q9eox64fNpU2lv/QlQDh06pESnHEIg79IEHmQfcSAyoYTPR+BBRno6nC4N0aVKI9yiIyPThuiSUXBlpSLToSMsoiSiSljBSlmZmVkoERWJ42mpcLkND57ZGolLSkfD48pGWnoWTJYolCpdwpel0ousQzZEVohS3ztsx5GR6YBmDkPJmBiE5QqD5L1oX+0uLyJ95US8bhsynOEoVcKf89KFzFQ7SpSJQnZqKhxgDa9wxJSKhu7MxPFMO3TdhPDIaERHhcFlz4QD0Yg0ZSE9w5bzsyjGdnpdyEg7Djc0WMNKIjqafZRDCARGIBAx52TCLLNZiTm32wUNmvE9wyz5ocPuKLCYC6yZcpYQyJuA1JmTGSIEhECgBApTzAXahtzn6Z4MfLNgHkpV6IZW18SelB69IPeTa4RAsBCQOnPBMhLSjuJMIBAxZ7fZlHgzmXwlCTSTKiCuShOworjb7UHCKSmPT4XGsEiWD5BDCBQGARFzhUFV7ikEiieBYBNzxZOy9EoI4IzZLIWNEBAC549AIGKO0Y7cM8eoQx70zHkZdpmSkqw8c7Zsm4i58zcmcqcCEBAxVwBocokQCFECIuZCdOCl20VOQDxzRY5cHhiCBAIRc6ouKQuF616jTqndjoiISKM0AWP2uWcuPiHhpGKk4pkLwdl0AbssYu4CwpdHC4GLjICIuYtswKS5Fy0BEXMX7dBJwy8iAoGIOdaZo5AzyhN4kZ6ehpiYUtwzl6KzenhWZgbKV6goYu4iGvji1lQRc8VtRKU/QqDwCIiYKzy2cmchkJuAiDmZD0Kg8AkEIubsdpsqAcdqH4yq9HrcsFitDLOkmIMvm2WciLnCHy95whkIiJiTqSEEhECgBETMBUpKzhMC50ZAxNy58ZOrhUAgBAIRc0xWaTKboHPPnKbBYqGw06ElJyfprFXAdJexcSLmAgEu5xQOARFzhcNV7ioEiiMBEXPFcVSlT8FIQMRcMI6KtKm4EQhEzDHMkvUuuF+OIk736v7SBCmqsAfVXlx8fJ6eOdbdYX0dOYRAYRBgvSTWQaLrWA4hIASEQF4EWI/0XGuIik2TOSYE8idgs9lUDUQ5hIAQKDwCrNFdpUqVMz6ADg/+ncyyBP4wS57MwuGqNAEVHn9Z8xNzKSkpqsioHEKgMAgcP35cFYQXMVcYdOWeQqB4EWBBbxa/PpeDhbPLli17LreQa4VAsSfAslSxsbHFvp/SQSFwIQlwcfHSSy/NU8x53B7lmaOAs1gs8Hi88Ho9zGaZpjP20uFwIi4+7zBLEXMXcpiL/7NFzBX/MZYeCoHzRUDE3PkiKfcRAnkTEDEnM0QIFD6BQMRcdnYWwsMjlIAD4yo1DbpfzLGJDLOMjYvN0ysiYq7wBzOUnyBiLpRHX/ouBM6OgIi5s+MlZwuBghIQMVdQcnKdEAicQCBizu12q4LhDLWkmNMNRWd45vgtPXN0o+cV4iZiLvBBkTPPnoCIubNnJlcIgVAlIGIuVEde+l3UBETMFTVxeV4oEghEzLE0AZNWMrWESTOBdcKZ3dJXZ07zeeYkzDIUJ1Cw9FnEXLCMhLRDCAQ/ARFzwT9G0sLiQUDEXPEYR+lFcBMIRMw5HA4l5HiwRjgzoZjMZkPMMb2lLduG8hUqiGcuuMe6WLdOxFyxHl7pnBA4rwREzJ1XnHIzIXBGAiLmZHIIgcInEJCYs9uVJ86rPHIWI7OlV2fR8GSd6o7pLotjmGV2drZKd8//5AhuAiLmgnt8pHVCIJgIXAgxx9TRTNFuNpuDCYW0RQgUKoGLW8x5cGjDrzBVbYWEUoWKSW4uBM6JQCBijmGWtD/UbR63G2aLBdwqpzxzjLl0Od2IT8i7ztyZ9swtX74cZcqUwZVXXqk64nK58OuvvyIhIQG1atXC6tWr1b9//vknOnbsWODOUnBOmTIFQ4cOVSns/QfLKvz99985z8/9gEmTJqFJkyZo1apVgZ8rFxYNARFzRcNZniIEigOBwhZzv//+O9auXYumTZviqquuUsgeffRRjBgxAjVr1iwOCKUPQiAgAhe3mAM8TgdgCYfZFFB35SQhcEEIBCLmbDY6qMJ8Qs6cI+i0lBQWDdfVnrn4hIQChVn26dNHibmPP/5YAfjnn39w++2345ZbbkHfvn2xfv161K1bF+vWrcPVV199khBj/OdDDz2EBx54AJdddpnyoCUlJSEqKkqtgLIwLFUoPWxMzjJnzhwMHjwY0dHRObDfeustJRinT5+e44HjCiqzvlD80RA3a9ZMVUsPDw+H3W4/6foLMmry0P8QyEvMzZnUHOml7kBEmBdpu1244eHbkPrHyzhcZhRa1TVqH87//H20GHIHHKtGY+LqJmiYYIInxYVr+g9C9JFV+O7vwygBM0qXuAId+zRBpMmFP98bh2WWq3D/yG6w5KpVfmjz11i6PhM6svD7tF/R++0P0KFOCez69mN8sFbDU08PRykr4Nr3Nh5414yr6kTDGl4FPXrVxpTJz6Fc/DWqTc3aDUZ19wQ89kkZNKxeAq7UFDQacD+aVDC670ESPn7ueYRXbQZTVipMNW/GgJZb8PErJTDimabgmov/2PXTvfh611A8clsz6LDhf99Mw67UEvBk7MHCpWF458P+WLp4jTo9/fA27NP646VHmiAMwMznx8DTcxyGNI7IuV/aoQ34dtlf2PvDH3A3b4ra9kvR5YH2KI1kzHhkHKqPfhHXViwB6C5MnPQ6ypatAJis0B029B18C0pGGJaRbfnz2w+wPTMObidd/xFo2O561CizED8ubozu18dj/Otvo0KCcb05042G1w9EvfLhALxYNf95rPyrPcY83QbhUi9e3gwBEigsMcdFw/Hjxyt70bJlS1DUcSHz2WefxVNPPYVRo0apWkC0VWFhYco20UbRtvgPLmh+9NFHGDBggPqctos2i5/z/ryWi5Cs8crPWL+Vdo91g0qXLq0+o51i1jK2g5/xSE1NVV9LLc4AJ4mcdl4InEnMHdv6CuaviEN4lAWlLmuBXm0vxS/j78Dasm2REA7EV7sSrRtEYfnaFHTv0FS1xev5Fy/d9DHKd6+GcM0Md4YXTfoPQYM49Zco1r32NNZVuA5339T2pLZ77cn4+otvYQ+3wOv2ILZKU3RqVg5vTX4W5eKvzbG37mUVkd3hCK6+zLh8x09P4oVpbgy9bhi0zTNR8eGxqFXyIOZPXYmmA29A5RN+gfPCSm4iBApKIBAxR9vA3xQmQXG7nMozRzuhPHNMa+lw2BEXVzDPHMUcjRqNXZ06dZQR++OPP5Q3jN45ijkKtmXLlmHTpk24//57kHk8A26XBd8s+RYfvvcuYmJiQFH23XffYcmSJUrIvf3225g9ezY2b96MQ4cO4b777sM777yjBFp8fLziRQHQu3dvJdg6deqEDh06YP/+/XjwwQdBQRcREYHRo0cjMTFRfU8P4Q8//IDnnnuuoLzlukIikJeY+3HWYLTsNwMRFg/WTK6IS248AvPfZxZzv0S/icGNdOz6cT62lbgWCUdWIrxdL9S/JJz1FtXhzvoHry9IQouEv1D3mmEoU+K/oVNHt3+D6duuwIO9q6tfoBkLvkWrStuQUvIuNKoercTc1D8G4Y4+ccY9bYn4+udlGNjtxhN/2O19GV/tvB03dS6LPT/egSXeSbiziyGqKOa+n/Yzug/rD0/2eoxtsBP3bimPr04Rc27PbnzQfRMSmnnR8Nm+qJ6j8nSs/OgDmPrcgRb+2sdeB76dPhZNrn8W5UtZ4HAtw/K5Go58mYR+cwci5pTVyVVPfQT7/SPRsZzR5OPb38bsbQ2we39pvHRvQ5h0F9797EfcNew6Jb5+XfoBqjUZifgyRuhy5o5peGJmE7zxXL2TxKfTNidHzE36dDXuH9HZOP/Ir3hwghdvv9ESFk825iz8BVdELkaJhhNRrbyErxXSr1exu21hiTkuRtKW0Y75w/PvvPNO3HHHHZg2bZoSc//73//QqFEj9d9XX32lhFqXzu2QkUGBFol7R9+Jf//5R9m16667TmUcu+uuu5Snb+vWrahfvz7effddZGVloU2bNkq4/fjjj0rEUTBSLPLftLQ0dS3tWePGjdWi5/vvvy+LkcVuNgd3h84k5v76KBqOtqloVt2wBTqcWDH2ZVwy+lnU94kkW8ae/4i5V0Ztw30fdUUUy2IdWIDHn4nGuI87wJS+GWPna2gRvxEdutx00gLr7v/NxkZbS/Rt71sJ9dnbeT8vxYBuN+UA3PRpwklizp25H8+9vxUvPtQWPz3zIsrefwdWPTIObV9+F3WlDnpwT7wQa11AYs7pVMUIuICo6161X47/01JTU3X+cWvLzkZ8+fIF9sx169ZNGaknn3wSY8aMwbXXXqtWEE8n5kb2TsALE46hTsxxVLvnXowdMQAzZ85URuuFF17ADTfcgDVr1qjvKcaSk5Px8MMPKy8dDWpuMffLL79g4cKF4PM/+eQTTJ06VYlCPp/G75FHHsHAgQNzxFy/fv2UqKtQ4cQLIcTmS9B2Ny8xN3N8A2yz9YUlOwzVmvXCgAH1sH/1mcXcU3PKoEppLyrXaIdevVshwrYbS79fhb2pFnQdNAS140w4sHspjjgb4nL8hW8TG2NYmzInsfG4tmP6M7+h13M3o0y4CS7vaqxYUhotmkfgm5VpGNCjiRJzw184hOqXhiOuehvc3q8uxo+9C25rPVgzLsPNY0egwpGXcfsrGaicEIHLq16LrgM6IT7SeFRuMffvuqn4bGkLPDwmEdNOEXMHVn2N1bE9cV30fEz/vhlGjagCarL0Xe/j242NMLif4QmkMf3983dwpMLN6N4hFhpc+OP1BxB1y5sI3/saMkrehYa1Tl6KzC3mdGRgzsvfoOWY/kic+iBc3d9E00oevPbKU8i0R0LXHajZqBf697oW4T7dteXbMVif8AaGNAV2r/8Eny/8F81ajUSn5mtOK+a87n0Yd+kijDhyB0ofmY0/9rZGvSr7sHZXDDq3qh2081MaFlwECkvMbdiwQUWAvPTSSzkdfvPNN9GwYUNla84k5i7T1mB1Yh1Ep7nR757BePzBBzBx4kQsXrwYe/fu/Y+YozBjNAn3qtNLR88cI0x27NiBW2+9FW+88QZefvllZVffe+89JeIOHz6MqlWrKo+eHEKgqAicScy5MrZg0byV2HMkBteP6IPLy5rx8ytDsOD4FShtBa5pNAxtOuh5ijk39mDqFXPQf+MjSN2yBNllmyM+6Sd8a++OEc1PLO5tWPwGvHVuR5PKJ6KyuHg6fuydcFvrK3s7eOwIZHx5ZjG3/Pl7sTg7HFW6vYV72koYSFHNH3lOYAQCEXNOZrM0aawsB01FdjiVPcipM8dslucSZsm9BFzNpFhKT09XK4sMD6GYo5eOYszvmbv3rusw+bk3UO7qUWjfohpuGWyIuYMHD+KJJ55AxYoVVc/pRePBMJW7775bCbKRI0eeJOYYDkNjx7ATrnJSDHKllPsa2IbXXntNhVj6PXPDhw8PjKqcVeQEAvHMhVuzsGzs9bjkpsUofeRtHI65BS3r+cIsZ3yI1oNvR/aq0aBnrn/sQrwxzYIxj16XIzwcGTvw5oinMOCDz7Fz2q2YvS0aZngBd1tM+HAwSvlsh9eTjWXvPYPILq+hZQ2icGPzlJvxxrpSsGo64GmIse/djdKHA/fM9Wm9E7On2TF0VNsc7yDF3Ot334Q93oZo0qIPbrm5OTTHCkw9Rcx9/f6jWLIhTY1JGWcdPPz+fYhybMekwX/glvmDkeBrd/qhXzFjtYa7BhhhJ87jf+Dh296HvbQJcJnQqMeduLNvg5PGNreYy07cjOdfnoS0bDN0uNCywxgMHVArl2cO+GnGWJTv8CBqJxiKdOeSp7Hc9ARu7xSp+uWyL8acTyuh77BtWOoLs8ztmXNn78RzvTZjzNJOWPN0W8xLbAITvLBGXofXJvZBhNjYIv/duxgfWFhibs+ePfjggw+UkKKRpB2jfeOiIO2UX8zVq1dP7afze+aaXOHCxIlb0XPkcFxTLx4Pjjkh5rZv347777//JM8cxdyKFSuUN27s2LHK/pUqVUo987bbblMLk6+88gooLl999VX1PSNW5BACRU0gvz1z9vRtGP/MGtz/5mBsPEvPnMuxEe+1WY9hq2/C8jdGYtGuEsoewN0Fr3/YH9E+27bpx/dxvNKNaFHrRBYTirmz8cwtf/4hlBv+MH5+9G20e+V5NKhUoqhRyvOEwBkJBCLmHHa7EVrp8ZxIfqLl1JkzITsrCwnn4JmjMWIIJY0gVxtppGgEafA+//xzTJgwQXnM+NmIHglYnNQckStuREbThZj2yk348MMPlaGiOKPRo4Djfrp58+apfQSnE3P02L344osYN26cMoArV65UBpEImgXeAAAgAElEQVQePe6569mzJyje/NfSI8eQF4bRcO+eHMFFIBAxF2E5jh/GXoeY/ktRPWIVvlwdjjtubgXNtQ1TJ6/ByAeG45BPzA1u5MHaOa8DTe5A3XI6SkSXgu49gk/uuxvN7xmGH36thXtH1FKG48Ci0dhUcRy6NTS8Vke3L8T/DtXG9e1qGgLl+O94YqIJ455prMRc4ppJ+DprGEbUmBF4mGWn0ljy7uuwdHsYHaoaiiW3Z84/Gu5TxJwLm/HDtGx0H2YkYdi15jOkluwF2/ZPkdD8LtRM4K44BkAexqznp6H16IdwaWkjDnPz/O+Q1b47ro4BdG8Gpj+0FJ3f6AMjSNk4cou57eveh54wBLUvi4ION+bNno6+AwbniDkKvB+nvoTYrg/jyooMkgGctk14Y/Q76PLY67iyahRcGd9g9oyq6H8aMef1pmDxp+8jq/7t6FZ+DSZ/ew0evaOcGoOtXzyM3VdMQM9GEmoZXL+ZwdmawhJz3APHJFtcmKS9YDIv2qdPP/0Uzz//vBJzW7ZsUV4yLi5yAZKJvWqU3glXhY5YNeMVDHrgU7z03GNKjK1atUpdz7BN2kKGxzDM0i/muPhJO8bFUIrFXbt2nVbM0TtHzx23E0h25uCck8W1VacXcx4kHUxFmYrl4HUcxhtPLceoVweclZiL8Kbhq1cmIqztQ+h6+SLM/KkpRtxYDRq8+HfecOy74l20qm3YmeOH/sDYV//A/c+PRIUYZmC3w+Q5nq+Yc2Xsx9NvrcWzT/bA/555EQkPj0XNsN2Y+vb/MPyhm9WecjmEQDAQCETMqT1zutodp/QUPXQqzDItLZXhl7Bn2xFXwGyWNEQ0fgyr/OKLL1Qo5E8//aTYtGvXTok4rnZyn1vt2rXR5cqKWH8sGT9+Y8foZ/tg6dzZKqyS4Zk0ktzTxoMrodwrRzFHYcb9A8xOyT1wTLjCEEu+ZPr376/Op2eOxnLQoEHqmQzLvOKKK5RnjtdyXwJDWrhvgQZZjuAikJeY++mLO7BiR3lophKo3/JG9Gh3KaxwY/uauZi3dBvMEdXRf9ggXB5rRcr2z7AtYihaVAaykjdh8eYwNCi1BXMWboIWFouOA4cj7sh3OF61P+onGAzc2I31c9y4qr/hDd6wYDgW/lklB1DNyxqgSsc+uLaS8ZEHB7Fqwn5cdWs6Vu+9Fh2bxRifO49jxpQXsDfJEIVdb3wCTcosxtoj7dG8fjRcSWsxY0EMbhpRWxkRLzKwceVWXNnqxOKCx/U3po79AodNJljS49H7ViucJW7ElVWNVUR72m6sPHwMR2d8h91WQ7SZzFb0ve4qzPlmdU6bS+xtgsb3RKFD03a+z3Qc/mMqDsSNRDPf5nD+YPvsn+Dq1g51Szrw57czUb3TcJT05XLYuWgNrJ2a4a95k7FhWxo0bxjqXdsHvTrXhiVXpJc9ay8WzJiLvw9nISymLDp0HoLGNf7G5o2Xo1GTUpg76z1s3pkOS1hZtGjbG62vuRQHVv+K402ao54/5NS+Ccu+KYGOA6qpEFI5hEBeBApLzPGZtCsUb1wcLFu2rFoUZKQHFyu7d++uFhsZeknhV716dbVnu3L4MaxeswRHo+7EyBtr4YsZ09V+cdqrWbNm4ciRI8oG0h5VqlRJCTx63Jioi0KP3rtq1aqprQVdu3ZVe8cZYUJxN3fuXAwZMkSFWz7++OMoUUI8CvLbUXQETifmuLC3Z9kUfPW/RHgtcbh+8M2oc1kJbP1uPOb87lGNq9ywPW7qWg3T3pmMQ5mGUelz293Y/vn72Gr3wBwWh049+uPq+mWxe/l0uOoPRW3fPjY3dmDjEiuadLk8p6MZR9ZgyuQ5OGqOxlVt+qJ3yyqYMeV57E0y7G+XG55AxSOj8fHPxnJl+Su64arw97DgzyqoEdUddavsQbkeA1ExAtj3+1xsMnVD98byu1R0M0melBeBQMQcSxNYLVa1b46H1+tRyVC09PQ0VZrAaXcWWMzxehWzqWkqqwq/5r/qj0xfmIr/HP9nG5c+ile/aIbJU/ujlK4rb5q/do//Wn6f+z689tTz+Mzcmb38P/dnAfP/nAqWh7+NUico+H6ppDRB8I2JtEgIBCuBwhRz7DNtht+e+G2Myhrmszn8mv/l2BJXIh558C7E1x+HB26vBdMpdi23DTzVDuW+l1pt1TT1fL/99D+Hwo+Lm3IIgaIkkF+YZZG2ZfdyTFlREY8Mr3VSwq2ibIM8SwgUBoFAxJzL6VR75rweL0wqCYpP2yQnJxlFwx0OxMUXLJtlYXRK7hl6BETMhd6YS4+FQEEJFLaYK2i75DohUNwIBJOY+3v9IhzyXIW2zRieL4cQKD4EAhFz9MxZzBZ4dS8z3hkhllxgTEtLy6kzFxsXV6BslsUHpfTkQhIQMXch6cuzhcDFRUDE3MU1XtLai5dAMIm5i5eitFwI5E0gEDHndrnVfjn/wTBLi8UKLSUlWfnoXE4XRMzJVLuQBETMXUj68mwhcHEREDF3cY2XtPbiJSBi7uIdO2n5xUMgEDGnsln6witZmoBZLY06cykpusfrgcftRWxcrHjmLp5xL3YtFTFX7IZUOiQECo2AiLlCQys3FgInERAxJxNCCBQ+gUDEHMMslZjz6jCZjfwkKmdJenq68syxNEFB68wVfhflCaFAQMRcKIyy9FEInB8CIubOD0e5ixDIj4CIufwIyc+FwLkTCEjM2Xxiztgwl5OQS2WzZAym0+kUMXfuYyF3OAcCIubOAZ5cKgRCjICIuRAbcOnuBSMgYu6CoZcHhxCBQMQc62/TE6cyHTO7si+zpZaaatSZc9jyrzO3d+9edQM5hEBhEPC7iwvj3nJPISAEihcBpvqvWrXqOXVKbNo54ZOLQ4SA2OYQGWjp5gUlkJ9NYy1tu82mEqCYzRZoLBzu1VVmS7VnjsrOlm3L1zPH1ZmYGKM4oxxC4HwT4ERlMdzcdQPP9zPkfkJACBQPAizCXbly5XPqTGJiIkqVKnVO95CLhUBxJ5CamooyZcoU925K/4TABSVw9OhRVKpU6Yxt4N/ILCNH8Wa1WlWYJXOesLyckQDF44bb7UVcfN6lCUTMXdBxLvYPFzFX7IdYOigEzhsBEXPnDaXcSAjkSUDEnEwQIVD4BAISc04jzJJFw80WC1wuJywWC1SYpdcn5vLLZilirvAHM5SfIGIulEdf+i4Ezo6AiLmz4yVnC4GCEhAxV1Bycp0QCJxAQGLO4VDRa0rQ6d4T2Swp5nRdV667uPj4PEPcRMwFPihy5tkTEDF39szkCiEQqgREzIXqyEu/i5qAiLmiJi7PC0UCgYg57pmjJ47760y+enNmswlacnKSrkFT2SxFzIXi9AmePouYC56xkJYIgWAnIGIu2EdI2ldcCIiYKy4jKf0IZgKBiDkWDWexcB4mkwbWnQsLC4d29OgRlc2SGVFEzAXzMBf/tomYK/5jLD0UAueLgIi580VS7iME8iYgYk5miBAofAKBiDnlmWPyE+i+wuFmeJkEhQlQ+IXT5Ua8hFkW/mjJE85IQMScTA4hIAQCJSBiLlBScp4QODcCIubOjZ9cLQQCIRCQmLPbYbFQwHlhMpmVqGOtAi056Zhutlhhz7YhLqFge+YYu/nPP/+otpYrV06lembKZ37OQtA1atT4T306t9uNXbt2ITY2VqXYPF3JA4Z+8hzeMyoqSv3nP2w2m3oGj9KlS6tn/vnnn+o5DRo0+A+3Tz75BF27dkX58uXzZco2szAf28aDLzLGqJYsWTLfa+WEghMQMVdwdnKlEAg1AoUt5tLT02E2mxEdHQ3aq2+//Rbt2rU7bSmDw4cPK/y0L2vXrsXmzZvRo0cPxMXFqc/5c9oV2pCEhATwXZeSkqLsVYUKFdRzCnrQPvHePJg+nraU7d2/fz8uv/zynNtmZmYqm8nPpPxLQWmH5nUi5kJz3KXXRUsgIDFns8FsOWEvKOqo57S0NGaz9BZ4zxwF2/PPP6/EHL++5pprcO+99+Kbb75RBmbRokV45513lODKfdBQPvPMM+jWrZsyLF26dPkPNSZcefLJJ9G5c2clrNq0aZNzzu+//47HH39cfc/rJ06cqAwoj0GDBv3nXrz/a6+9hvr16+c7OgsXLsSsWbPw0Ucfqbpn/JcGsEOHDvleKycUnICIuYKzkyuFQKgRKGwx98Ybb6iFRtozu92O+++/H08//TQqVqyoUKelpWHLli1o0aIF3n//fWXjOnbsqOzS6NGjcemll6rPVqxYgVdeeUUVOKdNfOutt5TQ+vnnn9X3t956qxJ4BT1mzJiBTz/9NMcWvvjii7jsssswbdo0PPTQQ1i+fLmyr3/88Qdo25599tn/LK4W9NlyXWgQyEvMZRz6HuO7pOOxzTcg2rYXo+4ag38PZikwUSXbY+rcx1BGV7t5YE9chAdHv4PkiPYY/+YjqBLjMQBqXuzfMB3PvDgTmdYmePbNl1AvHti3aToefHw6Kl5zB154ug9idB22lPV4uvYfePTY7YjVdez/+VaMfPmguk2LCo/jiU/awpJrWI7unIMF22rg9l4N4Q7bgsda3ItNYQxTA+L1rnjj2wdRLsyrvl/59Ut4bcoKlKncGS+9/TDKpG/AxAnj8Ot6Bzrc+CTuG94MFmO7Us7hyVyFl5/+HqPHv4Ro0xHMfGEEvvqjPG5/eRKua3jCAREaM0V6eS4EAhFzdHJxr5yqHE6/nK6r4uFaamqKzoJztuzsAhUN5+riyJEjlWDjqiQfxBVAGo5OnTohKSkJq1atUiJv6dKloAFu3ry5+rx169bK2L355psYOHCg+poiih1q27atWkXkPSIjI5UxpNHze8so5rZt24bBgwer+69fvz7H60YPHA0cDWW9evXUCqlfzLHje/bsUe2ZPXs2srOzceWVV54kJmnwFixYgGbNmmHUqFFKzNEQs00Up1u3blUG/YYbbsDGjRuxadMm3HLLLecyhnItoFarpWi4TAUhIAQCIVCYYi4jI0OJsu3bt+PLL79U7yWKOS4u7t27V4kx2h/aqrp166roEwo//ox2rnHjxjmLjRMmTFDRIrRLLpdLRXnMnDkTN910k7KVjBq5/fbb8eGHHyobyJXWm2++Gd999x3+/vtvdX/aMD6Ldok2t3379rjqqqsUpunTp6vn8/t58+aphVXaxdWrVyM8PFzZuSZNmuDqq6/Gvn370K9fvxwxxwiXKVOmYMiQIVIUOpBJF6LnnEnMefRtmDv/d6Q8bsbg7YNR0ifaiMlj2otFX+xCz0GdFDWv8wgmv7UBt9x/HaI9uzFv1gb0G9bPR9SFg/8eR3zlstA8GzD/tWPo+0QLzPv8R/Qc3BsZu2Zg7qJrMexe4LuZK/DP3Q7cnHYHYnUvts1/C0nXPIRWCa7/jM7RrT9i6U8pcNaqguEdrz7p58nb5mLWlpYY1ceJVV/vwjV928CenIpScWVxfOdXePqHazBhcBjsYXEoXULDL3OnomqnobD8swp7I9qgeU0TXPZELJm1Gdnh09C172f4Z9nXSL3yerROyMTy915ClUHjUK1swb3uITrdQrbbgYg5t9uY59RthldOB2uFKzFHz5zb7UFB6szRG8fVSv4hfs8996By5cpKhM2fP199T+PBVUMaLq5wjh8/Xp3DlUwKIK5I9u7dGzR4FGU0ov3791eG8eOPP8Zdd92lwkYo6iiqeC0PijmGVfbt21cZKwq+iIgI9TMaPgo2hsfwmTRWfNbdd9+Nr776Cv4V1wMHDihjx2fQuPqFIsUcw1VoOLmySS8jxRyNMMXmyy+/rP6lt477DDkAp/MshuyMLGDHRcwVEJxcJgRCkEBhijm+3ym0uCBYp04dtZBHMcdFRwqmsWPH4rffflPhk8OGDVOLjQypZBTJpEmTlI2gveDxyy+/4L333sPQoUPVAibt0pgxY1SkCP9IppCjF412kCKMtoSRK1yQ5DNfeOEFdQ5FJe0Qf857+0M4Kea4OEr7NWfOHGWPue3g888/V/Zr8uTJeOyxx5R9Xbx4MZ5+rDUev/t9pO1rgifmPYTVC2Ypm8t2ySEETkcgL8+cx3IAM6qvQJ+TxJwXu766FYcbfIBWtcLVLd0ZezFxYSIeHHw1TLoT8xfMQu/eQ095nI7M9O+w7IuauG50Jha/rKPXmCbwWHfji7b/Q58lQxBpPYZpZeahRzI9cx5smf8iJsz7F2ZLGfQbfj+6tbgMynHhO+ypW7BwYwoGtm2V61k65r83D63u7o8y3gNY8fU2XNu7A6zeLCSnZuGvxV8ho9k96H2FDmd2MlJT9+OHRWvQd+gopO1cjUPR7dCsSja2r5wCS+UROLhmMBpdPxcrF32GNn2GgL9Jhze+il3abWjV4OSoNJlhQuBMBAIRc0yAopk0OOw2RJbwvbPpnTM8c/yBs0Bijo3iaiO9UzRaXMHs3r37acUcjQtDMnlQ1J0q5rjqSSNZq1atnHPyEnMUcVyRpOHiqicNFY9WrVqpVU6uOlLwvf3220qwUfDxmVyZ5Arq1KlT1d4CehFzC0W/mKM45LVcVaX3jnshmjZtqoQlPXL00vlDPWV6njsBEXPnzlDuIARChUBhiTm+h7jwR8FE28goDIohCqvk5GQ88MADKrrkhx9+CEjMcfX04MGD+PXXX9Ui5FNPPaXs4KlijmLPH+HCxc5ly5ahbNmyarGQC5QUY9xOcOqWBYo52l0KvQ0bNqg20waeScw9fmdtvDo5Bf1u7I4a9Wsg0mSEwMkhBM5E4GzFnDN1A14YZ8NTE5ojwi+svA6sW/Il1vydjJiEBnDZ/8XI4bee9Mj0Y39i4Y9HcV2fLogpvR5LxgM9HmisxNzMNqvRd8kwRIblFnMn5q7uzcZ3X72LNr3GoGTkiVjI04k5t2s1Fs0JQ68bm530fGfGv/j9r33w2g9i05Grcfvgy5G+fx227vUg49A+1O7ZF5dHcZFGx7+/fYtt2c3RqV1ZrJ7d3xBz33+O9tffjEiKuT9fxU7TSLRuUEYmlhAIiEAgYs7pdKg9ciYzPXMMsdSUd06JOZYlKGidOYohJguh8OEeAq5K3nnnnUpMcU8c97HRS0fPHI3Oc889pzo1btw4DBgwAJUqVVKrna+++qraS8DzGALJe/IzrkjSePXs2fM/njmGuTA8xH9w5ZIHPYMUYAxPGT58OF5//XXlJeTXDIGhYKSh4/4Gbj7nPU4n5miw6cWjSKUBZ/gK906wf9wHQQE7YsQIFarJJC1ynBsBEXPnxk+uFgKhRKCwxNxff/2lIjjuuOMOhZN26JFHHlEeMi5UUmTR+8VFQIZb0q7wnDN55vheY6QJRR3tHkP36bmjMKNnj7aFnjl6+CjmGK1CW0bhSPtH20w7S28e20HRxogYRpXwoF1lxAoXGrmHb+7cuWpLAj179MxxGwMXHSkmlWfuoaHYn/gP3n12Bu556zNEeY8or965JGEJpXkXin09WzG3adFXsDXvh6tKmwDdg+S0LJQtE+NDpyP7+Gas+CkJXXu1RUr6cVxSOgbpSZuwcvHfaDdoAKLCNHgtaVgwfQV63dAL9sRv8dnrCRj5SlOYzUm5PHNeuFxeWK1m6HoWFs3+FK173ZmnmNNhx6pxN6D0sHmoX1GDDgdSj2aidHxpwGWCyarBkbUO41vvw+i1vVHKbFa7kzbN+RJHr7wereJtsJtLY8O8SVj4+37Vp7TELbi05ST0Lvs3PF16o2lJB9Z+8ThKtn4FdS4NC8UpI30uAIFAxBzrzDFxFicl7QK/pqDTjqen617dC7vNgbj4uDyzXDEhyalZJ/lwbqjmTekJo+erZcuWyuhQ+DB0gyGLp4o5CiSGUdJbxhcFN23T2FF48fBnDaNR5TncJ8BQzNxhlmcSc5dccokyZMx+yWyY9K4x3JIroTSQK1euRO3atZVnjedwX8TpxBxXNykqaWzpzeM+CApU9ourtmwz+8EwTP8G9AKMn1ziIyBiTqaCEBACgRIoLDFHkcWFPn+yLIZcUnTRTjB6ZM2aNWovG8UXRRK9Z/TenU7McY827Q8jRGjfatasiQcffFBtM+BiIG3boUOH/iPmaGNoVxk+SdtKEchncssAbRaTcdGm+sUcbRDvxeO+++7LCbN84oknVJsp/hjiuW7dOoxuH40lR6Ox8RczRjwzCOOfGKPu70/sEih/OS90CJyNmPNYD2DB+OXo+cBQWE2Ax5mOt6csxB333oRdc17GrA1ZqNKgO/p0uxaXRLrw3pQZGHZLT7z66D3YkV4G0WE64mu0wYsPD8bu37/A25/8jJKlr8Etjw1FtZJmeE8Scy6sWzQFn83fAHNsVfTrPQQtm1ZUCSH8x6meufT932LC9Dp4/vGqKlGKx7sJH49ZjoETB2PhC+Pxp1dHjFYDPW8dhnJH5uO9L1fC7iyJuo2744abW+HAzx/gf2G3Y3ibE96/FT7PXITnX8x962X8uj8KTbqOxODrasMqW+ZC5xflHHsakJhzOJRO01mawGxSteZYRFxLTU3V+WFBPXNsO+P76Z2iMfGHgNAYUTjR0FEQ8Wc8x/9zGjkKNBqZsLAwFSbCf7lHgfvmaBi5UshzeC7FE4UhVzh5sL28b+5yAdzjwE7SS0jvnN+48d70GvLZvA/vyetoKHlPGtnc92Y7qXb9e/DYPz6X92FIKe/Ne9GonlrG4BzHMqQvFzEX0sMvnRcCZ0WgsMQc/3DloqXfU0VbQxtAm8CQftoQ2g7aNto42ie/l4w2gvaL9sGf/p92ivaH5/mzVtKO0HDzfrSV/ntxIdL/XH7O59BW8Twe3K/Hvd707tFe8uDzuJDKg/fh9bw/36dsB8UgbZa/ZAE/27Z2Gn451Asje5fBv7t3o0qVKuKZO6vZF1onS2mC0Bpv6e2FIRCImOO7nQftkSoWThcd/5+enqbTyNiybQXKZnlhuixPLY4ERMwVx1GVPgmBwiFQWGKucFp7fu7q97Jxz/m5HC6nDR5vGMIjjBAyOYRAXgREzMn8EAKFTyAQMWdEBjKsGDkLcG6XC1pKChOgAHabXcRc4Y+VPCEPAiLmZHoIASEQKIFQFHPc6kAvnd8rFygrOU8InAsBEXPnQk+uFQKBEQhEzGVlZiAsPEIlPVGHbzVOiTl+6HS6CrRnLrAmyllCIH8CIubyZyRnCAEhYBAIRTEnYy8ELgQBEXMXgro8M9QIBCLm7HYbTJoGs8WiQvep6VQJ8eSkJJ0fsnZBXHz8WSdACTXY0t/CIyBirvDYyp2FQHEjIGKuuI2o9CdYCYiYC9aRkXYVJwKBiDmnw6FKY5jMZpXvw2Kxqn3RKgEKN9E5HU4JsyxOs+Ii7IuIuYtw0KTJQuACERAxd4HAy2NDjoCIuZAbcunwBSAQiJij440OOG6Po5hjIhSV0TIlJVln9ivumYuNO/vSBBegv/LIYkpAxFwxHVjplhAoBAIi5goBqtxSCJyGgIg5mRZCoPAJBCLmWDTcZGICFN0QcrpXZbTU0tJSdbro6JlLKF8+zzBL1sPxp/sv/G7JE0KNAFN4+1N8h1rfpb9CQAicHQGWC2BK/XM5Dh48qErOyCEEhMCZCXChlaWY5BACQqDwCLDUmb+W9umewt/DzMwMhDMBCnT1f9YJN2kmY88c6+HwD+n4hIQ8xRxr6vjrxBVed+TOoUqA9ZJY789fnylUOUi/hYAQyJ8AhVilSpXyPzGPM1jHrUyZMud0D7lYCBR3Avw9KVeuXHHvpvRPCFxQAnSYXXbZZWdsA8Wc2jOnGXXmmPyE/3r8e+Yo7+iZyy/MksW2WdRUDiFQGAS4KsECuSLmCoOu3FMIFC8C+/btO2cxxwVKFtqWQwgIgTMTYEmM2NhYQSQEhEAhEjhw4AAuvfTSPMWc3Zatkp8wtFKHrv5eVv9LTWWdOQ0Ou0PEXCEOktw6fwIi5vJnJGcIASFgEBAxJzNBCBQNARFzRcNZnhLaBAIRc8aeOZPKYMlMltRvat+cIeZMAZUmEM9caE+0wu69iLnCJiz3FwLFh4CIueIzltKT4CYgYi64x0daVzwIBCLmHHY7NJNJCTqvx6M6rrxzTIDCb2zZtnz3zImYKx4TJlh7IWIuWEdG2iUEgo+AiLngGxNpUfEkIGKueI6r9Cq4CAQi5rKzsxAWFq6EnMlsUslP3B5fnTnWK7DZbIiPzzsBioi54Br44tYaEXPFbUSlP0Kg8AiImCs8tnJnIZCbgIg5mQ9CoPAJBCLmnE6n8sSZ6ZljeKXmK0+QmpKsW6xWZGVmIS4+Ps/kEyLmCn8wQ/kJIuZCefSl70Lg7AiImDs7XnK2ECgoARFzBSUn1wmBwAkEJuYc6oYsFE7PnCoYblIJUFJ1r8cNp9NVqGGWLPDKGnWlSpUKvGdFcObhw4dRvnz5IniSPCI/AiLm8iMkPxcCQsBPQMSczAUhUDQERMwVDWd5SmgTCETMcc+c2WLmTjlVONxsNvtKE6Sk6FR1dpu9wJ651157DQMHDswzTfS4ceNUgdebbrqpyEfr66+/VjVSWrdu/Z9nv/jii3j66aeLvE3ywP8SyEvMbVn+GSKa3ohqMVZjVcK+D98v2YrmnbrAbNuJpT+vh8OtKc9y+x4Dkb31bfxvdxwslmjUvbYdalcogWObJkO//B7ERes4unUdjsc1RbnU2fhhvabuGRNfGx1blsOyOSuRzthjALGl66F157qwGN/KIQSEQJAQKCwxl5aWhg8++ACs6RMWFobGjRujc+fOsFgsQdJzaYYQKFoCeYk5L9Lx57x1qNm9I6LDABc2Y+FtiegzpT1Mqple7F9/EHGNL0M4gL83foPL6/RA6pYf8PkP+1CvVSt0u7Z20XZIniYEgpBAIGKO2Swp5FQWS69XlSfgoaUkJ+v8hnXm8isafqYwyz59+mDs2LGoW7duDp709HTQG0cBFx4eDr+Yu+GGG/Dvv/+qenU0lJhNsvgAACAASURBVDTILNoaFxenVCY7wwLmLE7OfytWrKjuuX37dvU178Xr6eFj3RMaXqbopOHlv9WqVfvPEA0ZMgSJiYn47rvvlEHmc3gPego//PBDJeb4PdvAukMxMTHqPzmKlkBeYm7RxFuxptw4vDAkQTVqz/cT8PF6N24d8Sgijq7GnxF1cV3NE/Wi1kythoS+u1Ex/ABeafQVhmx9AGkfR8HTIwu1ojdj+tcHMeqWLtgx9xrsa7gGHav/t68H1jyJhbvuxp03V2CNRjmEgBAIIgKFJeZoK0aOHImFCxeq3j744IOoXbs2hg4dCkZysFC5y+VSNuPyyy/HP//8o+xRRkaGMrC0S6yXefToUfUvP+fqKd9vrGlntVqxf/9+Zc+io6PV1/y8RIkSQURXmiIEThDIS8xl75qBJ6YdwM033IWmdUueJOY0VjX22vHxhO/R57HeuISLpPxMA9aOW4CIx69HfVUnSw4hIAQCEXN2u03ZEP4Seb0emM3UNL7SBMyK4nK5C+yZO1XM/fXXX/j8889Rr149/PbbbxgzZgxmz56tKpvTUFI0DRgwAFOnTkVUVBR++OEHPPTQQ1i/fj1SU1OV0KMo++KLLzBx4kRlQEePHo2XX35Zfd+qVSvs2bMH119/vRJ/06dPVyunNO5t2rRBp06dcmbFzz//jI0bN2Lr1q249957UbNmTbzyyitKyHk8HiUS2Y777rtPPWPevHlo0aIFmjdvLjOriAnkJeZ+mNkT/6xqgM7jX0LlaAfmfPYjYqxvoUbHxXmKuQol9uHt3osxaMEoJH8ahWN1FmPP1sPod2N/lC1pPqOYy0z+C7NnJGLAPR1R0lhelEMICIEgIlBUYm7Hjh1K0L3++usYP3483n33XfCP2+HDh+PLL78E7V/Lli1Rv359/PTTT7jtttvQrFkzvPXWW+jWrRu++eYbrF27Vn3966+/qigRLnJycfGjjz7Cq6++iltuuQVXXHFFENGVpgiBwMTcks/m4fKeTbFu9REM7tEsR8z1evMSfDs/HW06x+DF5+ahfZ8uuKbZVfj7l3fQqFU/zHthBjzXNUOHes1RKSFScAuBkCcQiJgzShMYIZbMZKnKEphMJ0oTnEvR8FPFHEMXu3btqgwaQxwpvJiBhaKKQm3y5MmqAVyR3LlzpxJztWrVUqud/GzYsGGoWrWqEm5dunTB77//joiICLXCydoKNJYUZzSkV155pbrvs88+q4TjihUr8PDDD6tJwWeOGDEC7du3R2ZmpvIEsq0UbrNmzVLn0Cv3wgsvqM8oOrnSKseFIZCXmPtx1mBc2bgxlm0fiF5tD2DNitLQDgxEpd5/IuLYfDw0dga8CEOp9T0xfsdgrH89Gu+u6YGIsNJ44o2JqBsfiY0fRuGtdYNxWYsH8OSQK2A1Q4m5h2ZWQQkrcFXLuzDmntbwetKx+L0nUWfQRFwea4R1yiEEhEBwESgqMUcPG4UbhdykSZP+I+a4xYALghRod999txJmp4o52q+77roLb775pvoZFwvbtWuHKVOmoHr104QFBBdqaU2IEziTZ06HHfPmzsZVV7fE8hdWocU7Q1HJuhmzbvgJ27QojJl+K8oiC69PmI+Rjw9GaQArv5mEKzuNxtY3FiDyid6oH+JspftCwE8gEDHHMEt/BkvqIR4etxtaSkqyTic3SxMklC9foGyWpxNz3bt3V3sNvv/+e2zevFkJK74Q6GWjQWTIJg1g3759sWjRIiXeGMZCrx6voVePnry5c+cqlyIF2meffaZCUSj2KALpuWvQoMEZxRwFH7159ODRC/fjjz/iueeew5NPPolp06YpCBSeTz31lIi5IPh9yk/Mtej3ARZ9NQNX4DeY232IIwuvNMRcHmGW2Pslfku7FoPaV1JiztUtCeFbPsS/4T3Ro13V03jmvPh9zqfYH9cb17e+xBfzHwRwpAlCQAicRKCoxBwXGxlpQlvxzDPP4P3331fh+H7PHMXcp59+quwVxRy/Z4RIbs9cbjHXu3dvVK5cWcSczOeLhsCZxNzxTc/gm63tUbVSODxJq/CXcxhG9kvElJ6LoFVdj0YjpuDauiYRcxfNSEtDLySBgMScg2JOU2UJ6JmDL7+DlpaWpnMTHT1zcQkFK01AMccwx4SEBLV3gB6wZcuWKY8YPWC33norlixZolYuuYdg27Zt6NChgxJqvI6GkKGTvJ571WikvV4vaPS4ysnQSIoyikL+O2rUKKxcuRJXXXWV2it3Js8c98NxrwMTn/B+3NfHayjq6NHjsxgCw/Pombv//vuxfPlyJRCvvvrqCzmmIfns/MRcy34z8OuC5/D9su548b1mWPNBfZ+YW46FezU0Lh+jJnadhs2w+XNjz1zlqERMfugdtH/2abjnllJ75hrFZeGzSR+j0aDbELm2LX42v4UrKwCRMeVRq7INb7z+Hdp3bqHGICK6DOrUrgGLhFqG5JyUTgcvgcIWcxRrfCetWrVKheAzeuT222/HjTfeqCJIuLjIyJPcYo7bCbggyYgSLhg++uijysbkJeZ4Dy448v5yCIFgJHA6Med1J+KjoR+j12ePIcECeHAU3z0zE9c+1REr7j6GnlMq4bNJa9Bn1ED8/NYXKN3pGlx1RTX8uXSyeOaCcZClTRecQCBijnvmTCZmszTCLBlu6fZ4DM8cXXUOh1Nt3KbiO9NxpgQoa9asUclKeHAPHD1y9IrRC0cxxY3eFHAUTxUqVFDiiyuTu3fvVuGP/JobxLmPjYaQgq9hw4bqe3rkuMrZo0cP1eiDBw+qe1H41alTR20yZ7voyUtKSlL/8Zk8Nm3apL42NgtCtYcrqtzAztBNJlnhM7hXYcOGDSrchZ/TqLKdchQtgbzEXNbxQyhRsgJctiRkeMqibEkN2al7YC1ZFZrnOA4fTYFXN+ZuQsXK8GbuhqVkNRVKaU//B86wSghz7ASiayHCAriyjuG4szRKWg7icIpxnTUiBgnlTDi0PxUe3++BJSwS5RPiYJId2kU7GeRpQiAfAoUl5ux2u9q/zbD/+Ph4VbrGX1KHSb24qEjbwWgWLg5yPxxtHm0fI1BoS/gzJvZi2D5tFI8aNWqA++8uvfRSFWHCLQFcVOQ+Ol5P+yuHEAhGAqf1zHntOHzEi4QKJXISmGRnJMJaohTsiW6ULB+FzJRkaDFlYbEn41iqG+USYuF1pCEi6hI4UjJgKltSZbiUQwgIAagcILQPZzrovLJlZ8FkthglCTxu9a/KKZSWlqrTa8VslsFUNJwrn9xMvnr1apUJk9m+5CjeBKTOXPEeX+mdEDifBApLzJ3PNsq9hEBxICB15orDKEofgp1AIGLObrOpYuHcHucPtVQJUFiagMsqDLMsaGmCwgDEkgOHDh1SWS1ZjkCO4k9AxFzxH2PpoRA4XwREzJ0vknIfIZA3ARFzMkOEQOETCETM2WzZsFisPq+cRdWaU+JOJUDRNOWZi42LK1CYZeF3UZ4QCgREzIXCKEsfhcD5ISBi7vxwlLsIgfwIiJjLj5D8XAicO4FAxBz3zFnMFuWV4+HPaKnCLPmBPdte4AQo594FuYMQgEo2wP2See3bFE5CQAgIARIQMSfzQAgUDQERc0XDWZ4S2gQCEXNut1t55RhmSY8ci4a7nE5oSUnHjAQoQRZmGdpDGpq9FzEXmuMuvRYCBSEgYq4g1OQaIXD2BETMnT0zuUIInC2BQMQci4ZTs+ngDjkjM5/6OiUlRaeqYxKUYNozd7YQ5PyLn4CIuYt/DKUHQqCoCIiYKyrS8pxQJyBiLtRngPS/KAgEIua4Z44ZLEHPnMmksi5brRZoqSkpzGrpy2Ype+aKYsDkGacnIGJOZoYQEAKBEhAxFygpOU8InBsBEXPnxk+uFgKBEAhEzHHPnCHmoJxwTIbiVXXmko0EKKwzFxeft5hLTEwMpD1yjhAQAkJACAiBQicQFxd3Ts8Qm3ZO+ORiISAEhIAQOI8E8rJprDPnF3OMqLSGhSlBRw3n88zpcDndiI3Lu2j4eWyv3EoICAEhIASEgBAQAkJACAgBISAE8iGQW8zpXh2sL6d2zLFouFFnjqUJHPkWDRfSQkAICAEhIASEgBAQAkJACAgBIVB0BCjmqNWo2ajg/ElQlGeOpQk8bjdcLk++YZZF12R5khAQAkJACAgBISAEhIAQEAJCQAhQzNmys2CxMrzSA5PJrEIsdd1reOZ0XVcZUeLi46XGl8wXISAEhIAQEAJCQAgIASEgBIRAkBCgmHM4HDBRwPlKE1DMebweaMnJSbqmsc6cPd/SBEHSH2mGEBACQkAICAEhIASEgBAQAkIgJAgYe+bsKpul7vWyOkGOA84Is/R4VGmC/OrMhQQt6aQQEAJCQAgIASEgBISAEBACQiBICKgwS1u2qi9HJxzDK1UBcSZASU5K0k1mExw2B+ISJMwySMZMmiEEhIAQEAJCQAgIASEgBISAEADFHLfE+Q+GWHLvHF10WmpqivLM8YT4+ATZMycTRggIASEgBISAEBACQkAICAEhECQE/KUJ6JUzm03weLywmM1Grbm01FTd5XLCqwOxsVJnLkjGTJohBISAEBACQkAICAEhIASEgBBQnjm7zab2zLk9bljMFpUIhYfyzDGbpd1mR0L58uKZkwkjBISAEBACQkAICAEhIASEgBAIEgKqzpzToUoSsKQct8gx1NIXZpmq8xtms4yNixMxFySDJs0QAkJACAgBISAEhIAQEAJCQAio0gR2uxJxdMKpGnMqq6Vvzxw/sGXbJJulzBUhIASEgBAQAkJACAgBISAEhEAQEfCHWVqtVlVbzn+o4uEpKck64y8p5vIrGr4+xRZE3ZKmCAEhIASEgBAQAkJACAgBISAELn4CjS+JPGMn/KUJwsLCVZilxrIEXi+8upd75lJ1u90G3aMjoULee+bWJdpQymS++GlJD4SAEBACQkAICAEhIASEgBAQAkFA4IjHhdbxUXmKuYzjaUrEWa1h8OU+MYqHp6ensdyczzOX9545EXNBMNrSBCEgBISAEBACQkAICAEhIASKDYFAxJzD4VDZLI36clCCThURT01JMRKgOBz5JkARMVds5ox0RAgIASEgBISAEBACQkAICIEgIBCImLMzAYrJpP5TSVCUntOhJScl6Yy39Hq8IuaCYDClCUJACAgBISAEhIAQEAJCQAiEDoFAxJzb7QZ0o7ocvXP00tEhp6WlpaqKczabDfHxCXmWJhDPXOhMKumpEBACQkAICAEhIASEgBAQAoVPIBAx53DYc4qF0zPHBCgUcapoON112VnZ+ZYmEDFX+IMpTxACQkAICAEhIASEgBAQAkIgdAgEIuacTmfOfjmLxWrUmaOYS0tNZeU52G35lyYQMRc6k0p6KgSEgBAQAkJACAgBISAEhEDhEwhEzNEzZzZb1H45r8djhFpaLLnCLOmZKy+lCQp/uOQJQkAICAEhIASEgBAQAkJACAgBg0AgYo6ON4vVos53uVywUMhpJmgpyck6VR33zMXFSWkCmVRCQAgIASEgBISAEBACQkAICIGiIhCImGOYpdlsgterq391nflQdMMzx+woTocTCeKZK6oxk+cIASEgBISAEBACQkAICAEhIAQC8sxlZWYgLDzCKDDnF3ImzShN4K8zF58g2SxlPgkBISAEhIAQEAJCQAgIASEgBIqKQKCeOao4o86cUTDc43YzmyVLE+jKMxd7nsMsk1PMSIzUcUWkkW3ljIduxvxtZvSu48w5xXzEijcyddxb3Q1TUZGU5wgBISAEhIAQEAJCQAgIASEgBIqQQCBizm7LhslsZv5K5Z0zaYZCUqUJlGfO7ji/Yk7X8Mt6K36MAF6o6zQEmQ443BocSk3qiDYB2TpQwnRCzLEenlMDSh47Iea8bg3Z1IMaEGXRYdYAu0uDB4BHB8ItgNcDuHQgwqIjzAToXiDLbZzDz8JNgM2lwWLRYSUDOYSAEBACQkAICAEhIASEgBAQAheYQCBizul0GN44DwuGW3ySTveLOdN5L03gTrRgaoqGhEwN1ep5UC/Cg5SjFsw4ZsK1sR4luBq6THjXrmPU5ToWbjOjVw035m63oEFVN+ocN+d45hITrThi8iA5yYzUMjr6xwGfrjGhYmUPYpwalqeb0KiUF+WswDabhqHVXXClWLHe6UUYTPg3E+hd1YWvN4Whbh03alnz8RRe4AGVxwsBISAEhIAQEAJCQAgIASEQGgQCEXMOux2ayaQEHUsTKK+cpuUqTZBtO39Fw3UN67ZZcLy8jtYZGmbpOm6u7MYPW8JweV03asIQU+ZDVkz2ibl5m80o5QDCqrnRuowXucMsnXYNiU7AkWzGJy4N42romLXehOsaulDKrWHcHxbc0tyFeDcw+W8r7qvvhNelIdEOMHBz2T9WDK9/IoQzNKaF9FIICAEhIASEgBAQAkJACAiBYCcQiJjLzs5GWFiYEnIms0mVJfB4fHvmNA2qNEF8/PlJgOJ2mPDOnxakh+uI8Go4rgHPN3Ji4ZYwtKrvQjnu2jtFzE39w4x6YYClshvNSp0Qc/dVAOb8Y0LzSi44ksz4yGmIubkbNXRt4EK0y4Rxv1twa0sXYp2GmBtd24UvtllRvaIX5cM9WLrXimEi5oJ9Hkv7hIAQEAJCQAgIASEgBIRAyBEIRMy5nE664mA2m1XBcIo5XfdCS0lJ1i0WK7KzshAXH6/cdWc61iXaUMrEjXd5HymHw/Cb5kW3BLc68Y/tYfBW8sCzz4S0BC86x3CDmwZLkgXv5A6zrOXGF9ss6FzbhYQkiwqzvL+Ehk+cOm6p7MaOPRZ86slfzN1TzYWxO6x4pKET5kwzpuw2466GThxIN6F0KR3RmiEm5RACQkAICAEhIASEgBAQAkJACFxIAoGIOafDofKH6F5/RksdGksT+OvMuZyu8xNmqZuwYr0Fleq4UcWXxTIr2YwnDprxWi0Plmw2Y5ULqFBKx92lgQ9tJ/bMMZtlyn4LPszQ8FAZ4J0sHfdW9eLr9RasdQPtywC/azqeysczd19dF/7cZsEXGRrKRgPVLEC/mk7M3BiGOnXcaBQue+Yu5ISVZwsBISAEhIAQEAJCQAgIASFgEAhEzHHPnNliJD7x6iwcbvaVJkhJ0anq7Db7efPM5TUwbqcZS/eb0KqaC1EygkJACAgBISAEhIAQEAJCQAgIgRAmEIiYYzZLjVJO06B7vdB9xcNVmKWuG3XmiqJo+NZNYVjgAe680oXSvr1zITx20nUhIASEgBAQAkJACAgBISAEQphAIGLObrfBQs+cZlJ75kxq65uvNAGzorhc7iLxzIXwOEnXhYAQEAJCQAgIASEgBISAEBACJxEIRMwZpQk00AnH8gT00rFUgdozx7vxhNi485MARcZHCAgBISAEhIAQEAJCQAgIASEgBPInEIiYU2GWDLH0iTne1eN2M5tlis6NdCxNkFC+/HnJZpl/k+UMISAEhIAQEAJCQAgIASEgBISAEAhIzDkMMedlOQKNdeaMCgTKM8cUlw67A3EJ4pmT6SQEhIAQEAJCQAgIASEgBISAECgqAoGIOe6Z4z451pYzq391eFhvjglQqO5YiK5cbKx45opq1OQ5QkAICAEhIASEgBAQAkJACIQ8gUDEnC07C2azRZUncLtdqjQBc0kqz5zX61XZLM9X0fCQHxEBIASEgBAQAkJACAgBISAEhIAQCIBAIGKOZeRMZpX2RIVamhhqyaLhKcnJOksWMMyyKEoTBNAfOUUICAEhIASEgBAQAkJACAgBIRASBAIRczZbNiwWKzwetypR4PV4YTKb/GGWmvLMxcbFSZhlSEwZ6aQQEAJCQAgIASEgBISAEBACwUAgEDHncNhz9syxzSxPwCOnNIE92y4JUIJhNKUNQkAICAEhIASEgBAQAkJACIQMgUDEnNvtVsXCoUN55Lh/jjlPtKSkYzqVnYRZhsx8kY4KASEgBISAEBACQkAICAEhECQEAhFz/qLhyhsHjZoOVHaqzpzL5VRxl7JnLkhGVJohBISAEBACQkAICAEhIASEQEgQCETMcc8cM1hSytERx4yW3DunpaakMKulL5ul7JkLiRkjnRQCQkAICAEhIASEgBAQAkIgKAgEIuZYZ84Qc4DH44HVGgavh3XmfNksnQ4X4uJFzAXFiEojhIAQEAJCQAgIASEgBISAEAgJAmcj5rhPjkKOxcOhaX7PnA6X043YOCkaHhIzRjopBISAEBACQkAICAEhIASEQFAQOBsxp3t1aCqTpW4UDTc8cyxN4JCi4UExnNIIISAEhIAQEAJCQAgIASEgBEKFQCBijlpN0zTouk4Zp5KgKM9cWlqqzlSXbpdHwixDZcZIP4WAEBACQkAICAEhIASEgBAICgKBiDlbdhYs3Cfn9ah6c4aw8xqeOao7l5N75uKlaHhQDKk0QggIASEgBISAEBACQkAICIFQIBCImHM4HDBRwPm8cppJU4lQtJTkJF3TTLA7HIgXMRcK80X6KASEgBAQAkJACAgBISAEhECQEAhEzNntdpjNJnDPnBFhqanWqzBLj9sNp9MldeaCZEClGUJACAgBISAEhIAQEAJCQAiEBoFAxBzrzLG+nH/fHL9WCVCSk5J0k9kMh82OuAQJswyNKSO9FAJCQAgIASEgBISAEBACQiAYCAQi5lwuV05T6ZTzer2qgLiWlpqqu9wuMAlKfHyC7JkLhhGVNggBISAEhIAQEAJCQAgIASEQEgQCEXMsGk6vHAuHezxeWMxmJegMMedyguGXsbF515lbeTQL4RrrGsghBISAEBACQkAICAEhIASEgBAQAudKIMvrRbuEqDPeJisrCxRzZhOFnEcJOiZC4aGlpqawXIE6ISGhfJ6euXNtqFwvBISAEBACQkAICAEhIASEgBAQAoEToJhzOh2qJAFznZjMxt45FWaZmpqq8xuH3Y7YuDgRc4FzlTOFgBAQAkJACAgBISAEhIAQEAKFSoBijlqNIo6hlUx+okIsWTQ8NSVFZ50CW7Yt32yWhdpKubkQEAJCQAgIASEgBISAEBACQkAInETAL+bMFosqGq5qE0A3ioenpCTrZrMFtuzsfIuGC1chIASEgBAQAkJACAgBISAEhIAQKDoCFHPZ2dkIDw9XYZZ0xLHenMfrMRKg2OzZ0D06EipUkDDLohsXeZIQEAJCQAgIASEgBISAEBACQiBPAhRzGcfTlYizWsPolFMHt81p6elpuqaZlGdO9szJTBICQkAICAEhIASEgBAQAkJACAQPARVm6XCoLJZGmKVxqCLizGbJuEunwyFiLnjGTFoiBISAEBACQkAICAEhIASEgBCAf8+cZjIpAcdSBMauOR1aclKS7tW9qmZBXFy8hFnKhBECQkAICAEhIASEgBAQAkJACAQJAYo5t8ulWsMIS3rn6KVT2SzT0lJV1KXNZkN8fIKIuSAZNGmGEBACQkAICAEhIASEgBAQAkJA1Znzh1myQDh0eD1eldRShVnSXZedlS2lCWSuCAEhIASEgBAQAkJACAgBISAEgoiAUTTcmbNfzmKxQvd6VQtVNkumQrHbbDkKL4jaLk0RAkJACAgBISAEhIAQEAJCQAiELAGPx4sSUZFgOTnul/N43Eq3WayWE2GW3DNHD51xaHA47KqWAWMxebLJbFYXKxVIlx5jNDUTXC4nLBYLTJpJxXCy9gEL2uk6q5MbGVd4Hb/OUZAmkzqP9/Rv3uNTjecbn7jdbI/xDCM6VPP9hGf68nHyeae02+mwI+wCtdvrYV+pkjW1IdHMPrO1ioVJ9UAxZJE/zQQvv1ZsfBsZNcbAGtXcDQ+qbjDS+KXhTmVK0pwx4T1NmsGA9+O1JvJTlype/rFiQ/hcf9V41RZf23g/fsNNlW63S7VbVZhX427869WNAoX8GWtanGiz6aTQXP/9Odb+a3k+06gak88/rmydMdbq+aot5GHwUuOtPuec0+FyO9U9VN95bxZJZLO9Poa+7D78nvOPhz/bjzFXDaZsl2IITfE38XMfF/UL4pvfuefjxdhu9pXz0eDL303f76Bi7FXzRQH0/S6p+eafq77fZY4xXxaMyea4GUzMPra+1SDfPTgm5Oe/hzHfjBFW7H0fqDFVY+E15rTXq94fxrgbYQNqdHxz4sSc9v/+Gzd2uhwIs4arOetxu6BWqHImvTHx+f7gy0890vc7aTxTh8XCPnmN9vF3RjXWmIc+Ejlf5X7HsF0Mc7CG+eai+p003lGce0b/eCsTXE6Hmos5L95c70Z+pl7EipvxbjV+BzV4+O4z8/fKlDMfT7yb+c67+NrNd4gxvj4L43uPKWbqnWW8G405xt9x31wgg1ybvP2Titfx3eg//AVU1bVqzDXF8NR3o5oiuYbZ/+7zvwPInPfwv4f8Pyd/t8etfm843sb7zax+x4xrPbCYreD+c38b1Tvf/y7Pedf6r/W9Vzn/rVafzXMbdoLP8L3zc7fP/w5XPHK9Mw1bHemb78YeCsXTazA3bLdXzSsaff/P2Fbj99n4TeU5/nelevdzXmuGjc39biQbszm3rS5IuwGHw3bO7Tbe42fXbr8d8F/H7vv/vlF7UGhb1BzwvcR8hNSYc+x97zSOvbJxvpVxv03i98YYGe8F/++433b5bZ16oxkDre5JW+R/N/ID2k3/O9U4x3g38hxOYb8d9tty9TbXDVvJ9yHbw7+zOL/8vx/+eWP8DeHxvbtUi3Lss1Wd7//b5MzvRr+NMeaJ8UvFvx/4/Ym/D3y/bH77AmPuGKFiFt/firrv70bjPajsjdtjcLPwM+MPGo6JsmmaCWaTj3vO36LGcwrabtqQk5JK+F8SRdBu1WbfHFKWK/e70TcnDAjG32j++ea33jlW3PdyM/7GOfF32UnvRvVeNf7WVuf5/p4ybHQ+70baVDPfx8Y88//5YLTJY9ht37vbf3/OWdo5zkc+gOcZMPPZOAAAFHJJREFUf9P6//7z3Ut1zvid47VKN/je8TzV5eLfIca7MceGGL86J/0N4//7Tp2j4//VnWtvXscNhI8c3SUnQRGgAVKg//9vFQgKpMiliS3JurkYzjzkvpKNOI2tWP5QO7X0as8e7nA4HK63q6uL7ej4tD7TXEb45zPpc+/Pu9Xn7+8Hr43nztvao3BrnT/qGOWXF3v9fXAX9hZu+5Trrpm5JcemULjbrm+vt6ODoyTEEA6BFIEA8UowQJ4ITJORJNYKLDaezc/hSzIEtAAbH0wXgk5ua7JRQAkw+71+NuteN1NrVBDXwOIOcXaSIKh5FgPgfZERkrCTuYFM+yBwNsjtF7AVcKbgcjEEyTG5LOAPcOtgaT0K6iq0s/c6hP4X5ZWsIFIuBgSmeqdONCHcKfxm9/0iIEoU/42HeYd8/q3+scP8TNbi92uSQjKsJJFEp8R/enpea3esjSAwfzbxo7Co/aiYdYLwuxkI1J9U0DWBudfer2Bj0KMAfW7rBvQLJwVYKcwoeKtwp1Bb4pEk76LaBTNxVEQ3IFvE4ea6yQ+EvGMoAaE48L4aLLWfxAZFjQHTCVyEWfE4xOCL/jnOaP4ff65FA/2341Vx7HNxc2NhgiS4Q5AdzEUEiQsnEZ+BKqQiKjSR0hrv7rbb+9tt/4WJyCpK1femwCCprEnjETZCDjsu5xDxbFrfI2z80HWHoLG3ev+fat2c3fetu0kDqbcwzQl2xXfibQiiMQ0RqWIxpGYVqwob7+4GsyJACrf6HTduSRgTkTWpMEEUyRTWRUy7d2wIp6ZoRAz7ojBdhZGL0RHj+O/ahyrum3o4Zy1F6BqPfJ9iXmvSOy+ClNyH6AJZNWb5bF6+udjOTl821kHitS7OtwvUB9gYYWcVE+ZsGYfNJU38CgcXQlXnJQXBs1v3Sp6DjRKVyF0+14opCyfk6sFG3yLXxLoLd5NRE0QVCMpViDXKzcKYYsOJY++z34HFRvLsmqsRfoSNKs7ARr2b2vsQaUdbsDFYWiQ52OTPFwa7AF8J84gE/nqtA/wqrMv37GAjIlaKA87a4eFhEV32DUHMOGB8Bg8p2Ly3zu3FOcKHAvjNDziz78LG57juR9gYyOD8U4iw74MJjpcSlVL8gI1VVAR8KABVsDo/mg+Zs1ncRczXH2jIwDcVB47pEddLWkiTBu5GASROcBBx1aKI6e8qwutcwe/IA6yhsS3cTN9fYtqtL/7gPBmbRgicgmqw8eLqdWEjYisCnBZUeJ+YM1c0loPd2lvHppsM3s75bETbwtXkEMTu4RJPuG79O3NaoBXM6VJok66uLrezs/M8pEn+WnFPAncy869RpFZ1ky5dgxYBtLfXiufCs9OVciuRIb9Wq1EFPrd1h2RMW2yaiApqFQMAPQSLVE+A6iBJGbNWlx1NtwmiQZKAlI8qYkKckBulhY/KgSpiVGqrO4cm3yYa/IvyJBS6iy4oTXBH4fXzoU7q+VAzSBKlykgNSTG/kps5YKO2FClvpTOJSjGS7ksdFhSoqCbdDU0HdFR+FOzpALqQSDF4546hCaVBwaREXdT8Wg4wifKPrdt7UuD5CdZNB/Pd604xWl3uiCvLnpls7rUiTGHS71rFrQSJtPQr6YTgjqhzX0n74PAgnWPHIJ2/IoEpWuiCucOMIOMutVRm4sQxYKWvOgO3Lv4MtKsyN6SEd6NY1q8i9iFJdW5QtCGnKVRN4H8PY9yR6bW82NsuLl5t5+dfWWipfSHWnOQAfyfgd2HjtC5R8CuJpdOAOKaClJ/drc5St//IutXtu62z/Zetmw5oOnBrD9SOALAxneTEnuMzro+7YCMdkxQzCFH6Wn0O7wSSY6KbLudAchdau2SDgt7khaQMAa13mfeLiMB5WYmQiRLv6a7WBYGiYNCZFelBkZ7c6TxqDF2x0Z9ZJCp5cxW/RKARXlCUV2ycopmuJ+q4RS6TR4QydfHUobGgo19rbkmSWdwVrPNjrpsOAGLux1y3sbHdLt3hiyAYobTOZIikc7TFFZG3cpxAWoONTUgTZ8rVwkaRVxfWI1509wFHVIquIseQ5QUbydV2SZhUFjamk/MQG1dnCl9PvHS3dSHyOIjAqxVjcB3gQgBvq8BLtxpecnV5sZ2enbfbYYrEuG6iqboIaJbT2N4iWrhkSoh2enEuVTR0Zxmd9gE2Pot1F2FzpwdXAfyrhBnFTHIh+WQtrC2Qgi/T9GjRNZ06fY3eu/IsnWcKpUfCbdbkd5dCjFym4q7euWsCsNEYYXEUdwCNiKoxyplCEekOrb4e7Cc2mw+Uw2pcPNQOdNbMaUZI4+c3t65GgHLC9XZ8fNquLPNoGgUUcQi4EVlQCsPDwQneh4SWxsY0HCxEm7N0VGcv6CC6oP0069775Zdf3vpl2G5B9awfKPuGwEpJ8eb6un5H4eMwc1B56Ww+wIKqMIdqLG96OTqQ+oWaSCeoXrTsfamOAZ+2jZXK+P51a7Pr859w3SK1UvcE8ljFRMZKpVKRdnhYz3p9/cbENYofRRqdAsUPibQPagowOp4UPRSHVkmslJbtJ1YjWxxlQXPR5oO2X/uCHVaJRuseJTGtdLWaM2ApENe6j49PyiKxFtYkODo161AmHUQ6O5CUWkc6G6h+XQhibUhnpBTT+7vt+s31dnxy0gWlFXN/MQTJJAqLr4nIqNMuIGpPq0BwokZxMQk3WdNn00GCbGPpfC7rLjDXe5MVOgDe1tn7t4mL++3mWoTjsC243aFVhzjWHmxIDZhBq5VIcB4RYHSmianpNttuTDFXOUOAGwtEW2yTGIQHsirYFuniGxDV74ptxeVq8dTPVwzq/7f1SUlSiSRWzMSIlblYonI2unAKImNZKaIeuxnYqJ95cKCzhAJPYkl3exFAIC5NBlNoVqcZgt7WNRNNYQfFdmFECuB3rdtE3btZZyBf/7ms26qw9n9EoxKFhDsp0na7DEPgea4ipyqQypbr4hlRik6KRZlxCaAmO8HrZ4/dUz+XAsj2IVuRFbNgS5GfuCsU6+4kC9/9tbXjhY3X9VlaB5ZmnxXnqM6nit9gdAlJVWTnZ8eVIMFEf+fun50UdOoo1rDFEfe2Wh63XRM7Eed1LP+7HY/uCqTTp69/FzYOUYvbpIpvk/Hqfqb4fi7r1jMqjnAW6P0jSvl3jQXc13utEYG4YXBpuEM6nVsKoIpH5WFGKzKOsmIjZBdsZL9xkLT6H0eLR1lsxaWrMp1Dx5fO1+HRcXca9AxHx8fbm6urHjugC6PPWnmXsBHXhJ0sY8Or56IDsgi3a5cIjNE6hE3CXWG6xl30jKszxmcWm3iEPzqX5aDx+ZpuVJwgi5XT2KhCToScRGTSzzjPc1p37X+whGcnfizcyH3loq4E/IjwdMTq96WIsl0ScSZ2yoicU0BP04WCCFzC4lu8sV04sRtWB2rp/IaXCnV1ZvReECWLW23bdpMGhTBirI7BxrhwhF8USG8l7CbPe70ugKgH6Ez7622HLFfPOvIQnqvvf3N1WWdDqUG5WpyCvQPz6Vg7msbBZaEvhXY5t2Lpxgoby7k4ir6v4jdd/eHkrmP++LoZGfuwdcdmGTV0md8CvG8zE6fHG988nQ6TY9RLJ1L7uU0+KFH9QqoAKUI0HmtAwWA4c3EVEPHr62tslzHZ5u/8Z5LwKOB6MczyPeW6mf1wV8BExck3VpWAP92NUrmwTMX+0IpGzQ26Y4TdggStrVLACCxXwlrEgjmydqMxi+JugYthq90iM1rr0eFRrEhY+GMDzZxId0xCOitIm/y48KOIAlisisdOUnHh90vnBPtGK+Yhou4Oo8hS+NvScnn5etvfP2zrip8XOxBfy8zhzCKa3M5sDkQID7e90n4XpYgpUWe9rPxjrtuP+ufXXQneXq3H61785y52TCgperHosg66C1qbBAC9Y+YcbQNeZz849wZFbMSKd4Hy4eFRd9R7TjSFDdaRISa2+ghgf/31v9v5+ZfpbFkRbFV3UV6b7MRyt9ou6VSWXRkbY87Wmsj4OmyBhV3Zy7HeOmyxqdj2E+Vukx//Ml30rc46HcAqgGPTnN8fzAF2ixpsjCDBnHAnkNhg3oGNo+IaZxGFOG6f07opWLR/nqGYOUncHnWWwfcgBrGnGPFsmTGsuhMp7LCD5y+rCFYMCiNtEbJVhqOCdRuswhHCDBkYevXmajs9Od3BxrWbXbbVzOcWlrQQRFHvmSnmNY2RzIQwW/cYG0V2EZRmhtcddHdsIBgzP6NZ8VJ8M69EUct6IUVDAJlFX7HRYgBFShWyNWNHcTwq+ZwzPQ/d8OezbkThKgqKLNORzWw/4wkREKpwCB+xWDT7MsWMbK0uRiQ+6Zdm//XCFLvCCxXcdEEcf8k0dOUiKtGV5We9+u237eT0LGMHxqAVG90lmdlBG5qCVQuR5/2CjXQpwFrEoHZRLF2M3Zzl04ZIQgwkFW2XlxcWSjZho7sYnKsdW3LWuFpRXYwQi+7G2l5tAaX4X7pC08XLeuIAWLsvf37dLpY+1boRRfQEZVEUzhWezL0TdieAJcBgxgQkzB5asHeeXkQv7ggIN/fn+/4CxhLIaRz0iivm4JKncLnU321726vXv20vz798gI0zi+8iS24kE1Guz+/nyOfu8n/4HPb0FRuNVxbS4pgI3tIowI2g56AmqTN4cz3dwjgP2CsXaogKmY3LXhF376tjymafc7Y6jXax8eOvG9vPo3X/9NOPbykSqnskFbJtZybQZ2dfttWxfMpSERYPLEn04RApFXMpz1HDp11scrPT7ueDJlZT5de29t+Wl3cZZlwVXpLYX7HuIYtTZOw8Ug6Jn9u2op9//nH75pu/xw/sApbk2Qk9xBTwHx/6bZNsHdB+D8v768skKllYVXFXL10O2UV6Ns4WkiLCsoXEL4w6TQIBLKxAa9g5HbJcsqKv4/vXzke9myA1xzRP22s3YY6lJ2SNOTn9XK1F3UGI2qqw0PFhA+sygiScpebJrI5AwUS97SWZk1lnZ3phH7juVsgyY8BeP/26l0J4GRTuLmzZvtzud6fr7fbTj//Zvvr6b+kkcPERw79c7OF3KOukRRV7z1XQqSgWYTk5OWlbUc2tpcuOhZdLfXyxjtXt+pylOzwe/oq6FFV7noOLbVWJpXz08dRzeOhW02HEFWC11oIS9jWIMVYeKIHiRXhoRXwudsIbr/eqOc6TkzP/fc1y2n7yEBv5LBKHlXmriavFb9cKagXbz9Lyc//5c173qpCu+4nogwADnnCGmVVE2fzhh39v3377j7Y+I0TVeyxByVgFIQYvtWfueljBF4GGvNKJ6cskDBCzx4U9VlGr8GTOZLkErIWPGsy/KXK0Yi+iWXUqcmGGn9V4ZGy0VQ+NYiUMkzN2cx7MyEKFO+vMS+kcSbTxXLFtyd6ndkIul10s8RrsHquvZw8RnNxJdjHcmJ6zv5PbVm/Rg1z9++u+2k5PXz7puotEtsgDCXb+o1uKeKM9ePXq17qsRQUK7xBBkz1mD7FkCQj0/ms/5XRSMXesYm5msXcKnHTr16KRnFmqfnXqK2klrwW1IhBgV6MLW52cdJvBkPUCq3ZZtVC22vWmgG8RxInVAt6KjXSWckmLnluXP7kbYnudRRWvewrIsYp29y9NAyyoXVRkJnDtdrQ1kYunEneNjQ/uafigdetircOnXfdauI447YuumOvCCWW79ovt++//tX333T97rhY7I9ioeWCKES4fU97dr86pXVmKx+OT0+6ElmOMuxP60rR0P8P3yw0TEVlFknFsLkh8HzZ672/aBv7wMpN2TC3PjPq2i40LoAWAbH2cS/mEq8ZGN0Mksl1evtpevvw6NtC4cWJdXeeY11wOD4QTI4TAYeGNyttcVoRV/TE2fvp1178zZ640CiLFUintV1fbwaFvtTSwTKdpgoWDSvfH+bFshwceuDQwzk1fKDjMC+AXbtDKDWfOtaMIGhBcjHxu6x4PNxc+uOuw+sxR0zh0aZYZ6EIq9D1FPrjRbrn1EqVXwaOgLbU674+5RCxXWGYJsHXPmUErArpcRMDXUjg6a/i18w6x0Bp4bFeEmEFU8XkzALt6p3kGSK9ji66HrSSoikXMMuemeHSxMAAEQVrtVKzFB8qHCIWfhMKBHPVy1/JBvOt5Rv3jNrG1C/Lx1r2jkH2EdZfgUTeqQsS4rTOXzTSRNbmroqyS9H6KJ9t2KwHXZT5Wokaly62jZR32rbYDvKvKBunw/1fd6LrVyuvBQjjFznTx6dx2jIVMcK7ADSzDTaS4cSsEgpu76LzWo/8OxjDfMjFmJRohqS4hiE1kZc0dy6nUvPZdbJTdowqGHmC39Yj1rQmM7uGHYuPnuG46IIX3i6jUDcqle+5ajZvWdPnJODmwSlbhl44bBQddKIowWXU4U1itfa6HUBYu0SWPU+JGs2zpAiqR+7KJmXcK2BleUgdCGigAxq2StB6lfRU4uUV14dL54lxaFZEFAt6Fa3czNGvqbpjy7OWlsdHnc7n1LrNJq4D2sBPjWRpjxU7nOxY77NnOX+k45kKgqePGHTFFhN8lFvXON+9bdyyKk/d7i1PApEjND/1/182tzWCj9s8333IRF3QM4dXvH+dMK//cyBuVHtEAPCibmWy7uajMuWnm1LsAfHAfQdsFU6BU13XJs1yuM46T6dSts5bu7Lkz1pee0LWjK5HLG9acb86SEM+e0PnovN/zvXScZ498TtNNR7Fqx8I4dtjvlfyus9tc7lbPHtdMOySWS4B8YRaz77NuvYe1eGQWG6GXOOXdPtW6wRAu+nK8L3Pky/6v3Z/KxREjsZhzXuno65mdDy2KM/tI/JTbTgLUwuXXDmd3uBA/GWd6+7ZGNhCvmAEFG/u9jAZFo7ftmrvdQCxdwy9wXJD/EMZoAq3OmxVjuh7oZ5oLnxT/au6caG6uL3DcvfQFoRFK5LxhPIMrc6nZjkiWW4Ph+LxD8safXvfF68L0nXUnVlZOoXX/D+xhf05jHgsYAAAAAElFTkSuQmCC"/>
          <p:cNvSpPr/>
          <p:nvPr/>
        </p:nvSpPr>
        <p:spPr>
          <a:xfrm>
            <a:off x="155575" y="-144463"/>
            <a:ext cx="304798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3200"/>
              <a:buFont typeface="Arial"/>
              <a:buNone/>
            </a:pP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Endüstri 4.0 - </a:t>
            </a:r>
            <a:r>
              <a:rPr lang="tr-TR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ürünü</a:t>
            </a:r>
            <a:endParaRPr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7"/>
          <p:cNvSpPr txBox="1"/>
          <p:nvPr/>
        </p:nvSpPr>
        <p:spPr>
          <a:xfrm>
            <a:off x="457199" y="984808"/>
            <a:ext cx="5889705" cy="73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0" i="0" u="none" strike="noStrike" cap="none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IIoT, Büyük Veri ve Makine Öğrenmesi teknolojileri üzerine </a:t>
            </a:r>
            <a:r>
              <a:rPr lang="tr-TR" sz="1200" b="1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erişilebilir</a:t>
            </a:r>
            <a:r>
              <a:rPr lang="tr-TR" sz="12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 maliyet vizyonu ve </a:t>
            </a:r>
            <a:r>
              <a:rPr lang="tr-TR" sz="1200" b="1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esnek</a:t>
            </a:r>
            <a:r>
              <a:rPr lang="tr-TR" sz="12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uygulama felsefeleri ile kurulmuştur</a:t>
            </a:r>
            <a:endParaRPr sz="1600" b="0" i="0" u="none" strike="noStrike" cap="none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242" name="Google Shape;2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47" y="1444671"/>
            <a:ext cx="2302906" cy="255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929" y="1718511"/>
            <a:ext cx="63246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8;p6" descr="Image result for AWS logo png">
            <a:extLst>
              <a:ext uri="{FF2B5EF4-FFF2-40B4-BE49-F238E27FC236}">
                <a16:creationId xmlns:a16="http://schemas.microsoft.com/office/drawing/2014/main" id="{EFEE0036-21D7-4143-9700-703EB12DB1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52970"/>
          <a:stretch/>
        </p:blipFill>
        <p:spPr>
          <a:xfrm>
            <a:off x="7359676" y="814906"/>
            <a:ext cx="771552" cy="45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Top Corners Rounded 93">
            <a:extLst>
              <a:ext uri="{FF2B5EF4-FFF2-40B4-BE49-F238E27FC236}">
                <a16:creationId xmlns:a16="http://schemas.microsoft.com/office/drawing/2014/main" id="{A75913A5-8C9A-4DCD-A2C7-07B2BFB2C33E}"/>
              </a:ext>
            </a:extLst>
          </p:cNvPr>
          <p:cNvSpPr/>
          <p:nvPr/>
        </p:nvSpPr>
        <p:spPr>
          <a:xfrm rot="16200000">
            <a:off x="6408078" y="1722599"/>
            <a:ext cx="920700" cy="455114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3" name="Rectangle: Top Corners Rounded 92">
            <a:extLst>
              <a:ext uri="{FF2B5EF4-FFF2-40B4-BE49-F238E27FC236}">
                <a16:creationId xmlns:a16="http://schemas.microsoft.com/office/drawing/2014/main" id="{3F657DEB-CD8F-42C4-A00C-6D26D59C790D}"/>
              </a:ext>
            </a:extLst>
          </p:cNvPr>
          <p:cNvSpPr/>
          <p:nvPr/>
        </p:nvSpPr>
        <p:spPr>
          <a:xfrm rot="16200000">
            <a:off x="1372504" y="-134060"/>
            <a:ext cx="920700" cy="366570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1BA182-3737-457B-A51C-1980B2BE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5"/>
            <a:ext cx="8229600" cy="701699"/>
          </a:xfrm>
        </p:spPr>
        <p:txBody>
          <a:bodyPr/>
          <a:lstStyle/>
          <a:p>
            <a:r>
              <a:rPr lang="tr-TR" b="1" spc="-1" dirty="0" err="1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</a:t>
            </a:r>
            <a:r>
              <a:rPr lang="tr-TR" b="1" spc="-1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etrics</a:t>
            </a:r>
            <a:r>
              <a:rPr lang="tr-TR" spc="-1" dirty="0" err="1">
                <a:solidFill>
                  <a:srgbClr val="4C88C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’den</a:t>
            </a:r>
            <a:r>
              <a:rPr lang="tr-TR" spc="-1" dirty="0">
                <a:solidFill>
                  <a:srgbClr val="4C88C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nasıl fayda görürsün?</a:t>
            </a:r>
            <a:endParaRPr lang="en-IN" dirty="0">
              <a:solidFill>
                <a:srgbClr val="4C88C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3C9148-1AF4-4A80-A98D-B1F642A4DA1A}"/>
              </a:ext>
            </a:extLst>
          </p:cNvPr>
          <p:cNvSpPr/>
          <p:nvPr/>
        </p:nvSpPr>
        <p:spPr>
          <a:xfrm>
            <a:off x="1478280" y="-278130"/>
            <a:ext cx="6187440" cy="6187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68AC3D-4508-4631-B0B6-18814214718C}"/>
              </a:ext>
            </a:extLst>
          </p:cNvPr>
          <p:cNvSpPr/>
          <p:nvPr/>
        </p:nvSpPr>
        <p:spPr>
          <a:xfrm rot="2139849">
            <a:off x="1889760" y="140970"/>
            <a:ext cx="5364480" cy="5364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id="{FBECA716-D64B-4A0C-AE32-3C123826F465}"/>
              </a:ext>
            </a:extLst>
          </p:cNvPr>
          <p:cNvSpPr>
            <a:spLocks/>
          </p:cNvSpPr>
          <p:nvPr/>
        </p:nvSpPr>
        <p:spPr bwMode="auto">
          <a:xfrm rot="2139849">
            <a:off x="4962736" y="1355348"/>
            <a:ext cx="1830637" cy="1923878"/>
          </a:xfrm>
          <a:custGeom>
            <a:avLst/>
            <a:gdLst>
              <a:gd name="T0" fmla="*/ 0 w 3023"/>
              <a:gd name="T1" fmla="*/ 0 h 3178"/>
              <a:gd name="T2" fmla="*/ 3023 w 3023"/>
              <a:gd name="T3" fmla="*/ 2196 h 3178"/>
              <a:gd name="T4" fmla="*/ 0 w 3023"/>
              <a:gd name="T5" fmla="*/ 3178 h 3178"/>
              <a:gd name="T6" fmla="*/ 0 w 3023"/>
              <a:gd name="T7" fmla="*/ 0 h 3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3" h="3178">
                <a:moveTo>
                  <a:pt x="0" y="0"/>
                </a:moveTo>
                <a:cubicBezTo>
                  <a:pt x="1377" y="0"/>
                  <a:pt x="2598" y="887"/>
                  <a:pt x="3023" y="2196"/>
                </a:cubicBezTo>
                <a:lnTo>
                  <a:pt x="0" y="3178"/>
                </a:lnTo>
                <a:lnTo>
                  <a:pt x="0" y="0"/>
                </a:lnTo>
                <a:close/>
              </a:path>
            </a:pathLst>
          </a:custGeom>
          <a:noFill/>
          <a:ln w="20638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5B9F69E2-52DC-44DF-A1B1-931CDA2E0D1F}"/>
              </a:ext>
            </a:extLst>
          </p:cNvPr>
          <p:cNvSpPr>
            <a:spLocks/>
          </p:cNvSpPr>
          <p:nvPr/>
        </p:nvSpPr>
        <p:spPr bwMode="auto">
          <a:xfrm rot="2139849">
            <a:off x="4096829" y="2490026"/>
            <a:ext cx="2088604" cy="2150766"/>
          </a:xfrm>
          <a:custGeom>
            <a:avLst/>
            <a:gdLst>
              <a:gd name="T0" fmla="*/ 3023 w 3449"/>
              <a:gd name="T1" fmla="*/ 0 h 3554"/>
              <a:gd name="T2" fmla="*/ 1869 w 3449"/>
              <a:gd name="T3" fmla="*/ 3554 h 3554"/>
              <a:gd name="T4" fmla="*/ 0 w 3449"/>
              <a:gd name="T5" fmla="*/ 982 h 3554"/>
              <a:gd name="T6" fmla="*/ 3023 w 3449"/>
              <a:gd name="T7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9" h="3554">
                <a:moveTo>
                  <a:pt x="3023" y="0"/>
                </a:moveTo>
                <a:cubicBezTo>
                  <a:pt x="3449" y="1310"/>
                  <a:pt x="2983" y="2745"/>
                  <a:pt x="1869" y="3554"/>
                </a:cubicBezTo>
                <a:lnTo>
                  <a:pt x="0" y="982"/>
                </a:lnTo>
                <a:lnTo>
                  <a:pt x="3023" y="0"/>
                </a:lnTo>
                <a:close/>
              </a:path>
            </a:pathLst>
          </a:custGeom>
          <a:noFill/>
          <a:ln w="20638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Freeform 21">
            <a:extLst>
              <a:ext uri="{FF2B5EF4-FFF2-40B4-BE49-F238E27FC236}">
                <a16:creationId xmlns:a16="http://schemas.microsoft.com/office/drawing/2014/main" id="{EE572526-B7C3-4604-974A-BC8E2BA55E64}"/>
              </a:ext>
            </a:extLst>
          </p:cNvPr>
          <p:cNvSpPr>
            <a:spLocks/>
          </p:cNvSpPr>
          <p:nvPr/>
        </p:nvSpPr>
        <p:spPr bwMode="auto">
          <a:xfrm rot="2139849">
            <a:off x="2845605" y="2373227"/>
            <a:ext cx="2262654" cy="2046646"/>
          </a:xfrm>
          <a:custGeom>
            <a:avLst/>
            <a:gdLst>
              <a:gd name="T0" fmla="*/ 3737 w 3737"/>
              <a:gd name="T1" fmla="*/ 2572 h 3381"/>
              <a:gd name="T2" fmla="*/ 0 w 3737"/>
              <a:gd name="T3" fmla="*/ 2572 h 3381"/>
              <a:gd name="T4" fmla="*/ 1868 w 3737"/>
              <a:gd name="T5" fmla="*/ 0 h 3381"/>
              <a:gd name="T6" fmla="*/ 3737 w 3737"/>
              <a:gd name="T7" fmla="*/ 2572 h 3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37" h="3381">
                <a:moveTo>
                  <a:pt x="3737" y="2572"/>
                </a:moveTo>
                <a:cubicBezTo>
                  <a:pt x="2622" y="3381"/>
                  <a:pt x="1114" y="3381"/>
                  <a:pt x="0" y="2572"/>
                </a:cubicBezTo>
                <a:lnTo>
                  <a:pt x="1868" y="0"/>
                </a:lnTo>
                <a:lnTo>
                  <a:pt x="3737" y="2572"/>
                </a:lnTo>
                <a:close/>
              </a:path>
            </a:pathLst>
          </a:custGeom>
          <a:noFill/>
          <a:ln w="20638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4D995532-4CE2-4AB9-86F4-E874A1BA01C3}"/>
              </a:ext>
            </a:extLst>
          </p:cNvPr>
          <p:cNvSpPr>
            <a:spLocks/>
          </p:cNvSpPr>
          <p:nvPr/>
        </p:nvSpPr>
        <p:spPr bwMode="auto">
          <a:xfrm rot="2139849">
            <a:off x="2399946" y="1272301"/>
            <a:ext cx="2088604" cy="2150766"/>
          </a:xfrm>
          <a:custGeom>
            <a:avLst/>
            <a:gdLst>
              <a:gd name="T0" fmla="*/ 1580 w 3448"/>
              <a:gd name="T1" fmla="*/ 3554 h 3554"/>
              <a:gd name="T2" fmla="*/ 425 w 3448"/>
              <a:gd name="T3" fmla="*/ 0 h 3554"/>
              <a:gd name="T4" fmla="*/ 3448 w 3448"/>
              <a:gd name="T5" fmla="*/ 982 h 3554"/>
              <a:gd name="T6" fmla="*/ 1580 w 3448"/>
              <a:gd name="T7" fmla="*/ 3554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8" h="3554">
                <a:moveTo>
                  <a:pt x="1580" y="3554"/>
                </a:moveTo>
                <a:cubicBezTo>
                  <a:pt x="466" y="2745"/>
                  <a:pt x="0" y="1310"/>
                  <a:pt x="425" y="0"/>
                </a:cubicBezTo>
                <a:lnTo>
                  <a:pt x="3448" y="982"/>
                </a:lnTo>
                <a:lnTo>
                  <a:pt x="1580" y="3554"/>
                </a:lnTo>
                <a:close/>
              </a:path>
            </a:pathLst>
          </a:custGeom>
          <a:noFill/>
          <a:ln w="20638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0B4B66AA-4BE5-440F-A7F9-A417B244CF44}"/>
              </a:ext>
            </a:extLst>
          </p:cNvPr>
          <p:cNvSpPr>
            <a:spLocks/>
          </p:cNvSpPr>
          <p:nvPr/>
        </p:nvSpPr>
        <p:spPr bwMode="auto">
          <a:xfrm rot="2139849">
            <a:off x="3475439" y="288026"/>
            <a:ext cx="1830637" cy="1923878"/>
          </a:xfrm>
          <a:custGeom>
            <a:avLst/>
            <a:gdLst>
              <a:gd name="T0" fmla="*/ 0 w 3023"/>
              <a:gd name="T1" fmla="*/ 2196 h 3178"/>
              <a:gd name="T2" fmla="*/ 3023 w 3023"/>
              <a:gd name="T3" fmla="*/ 0 h 3178"/>
              <a:gd name="T4" fmla="*/ 3023 w 3023"/>
              <a:gd name="T5" fmla="*/ 3178 h 3178"/>
              <a:gd name="T6" fmla="*/ 0 w 3023"/>
              <a:gd name="T7" fmla="*/ 2196 h 3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3" h="3178">
                <a:moveTo>
                  <a:pt x="0" y="2196"/>
                </a:moveTo>
                <a:cubicBezTo>
                  <a:pt x="426" y="887"/>
                  <a:pt x="1646" y="0"/>
                  <a:pt x="3023" y="0"/>
                </a:cubicBezTo>
                <a:lnTo>
                  <a:pt x="3023" y="3178"/>
                </a:lnTo>
                <a:lnTo>
                  <a:pt x="0" y="2196"/>
                </a:lnTo>
                <a:close/>
              </a:path>
            </a:pathLst>
          </a:custGeom>
          <a:noFill/>
          <a:ln w="20638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C831D62-D975-4A26-A49B-7982694BB31D}"/>
              </a:ext>
            </a:extLst>
          </p:cNvPr>
          <p:cNvGrpSpPr/>
          <p:nvPr/>
        </p:nvGrpSpPr>
        <p:grpSpPr>
          <a:xfrm rot="2139849">
            <a:off x="2450778" y="883400"/>
            <a:ext cx="4177208" cy="3970525"/>
            <a:chOff x="-5216525" y="-696913"/>
            <a:chExt cx="4267200" cy="4056064"/>
          </a:xfrm>
          <a:solidFill>
            <a:srgbClr val="F3A5A1"/>
          </a:solidFill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DA6B108-5ACB-4FD3-B368-4912D3A00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2925" y="-696913"/>
              <a:ext cx="1870075" cy="1965325"/>
            </a:xfrm>
            <a:custGeom>
              <a:avLst/>
              <a:gdLst>
                <a:gd name="T0" fmla="*/ 0 w 3023"/>
                <a:gd name="T1" fmla="*/ 0 h 3178"/>
                <a:gd name="T2" fmla="*/ 3023 w 3023"/>
                <a:gd name="T3" fmla="*/ 2196 h 3178"/>
                <a:gd name="T4" fmla="*/ 0 w 3023"/>
                <a:gd name="T5" fmla="*/ 3178 h 3178"/>
                <a:gd name="T6" fmla="*/ 0 w 3023"/>
                <a:gd name="T7" fmla="*/ 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3178">
                  <a:moveTo>
                    <a:pt x="0" y="0"/>
                  </a:moveTo>
                  <a:cubicBezTo>
                    <a:pt x="1377" y="0"/>
                    <a:pt x="2598" y="887"/>
                    <a:pt x="3023" y="2196"/>
                  </a:cubicBezTo>
                  <a:lnTo>
                    <a:pt x="0" y="3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F3A5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20B087E-0789-4D25-AB0F-E5C3F223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2925" y="661987"/>
              <a:ext cx="2133600" cy="2197101"/>
            </a:xfrm>
            <a:custGeom>
              <a:avLst/>
              <a:gdLst>
                <a:gd name="T0" fmla="*/ 3023 w 3449"/>
                <a:gd name="T1" fmla="*/ 0 h 3554"/>
                <a:gd name="T2" fmla="*/ 1869 w 3449"/>
                <a:gd name="T3" fmla="*/ 3554 h 3554"/>
                <a:gd name="T4" fmla="*/ 0 w 3449"/>
                <a:gd name="T5" fmla="*/ 982 h 3554"/>
                <a:gd name="T6" fmla="*/ 3023 w 3449"/>
                <a:gd name="T7" fmla="*/ 0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9" h="3554">
                  <a:moveTo>
                    <a:pt x="3023" y="0"/>
                  </a:moveTo>
                  <a:cubicBezTo>
                    <a:pt x="3449" y="1310"/>
                    <a:pt x="2983" y="2745"/>
                    <a:pt x="1869" y="3554"/>
                  </a:cubicBezTo>
                  <a:lnTo>
                    <a:pt x="0" y="982"/>
                  </a:lnTo>
                  <a:lnTo>
                    <a:pt x="3023" y="0"/>
                  </a:lnTo>
                  <a:close/>
                </a:path>
              </a:pathLst>
            </a:custGeom>
            <a:grpFill/>
            <a:ln w="0">
              <a:solidFill>
                <a:srgbClr val="F3A5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A3A5DE87-5047-40AA-9275-AC2DF706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38625" y="1268413"/>
              <a:ext cx="2311400" cy="2090738"/>
            </a:xfrm>
            <a:custGeom>
              <a:avLst/>
              <a:gdLst>
                <a:gd name="T0" fmla="*/ 3737 w 3737"/>
                <a:gd name="T1" fmla="*/ 2572 h 3381"/>
                <a:gd name="T2" fmla="*/ 0 w 3737"/>
                <a:gd name="T3" fmla="*/ 2572 h 3381"/>
                <a:gd name="T4" fmla="*/ 1868 w 3737"/>
                <a:gd name="T5" fmla="*/ 0 h 3381"/>
                <a:gd name="T6" fmla="*/ 3737 w 3737"/>
                <a:gd name="T7" fmla="*/ 2572 h 3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7" h="3381">
                  <a:moveTo>
                    <a:pt x="3737" y="2572"/>
                  </a:moveTo>
                  <a:cubicBezTo>
                    <a:pt x="2622" y="3381"/>
                    <a:pt x="1114" y="3381"/>
                    <a:pt x="0" y="2572"/>
                  </a:cubicBezTo>
                  <a:lnTo>
                    <a:pt x="1868" y="0"/>
                  </a:lnTo>
                  <a:lnTo>
                    <a:pt x="3737" y="2572"/>
                  </a:lnTo>
                  <a:close/>
                </a:path>
              </a:pathLst>
            </a:custGeom>
            <a:grpFill/>
            <a:ln w="0">
              <a:solidFill>
                <a:srgbClr val="F3A5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0FE158BB-7E28-42B7-BCC5-D8ED8C14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16525" y="661987"/>
              <a:ext cx="2133600" cy="2197101"/>
            </a:xfrm>
            <a:custGeom>
              <a:avLst/>
              <a:gdLst>
                <a:gd name="T0" fmla="*/ 1580 w 3448"/>
                <a:gd name="T1" fmla="*/ 3554 h 3554"/>
                <a:gd name="T2" fmla="*/ 425 w 3448"/>
                <a:gd name="T3" fmla="*/ 0 h 3554"/>
                <a:gd name="T4" fmla="*/ 3448 w 3448"/>
                <a:gd name="T5" fmla="*/ 982 h 3554"/>
                <a:gd name="T6" fmla="*/ 1580 w 3448"/>
                <a:gd name="T7" fmla="*/ 3554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48" h="3554">
                  <a:moveTo>
                    <a:pt x="1580" y="3554"/>
                  </a:moveTo>
                  <a:cubicBezTo>
                    <a:pt x="466" y="2745"/>
                    <a:pt x="0" y="1310"/>
                    <a:pt x="425" y="0"/>
                  </a:cubicBezTo>
                  <a:lnTo>
                    <a:pt x="3448" y="982"/>
                  </a:lnTo>
                  <a:lnTo>
                    <a:pt x="1580" y="3554"/>
                  </a:lnTo>
                  <a:close/>
                </a:path>
              </a:pathLst>
            </a:custGeom>
            <a:grpFill/>
            <a:ln w="0">
              <a:solidFill>
                <a:srgbClr val="F3A5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4344AD7E-CF75-45F6-A33E-ED4F117E9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53000" y="-696913"/>
              <a:ext cx="1870075" cy="1965325"/>
            </a:xfrm>
            <a:custGeom>
              <a:avLst/>
              <a:gdLst>
                <a:gd name="T0" fmla="*/ 0 w 3023"/>
                <a:gd name="T1" fmla="*/ 2196 h 3178"/>
                <a:gd name="T2" fmla="*/ 3023 w 3023"/>
                <a:gd name="T3" fmla="*/ 0 h 3178"/>
                <a:gd name="T4" fmla="*/ 3023 w 3023"/>
                <a:gd name="T5" fmla="*/ 3178 h 3178"/>
                <a:gd name="T6" fmla="*/ 0 w 3023"/>
                <a:gd name="T7" fmla="*/ 2196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23" h="3178">
                  <a:moveTo>
                    <a:pt x="0" y="2196"/>
                  </a:moveTo>
                  <a:cubicBezTo>
                    <a:pt x="426" y="887"/>
                    <a:pt x="1646" y="0"/>
                    <a:pt x="3023" y="0"/>
                  </a:cubicBezTo>
                  <a:lnTo>
                    <a:pt x="3023" y="3178"/>
                  </a:lnTo>
                  <a:lnTo>
                    <a:pt x="0" y="2196"/>
                  </a:lnTo>
                  <a:close/>
                </a:path>
              </a:pathLst>
            </a:custGeom>
            <a:grpFill/>
            <a:ln w="0">
              <a:solidFill>
                <a:srgbClr val="F3A5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7DDECCE-BDE6-41D9-9D42-856EDC752BDD}"/>
              </a:ext>
            </a:extLst>
          </p:cNvPr>
          <p:cNvSpPr/>
          <p:nvPr/>
        </p:nvSpPr>
        <p:spPr>
          <a:xfrm>
            <a:off x="2948940" y="1192530"/>
            <a:ext cx="3246120" cy="3246120"/>
          </a:xfrm>
          <a:prstGeom prst="ellipse">
            <a:avLst/>
          </a:prstGeom>
          <a:solidFill>
            <a:srgbClr val="1EBCB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3EB5E75-C402-49A2-A7F0-2E8492DD7F08}"/>
              </a:ext>
            </a:extLst>
          </p:cNvPr>
          <p:cNvGrpSpPr/>
          <p:nvPr/>
        </p:nvGrpSpPr>
        <p:grpSpPr>
          <a:xfrm rot="2700000">
            <a:off x="2929015" y="1172605"/>
            <a:ext cx="3285970" cy="3285970"/>
            <a:chOff x="-2114550" y="1076325"/>
            <a:chExt cx="3932237" cy="3930650"/>
          </a:xfrm>
          <a:solidFill>
            <a:srgbClr val="95618F"/>
          </a:solidFill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8A0E4600-7F5C-42CC-BC7C-3F91CD667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638" y="1076325"/>
              <a:ext cx="1965325" cy="1965325"/>
            </a:xfrm>
            <a:custGeom>
              <a:avLst/>
              <a:gdLst>
                <a:gd name="T0" fmla="*/ 0 w 3179"/>
                <a:gd name="T1" fmla="*/ 0 h 3178"/>
                <a:gd name="T2" fmla="*/ 3179 w 3179"/>
                <a:gd name="T3" fmla="*/ 3178 h 3178"/>
                <a:gd name="T4" fmla="*/ 0 w 3179"/>
                <a:gd name="T5" fmla="*/ 3178 h 3178"/>
                <a:gd name="T6" fmla="*/ 0 w 3179"/>
                <a:gd name="T7" fmla="*/ 0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9" h="3178">
                  <a:moveTo>
                    <a:pt x="0" y="0"/>
                  </a:moveTo>
                  <a:cubicBezTo>
                    <a:pt x="1756" y="0"/>
                    <a:pt x="3179" y="1423"/>
                    <a:pt x="3179" y="3178"/>
                  </a:cubicBezTo>
                  <a:lnTo>
                    <a:pt x="0" y="31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9561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5280C200-0AED-40BC-9CE5-D7386F99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638" y="3041650"/>
              <a:ext cx="1965325" cy="1965325"/>
            </a:xfrm>
            <a:custGeom>
              <a:avLst/>
              <a:gdLst>
                <a:gd name="T0" fmla="*/ 3179 w 3179"/>
                <a:gd name="T1" fmla="*/ 0 h 3179"/>
                <a:gd name="T2" fmla="*/ 0 w 3179"/>
                <a:gd name="T3" fmla="*/ 3179 h 3179"/>
                <a:gd name="T4" fmla="*/ 0 w 3179"/>
                <a:gd name="T5" fmla="*/ 0 h 3179"/>
                <a:gd name="T6" fmla="*/ 3179 w 3179"/>
                <a:gd name="T7" fmla="*/ 0 h 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9" h="3179">
                  <a:moveTo>
                    <a:pt x="3179" y="0"/>
                  </a:moveTo>
                  <a:cubicBezTo>
                    <a:pt x="3179" y="1756"/>
                    <a:pt x="1756" y="3179"/>
                    <a:pt x="0" y="3179"/>
                  </a:cubicBezTo>
                  <a:lnTo>
                    <a:pt x="0" y="0"/>
                  </a:lnTo>
                  <a:lnTo>
                    <a:pt x="3179" y="0"/>
                  </a:lnTo>
                  <a:close/>
                </a:path>
              </a:pathLst>
            </a:custGeom>
            <a:grpFill/>
            <a:ln w="6350">
              <a:solidFill>
                <a:srgbClr val="9561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F2BAF14C-5F73-4FB7-B725-36529C1FA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14550" y="3041650"/>
              <a:ext cx="1966913" cy="1965325"/>
            </a:xfrm>
            <a:custGeom>
              <a:avLst/>
              <a:gdLst>
                <a:gd name="T0" fmla="*/ 3179 w 3179"/>
                <a:gd name="T1" fmla="*/ 3179 h 3179"/>
                <a:gd name="T2" fmla="*/ 0 w 3179"/>
                <a:gd name="T3" fmla="*/ 0 h 3179"/>
                <a:gd name="T4" fmla="*/ 3179 w 3179"/>
                <a:gd name="T5" fmla="*/ 0 h 3179"/>
                <a:gd name="T6" fmla="*/ 3179 w 3179"/>
                <a:gd name="T7" fmla="*/ 3179 h 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9" h="3179">
                  <a:moveTo>
                    <a:pt x="3179" y="3179"/>
                  </a:moveTo>
                  <a:cubicBezTo>
                    <a:pt x="1424" y="3179"/>
                    <a:pt x="0" y="1756"/>
                    <a:pt x="0" y="0"/>
                  </a:cubicBezTo>
                  <a:lnTo>
                    <a:pt x="3179" y="0"/>
                  </a:lnTo>
                  <a:lnTo>
                    <a:pt x="3179" y="3179"/>
                  </a:lnTo>
                  <a:close/>
                </a:path>
              </a:pathLst>
            </a:custGeom>
            <a:grpFill/>
            <a:ln w="6350">
              <a:solidFill>
                <a:srgbClr val="9561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200A8D2E-DD43-41EC-BC1B-B0B6C690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14550" y="1076325"/>
              <a:ext cx="1966913" cy="1965325"/>
            </a:xfrm>
            <a:custGeom>
              <a:avLst/>
              <a:gdLst>
                <a:gd name="T0" fmla="*/ 0 w 3179"/>
                <a:gd name="T1" fmla="*/ 3178 h 3178"/>
                <a:gd name="T2" fmla="*/ 3179 w 3179"/>
                <a:gd name="T3" fmla="*/ 0 h 3178"/>
                <a:gd name="T4" fmla="*/ 3179 w 3179"/>
                <a:gd name="T5" fmla="*/ 3178 h 3178"/>
                <a:gd name="T6" fmla="*/ 0 w 3179"/>
                <a:gd name="T7" fmla="*/ 3178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9" h="3178">
                  <a:moveTo>
                    <a:pt x="0" y="3178"/>
                  </a:moveTo>
                  <a:cubicBezTo>
                    <a:pt x="0" y="1423"/>
                    <a:pt x="1424" y="0"/>
                    <a:pt x="3179" y="0"/>
                  </a:cubicBezTo>
                  <a:lnTo>
                    <a:pt x="3179" y="3178"/>
                  </a:lnTo>
                  <a:lnTo>
                    <a:pt x="0" y="3178"/>
                  </a:lnTo>
                  <a:close/>
                </a:path>
              </a:pathLst>
            </a:custGeom>
            <a:grpFill/>
            <a:ln w="6350">
              <a:solidFill>
                <a:srgbClr val="95618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93FA6D-15A5-4348-B03B-BD1CDC6412E2}"/>
              </a:ext>
            </a:extLst>
          </p:cNvPr>
          <p:cNvGrpSpPr/>
          <p:nvPr/>
        </p:nvGrpSpPr>
        <p:grpSpPr>
          <a:xfrm>
            <a:off x="2852442" y="1070271"/>
            <a:ext cx="3364102" cy="3224694"/>
            <a:chOff x="2852442" y="1070271"/>
            <a:chExt cx="3364102" cy="3224694"/>
          </a:xfrm>
        </p:grpSpPr>
        <p:sp>
          <p:nvSpPr>
            <p:cNvPr id="35" name="Metin kutusu 27">
              <a:extLst>
                <a:ext uri="{FF2B5EF4-FFF2-40B4-BE49-F238E27FC236}">
                  <a16:creationId xmlns:a16="http://schemas.microsoft.com/office/drawing/2014/main" id="{F3821E37-3174-478C-A8A1-7C6BB54A61F0}"/>
                </a:ext>
              </a:extLst>
            </p:cNvPr>
            <p:cNvSpPr txBox="1"/>
            <p:nvPr/>
          </p:nvSpPr>
          <p:spPr>
            <a:xfrm>
              <a:off x="4100170" y="1070271"/>
              <a:ext cx="933804" cy="33264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 err="1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Görünebilirlik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6" name="Metin kutusu 28">
              <a:extLst>
                <a:ext uri="{FF2B5EF4-FFF2-40B4-BE49-F238E27FC236}">
                  <a16:creationId xmlns:a16="http://schemas.microsoft.com/office/drawing/2014/main" id="{BF9D0EBA-2F6F-4CE2-BBD5-95C1B8178738}"/>
                </a:ext>
              </a:extLst>
            </p:cNvPr>
            <p:cNvSpPr txBox="1"/>
            <p:nvPr/>
          </p:nvSpPr>
          <p:spPr>
            <a:xfrm rot="16797429">
              <a:off x="2424019" y="2366542"/>
              <a:ext cx="1165704" cy="30885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Duruşların azalması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7" name="Metin kutusu 29">
              <a:extLst>
                <a:ext uri="{FF2B5EF4-FFF2-40B4-BE49-F238E27FC236}">
                  <a16:creationId xmlns:a16="http://schemas.microsoft.com/office/drawing/2014/main" id="{07B0306F-C29C-4593-B48A-379DD780ADDD}"/>
                </a:ext>
              </a:extLst>
            </p:cNvPr>
            <p:cNvSpPr txBox="1"/>
            <p:nvPr/>
          </p:nvSpPr>
          <p:spPr>
            <a:xfrm rot="4234926">
              <a:off x="5539436" y="2135588"/>
              <a:ext cx="1107996" cy="24622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Üretim Verimliliği</a:t>
              </a:r>
            </a:p>
          </p:txBody>
        </p:sp>
        <p:sp>
          <p:nvSpPr>
            <p:cNvPr id="38" name="Metin kutusu 30">
              <a:extLst>
                <a:ext uri="{FF2B5EF4-FFF2-40B4-BE49-F238E27FC236}">
                  <a16:creationId xmlns:a16="http://schemas.microsoft.com/office/drawing/2014/main" id="{C59DDB3B-F940-49B5-BDCF-1AB4B581A635}"/>
                </a:ext>
              </a:extLst>
            </p:cNvPr>
            <p:cNvSpPr txBox="1"/>
            <p:nvPr/>
          </p:nvSpPr>
          <p:spPr>
            <a:xfrm rot="2111463">
              <a:off x="2943047" y="3893715"/>
              <a:ext cx="1407758" cy="40125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Toplam Kalitenin artışı</a:t>
              </a:r>
            </a:p>
          </p:txBody>
        </p:sp>
        <p:sp>
          <p:nvSpPr>
            <p:cNvPr id="39" name="Metin kutusu 31">
              <a:extLst>
                <a:ext uri="{FF2B5EF4-FFF2-40B4-BE49-F238E27FC236}">
                  <a16:creationId xmlns:a16="http://schemas.microsoft.com/office/drawing/2014/main" id="{06ACD113-C9BC-4154-B8CF-23B4F596F3DE}"/>
                </a:ext>
              </a:extLst>
            </p:cNvPr>
            <p:cNvSpPr txBox="1"/>
            <p:nvPr/>
          </p:nvSpPr>
          <p:spPr>
            <a:xfrm rot="19333885">
              <a:off x="4997363" y="3994862"/>
              <a:ext cx="1119896" cy="28752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Enerji Verimliliği 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2CA76176-4B3E-4B56-A3E1-1ABAE5FEBB53}"/>
              </a:ext>
            </a:extLst>
          </p:cNvPr>
          <p:cNvSpPr/>
          <p:nvPr/>
        </p:nvSpPr>
        <p:spPr>
          <a:xfrm rot="1920388">
            <a:off x="3324413" y="3763655"/>
            <a:ext cx="1151304" cy="375864"/>
          </a:xfrm>
          <a:prstGeom prst="rect">
            <a:avLst/>
          </a:prstGeom>
        </p:spPr>
        <p:txBody>
          <a:bodyPr spcFirstLastPara="1" wrap="square" numCol="1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tr-TR" sz="8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Anamoli</a:t>
            </a: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analizi</a:t>
            </a:r>
          </a:p>
        </p:txBody>
      </p:sp>
      <p:sp>
        <p:nvSpPr>
          <p:cNvPr id="91" name="Shape 358">
            <a:extLst>
              <a:ext uri="{FF2B5EF4-FFF2-40B4-BE49-F238E27FC236}">
                <a16:creationId xmlns:a16="http://schemas.microsoft.com/office/drawing/2014/main" id="{5B2EA8D3-9BD6-4307-B91E-548D80197BE4}"/>
              </a:ext>
            </a:extLst>
          </p:cNvPr>
          <p:cNvSpPr txBox="1"/>
          <p:nvPr/>
        </p:nvSpPr>
        <p:spPr>
          <a:xfrm>
            <a:off x="6256899" y="3767361"/>
            <a:ext cx="27074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A5A5A5"/>
              </a:buClr>
              <a:buSzPts val="1800"/>
            </a:pPr>
            <a:r>
              <a:rPr lang="en-US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– </a:t>
            </a:r>
            <a:r>
              <a:rPr lang="tr-TR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Sektöre göre 6-12 ay arası yatırımın geri dönüşü </a:t>
            </a:r>
            <a:endParaRPr lang="en-US" sz="1200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"/>
            </a:endParaRPr>
          </a:p>
        </p:txBody>
      </p:sp>
      <p:sp>
        <p:nvSpPr>
          <p:cNvPr id="92" name="Shape 358">
            <a:extLst>
              <a:ext uri="{FF2B5EF4-FFF2-40B4-BE49-F238E27FC236}">
                <a16:creationId xmlns:a16="http://schemas.microsoft.com/office/drawing/2014/main" id="{1FFD7787-F8F6-4CD8-B000-56A6E3F5C0C7}"/>
              </a:ext>
            </a:extLst>
          </p:cNvPr>
          <p:cNvSpPr txBox="1"/>
          <p:nvPr/>
        </p:nvSpPr>
        <p:spPr>
          <a:xfrm>
            <a:off x="457199" y="1375646"/>
            <a:ext cx="24988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r-TR" sz="12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İmalatçıların uzun dönemde küresel anlamda rekabetçi kalabilmesinin tek yolu üretim hatlarının dijitalleşmesi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4B6356A-7AED-469D-BE9C-C41B3C066DF7}"/>
              </a:ext>
            </a:extLst>
          </p:cNvPr>
          <p:cNvSpPr/>
          <p:nvPr/>
        </p:nvSpPr>
        <p:spPr>
          <a:xfrm rot="4105214">
            <a:off x="3217649" y="2731677"/>
            <a:ext cx="1317872" cy="678828"/>
          </a:xfrm>
          <a:prstGeom prst="rect">
            <a:avLst/>
          </a:prstGeom>
        </p:spPr>
        <p:txBody>
          <a:bodyPr wrap="square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Problem çözme çevriminin</a:t>
            </a:r>
          </a:p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azaltılması</a:t>
            </a:r>
            <a:endParaRPr lang="en-US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tr-TR" sz="800" dirty="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Kestirimci</a:t>
            </a: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Bakım</a:t>
            </a:r>
            <a:endParaRPr lang="en-US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DFB87D-87D5-4647-88BD-2C29ED61864E}"/>
              </a:ext>
            </a:extLst>
          </p:cNvPr>
          <p:cNvSpPr/>
          <p:nvPr/>
        </p:nvSpPr>
        <p:spPr>
          <a:xfrm rot="3649312">
            <a:off x="4829181" y="2056419"/>
            <a:ext cx="1217634" cy="489621"/>
          </a:xfrm>
          <a:prstGeom prst="rect">
            <a:avLst/>
          </a:prstGeom>
        </p:spPr>
        <p:txBody>
          <a:bodyPr spcFirstLastPara="1" wrap="square" numCol="1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IN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Actionable Insights</a:t>
            </a:r>
          </a:p>
          <a:p>
            <a:pPr algn="ctr">
              <a:spcBef>
                <a:spcPts val="600"/>
              </a:spcBef>
            </a:pPr>
            <a:r>
              <a:rPr lang="en-US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OEE &amp; </a:t>
            </a: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Raporları</a:t>
            </a:r>
            <a:endParaRPr lang="en-IN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D16A1AB-81DA-4E2F-9EEE-8B2F93A1E72E}"/>
              </a:ext>
            </a:extLst>
          </p:cNvPr>
          <p:cNvSpPr/>
          <p:nvPr/>
        </p:nvSpPr>
        <p:spPr>
          <a:xfrm>
            <a:off x="3630419" y="2573531"/>
            <a:ext cx="1911740" cy="1243897"/>
          </a:xfrm>
          <a:prstGeom prst="rect">
            <a:avLst/>
          </a:prstGeom>
        </p:spPr>
        <p:txBody>
          <a:bodyPr spcFirstLastPara="1" wrap="square" numCol="1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Değişkenleri</a:t>
            </a:r>
          </a:p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 Kalitesi Korelasyonu</a:t>
            </a:r>
            <a:endParaRPr lang="en-US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Yapay Zeka Temelli Süreç Optimizasyonu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8001C3A-B226-4F63-AFBC-48658A046865}"/>
              </a:ext>
            </a:extLst>
          </p:cNvPr>
          <p:cNvGrpSpPr/>
          <p:nvPr/>
        </p:nvGrpSpPr>
        <p:grpSpPr>
          <a:xfrm>
            <a:off x="3799989" y="2043579"/>
            <a:ext cx="1544022" cy="1544022"/>
            <a:chOff x="4095750" y="2339340"/>
            <a:chExt cx="952500" cy="9525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57122BB-99FB-4C59-AFA5-F5FDA7CDA49C}"/>
                </a:ext>
              </a:extLst>
            </p:cNvPr>
            <p:cNvGrpSpPr/>
            <p:nvPr/>
          </p:nvGrpSpPr>
          <p:grpSpPr>
            <a:xfrm rot="2700000">
              <a:off x="4095750" y="2339340"/>
              <a:ext cx="952500" cy="952500"/>
              <a:chOff x="-2114550" y="1076325"/>
              <a:chExt cx="3932237" cy="3930650"/>
            </a:xfrm>
            <a:solidFill>
              <a:srgbClr val="4C88C7"/>
            </a:solidFill>
          </p:grpSpPr>
          <p:sp>
            <p:nvSpPr>
              <p:cNvPr id="111" name="Freeform 5">
                <a:extLst>
                  <a:ext uri="{FF2B5EF4-FFF2-40B4-BE49-F238E27FC236}">
                    <a16:creationId xmlns:a16="http://schemas.microsoft.com/office/drawing/2014/main" id="{3B51AA82-EE99-4DBB-81CC-9F1A3D2A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7638" y="1076325"/>
                <a:ext cx="1965325" cy="1965325"/>
              </a:xfrm>
              <a:custGeom>
                <a:avLst/>
                <a:gdLst>
                  <a:gd name="T0" fmla="*/ 0 w 3179"/>
                  <a:gd name="T1" fmla="*/ 0 h 3178"/>
                  <a:gd name="T2" fmla="*/ 3179 w 3179"/>
                  <a:gd name="T3" fmla="*/ 3178 h 3178"/>
                  <a:gd name="T4" fmla="*/ 0 w 3179"/>
                  <a:gd name="T5" fmla="*/ 3178 h 3178"/>
                  <a:gd name="T6" fmla="*/ 0 w 3179"/>
                  <a:gd name="T7" fmla="*/ 0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9" h="3178">
                    <a:moveTo>
                      <a:pt x="0" y="0"/>
                    </a:moveTo>
                    <a:cubicBezTo>
                      <a:pt x="1756" y="0"/>
                      <a:pt x="3179" y="1423"/>
                      <a:pt x="3179" y="3178"/>
                    </a:cubicBezTo>
                    <a:lnTo>
                      <a:pt x="0" y="3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C3FF"/>
              </a:solidFill>
              <a:ln w="635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2" name="Freeform 7">
                <a:extLst>
                  <a:ext uri="{FF2B5EF4-FFF2-40B4-BE49-F238E27FC236}">
                    <a16:creationId xmlns:a16="http://schemas.microsoft.com/office/drawing/2014/main" id="{D8CD6863-A434-4B98-B7BC-6EE5783B2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7638" y="3041650"/>
                <a:ext cx="1965325" cy="1965325"/>
              </a:xfrm>
              <a:custGeom>
                <a:avLst/>
                <a:gdLst>
                  <a:gd name="T0" fmla="*/ 3179 w 3179"/>
                  <a:gd name="T1" fmla="*/ 0 h 3179"/>
                  <a:gd name="T2" fmla="*/ 0 w 3179"/>
                  <a:gd name="T3" fmla="*/ 3179 h 3179"/>
                  <a:gd name="T4" fmla="*/ 0 w 3179"/>
                  <a:gd name="T5" fmla="*/ 0 h 3179"/>
                  <a:gd name="T6" fmla="*/ 3179 w 3179"/>
                  <a:gd name="T7" fmla="*/ 0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9" h="3179">
                    <a:moveTo>
                      <a:pt x="3179" y="0"/>
                    </a:moveTo>
                    <a:cubicBezTo>
                      <a:pt x="3179" y="1756"/>
                      <a:pt x="1756" y="3179"/>
                      <a:pt x="0" y="3179"/>
                    </a:cubicBezTo>
                    <a:lnTo>
                      <a:pt x="0" y="0"/>
                    </a:lnTo>
                    <a:lnTo>
                      <a:pt x="3179" y="0"/>
                    </a:lnTo>
                    <a:close/>
                  </a:path>
                </a:pathLst>
              </a:custGeom>
              <a:solidFill>
                <a:srgbClr val="71C3FF"/>
              </a:solidFill>
              <a:ln w="635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id="{53BB8D8A-DD99-46AC-84A2-262A226BD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550" y="3041650"/>
                <a:ext cx="1966913" cy="1965325"/>
              </a:xfrm>
              <a:custGeom>
                <a:avLst/>
                <a:gdLst>
                  <a:gd name="T0" fmla="*/ 3179 w 3179"/>
                  <a:gd name="T1" fmla="*/ 3179 h 3179"/>
                  <a:gd name="T2" fmla="*/ 0 w 3179"/>
                  <a:gd name="T3" fmla="*/ 0 h 3179"/>
                  <a:gd name="T4" fmla="*/ 3179 w 3179"/>
                  <a:gd name="T5" fmla="*/ 0 h 3179"/>
                  <a:gd name="T6" fmla="*/ 3179 w 3179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9" h="3179">
                    <a:moveTo>
                      <a:pt x="3179" y="3179"/>
                    </a:moveTo>
                    <a:cubicBezTo>
                      <a:pt x="1424" y="3179"/>
                      <a:pt x="0" y="1756"/>
                      <a:pt x="0" y="0"/>
                    </a:cubicBezTo>
                    <a:lnTo>
                      <a:pt x="3179" y="0"/>
                    </a:lnTo>
                    <a:lnTo>
                      <a:pt x="3179" y="3179"/>
                    </a:lnTo>
                    <a:close/>
                  </a:path>
                </a:pathLst>
              </a:custGeom>
              <a:solidFill>
                <a:srgbClr val="71C3FF"/>
              </a:solidFill>
              <a:ln w="635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24A6B9BD-4B62-4BB5-AED7-5FD150FA3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14550" y="1076325"/>
                <a:ext cx="1966913" cy="1965325"/>
              </a:xfrm>
              <a:custGeom>
                <a:avLst/>
                <a:gdLst>
                  <a:gd name="T0" fmla="*/ 0 w 3179"/>
                  <a:gd name="T1" fmla="*/ 3178 h 3178"/>
                  <a:gd name="T2" fmla="*/ 3179 w 3179"/>
                  <a:gd name="T3" fmla="*/ 0 h 3178"/>
                  <a:gd name="T4" fmla="*/ 3179 w 3179"/>
                  <a:gd name="T5" fmla="*/ 3178 h 3178"/>
                  <a:gd name="T6" fmla="*/ 0 w 3179"/>
                  <a:gd name="T7" fmla="*/ 3178 h 3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9" h="3178">
                    <a:moveTo>
                      <a:pt x="0" y="3178"/>
                    </a:moveTo>
                    <a:cubicBezTo>
                      <a:pt x="0" y="1423"/>
                      <a:pt x="1424" y="0"/>
                      <a:pt x="3179" y="0"/>
                    </a:cubicBezTo>
                    <a:lnTo>
                      <a:pt x="3179" y="3178"/>
                    </a:lnTo>
                    <a:lnTo>
                      <a:pt x="0" y="3178"/>
                    </a:lnTo>
                    <a:close/>
                  </a:path>
                </a:pathLst>
              </a:custGeom>
              <a:solidFill>
                <a:srgbClr val="71C3FF"/>
              </a:solidFill>
              <a:ln w="635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7B55F25-E07E-4EB7-9FDB-8CA9ECD71FEC}"/>
                </a:ext>
              </a:extLst>
            </p:cNvPr>
            <p:cNvSpPr/>
            <p:nvPr/>
          </p:nvSpPr>
          <p:spPr>
            <a:xfrm>
              <a:off x="4386666" y="2630258"/>
              <a:ext cx="370658" cy="370658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07" name="Metin kutusu 21">
              <a:extLst>
                <a:ext uri="{FF2B5EF4-FFF2-40B4-BE49-F238E27FC236}">
                  <a16:creationId xmlns:a16="http://schemas.microsoft.com/office/drawing/2014/main" id="{85077295-A813-40CD-AA70-A3A606E9569C}"/>
                </a:ext>
              </a:extLst>
            </p:cNvPr>
            <p:cNvSpPr txBox="1"/>
            <p:nvPr/>
          </p:nvSpPr>
          <p:spPr>
            <a:xfrm>
              <a:off x="4329596" y="2438964"/>
              <a:ext cx="459098" cy="21544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</a:p>
          </p:txBody>
        </p:sp>
        <p:sp>
          <p:nvSpPr>
            <p:cNvPr id="108" name="Metin kutusu 24">
              <a:extLst>
                <a:ext uri="{FF2B5EF4-FFF2-40B4-BE49-F238E27FC236}">
                  <a16:creationId xmlns:a16="http://schemas.microsoft.com/office/drawing/2014/main" id="{1A44535E-4A80-408F-BBAE-F4A2722967BB}"/>
                </a:ext>
              </a:extLst>
            </p:cNvPr>
            <p:cNvSpPr txBox="1"/>
            <p:nvPr/>
          </p:nvSpPr>
          <p:spPr>
            <a:xfrm>
              <a:off x="4263339" y="2727767"/>
              <a:ext cx="617322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Ürün</a:t>
              </a:r>
            </a:p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Kalitesi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09" name="Metin kutusu 25">
              <a:extLst>
                <a:ext uri="{FF2B5EF4-FFF2-40B4-BE49-F238E27FC236}">
                  <a16:creationId xmlns:a16="http://schemas.microsoft.com/office/drawing/2014/main" id="{4AA76339-7EAF-4FAE-98DC-A33C1DB6AF9E}"/>
                </a:ext>
              </a:extLst>
            </p:cNvPr>
            <p:cNvSpPr txBox="1"/>
            <p:nvPr/>
          </p:nvSpPr>
          <p:spPr>
            <a:xfrm rot="16200000">
              <a:off x="4085301" y="2723257"/>
              <a:ext cx="427902" cy="18466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 err="1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Uptime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10" name="Metin kutusu 26">
              <a:extLst>
                <a:ext uri="{FF2B5EF4-FFF2-40B4-BE49-F238E27FC236}">
                  <a16:creationId xmlns:a16="http://schemas.microsoft.com/office/drawing/2014/main" id="{0998DBAE-8F43-42E9-A2F2-94F0A9964E00}"/>
                </a:ext>
              </a:extLst>
            </p:cNvPr>
            <p:cNvSpPr txBox="1"/>
            <p:nvPr/>
          </p:nvSpPr>
          <p:spPr>
            <a:xfrm rot="5400000">
              <a:off x="4689696" y="2723257"/>
              <a:ext cx="341760" cy="18466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r-TR" sz="10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10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pic>
        <p:nvPicPr>
          <p:cNvPr id="115" name="Picture 2" descr="C:\Users\nkenanh\Downloads\icons8-upload-100.png">
            <a:extLst>
              <a:ext uri="{FF2B5EF4-FFF2-40B4-BE49-F238E27FC236}">
                <a16:creationId xmlns:a16="http://schemas.microsoft.com/office/drawing/2014/main" id="{70513F5E-39F7-4D28-AF7A-13303006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72" y="2633162"/>
            <a:ext cx="364856" cy="3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CE772737-2EAD-4682-92DA-EF8A1C296184}"/>
              </a:ext>
            </a:extLst>
          </p:cNvPr>
          <p:cNvSpPr/>
          <p:nvPr/>
        </p:nvSpPr>
        <p:spPr>
          <a:xfrm rot="17548627">
            <a:off x="4681480" y="2696081"/>
            <a:ext cx="1647086" cy="969589"/>
          </a:xfrm>
          <a:prstGeom prst="rect">
            <a:avLst/>
          </a:prstGeom>
        </p:spPr>
        <p:txBody>
          <a:bodyPr spcFirstLastPara="1" wrap="square" numCol="1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Uçtan Uca Süreç Takibi</a:t>
            </a:r>
          </a:p>
        </p:txBody>
      </p:sp>
      <p:pic>
        <p:nvPicPr>
          <p:cNvPr id="66" name="Picture 2" descr="C:\Users\nkenanh\Downloads\icons8-target-100.png">
            <a:extLst>
              <a:ext uri="{FF2B5EF4-FFF2-40B4-BE49-F238E27FC236}">
                <a16:creationId xmlns:a16="http://schemas.microsoft.com/office/drawing/2014/main" id="{2D91DAA7-B13C-4E91-A206-661FE90F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11" y="2603320"/>
            <a:ext cx="854482" cy="8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nkenanh\Downloads\icons8-company-100.png">
            <a:extLst>
              <a:ext uri="{FF2B5EF4-FFF2-40B4-BE49-F238E27FC236}">
                <a16:creationId xmlns:a16="http://schemas.microsoft.com/office/drawing/2014/main" id="{1480CE7A-EB09-4EA0-AF3D-2ADF67A1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1" y="3886113"/>
            <a:ext cx="580678" cy="5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Metin kutusu 65">
            <a:extLst>
              <a:ext uri="{FF2B5EF4-FFF2-40B4-BE49-F238E27FC236}">
                <a16:creationId xmlns:a16="http://schemas.microsoft.com/office/drawing/2014/main" id="{0B3BF8F2-CF91-40BD-A12F-0222EBDDF3B9}"/>
              </a:ext>
            </a:extLst>
          </p:cNvPr>
          <p:cNvSpPr txBox="1"/>
          <p:nvPr/>
        </p:nvSpPr>
        <p:spPr>
          <a:xfrm>
            <a:off x="7386464" y="2768951"/>
            <a:ext cx="16046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10 -15 % Verimlilik Artışı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4A07E9C-1A74-4573-9E67-96D706551538}"/>
              </a:ext>
            </a:extLst>
          </p:cNvPr>
          <p:cNvSpPr/>
          <p:nvPr/>
        </p:nvSpPr>
        <p:spPr>
          <a:xfrm>
            <a:off x="3780656" y="1687079"/>
            <a:ext cx="1582688" cy="893041"/>
          </a:xfrm>
          <a:prstGeom prst="rect">
            <a:avLst/>
          </a:prstGeom>
        </p:spPr>
        <p:txBody>
          <a:bodyPr spcFirstLastPara="1" wrap="square" numCol="1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Gerçek Zamanlı Üretim Takibi</a:t>
            </a:r>
            <a:endParaRPr lang="en-US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Büyük Veri Takibi İçin </a:t>
            </a:r>
          </a:p>
          <a:p>
            <a:pPr algn="ctr">
              <a:spcBef>
                <a:spcPts val="600"/>
              </a:spcBef>
            </a:pP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Merkezi Veri Ambarı</a:t>
            </a:r>
            <a:endParaRPr lang="en-US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CF2F083-7ABA-4BC9-9F11-3778176135B2}"/>
              </a:ext>
            </a:extLst>
          </p:cNvPr>
          <p:cNvSpPr/>
          <p:nvPr/>
        </p:nvSpPr>
        <p:spPr>
          <a:xfrm rot="18436621">
            <a:off x="3106738" y="1887099"/>
            <a:ext cx="1561868" cy="773094"/>
          </a:xfrm>
          <a:prstGeom prst="rect">
            <a:avLst/>
          </a:prstGeom>
        </p:spPr>
        <p:txBody>
          <a:bodyPr spcFirstLastPara="1" wrap="square" numCol="1" anchor="t">
            <a:prstTxWarp prst="textArchUp">
              <a:avLst>
                <a:gd name="adj" fmla="val 11206148"/>
              </a:avLst>
            </a:prstTxWarp>
            <a:spAutoFit/>
          </a:bodyPr>
          <a:lstStyle/>
          <a:p>
            <a:pPr algn="ctr"/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Aykırı durumlarda uyarı</a:t>
            </a:r>
            <a:r>
              <a:rPr lang="en-IN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tr-TR" sz="8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Verilerin görselleştirilmesi </a:t>
            </a:r>
            <a:endParaRPr lang="en-IN" sz="8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63519AC1-9CB0-4BF4-BFD2-FC2783C8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2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"/>
          <p:cNvGrpSpPr/>
          <p:nvPr/>
        </p:nvGrpSpPr>
        <p:grpSpPr>
          <a:xfrm>
            <a:off x="475939" y="3930138"/>
            <a:ext cx="4490302" cy="41576"/>
            <a:chOff x="2055030" y="1463669"/>
            <a:chExt cx="2304255" cy="544907"/>
          </a:xfrm>
        </p:grpSpPr>
        <p:sp>
          <p:nvSpPr>
            <p:cNvPr id="80" name="Google Shape;80;p1"/>
            <p:cNvSpPr/>
            <p:nvPr/>
          </p:nvSpPr>
          <p:spPr>
            <a:xfrm>
              <a:off x="2055030" y="1463670"/>
              <a:ext cx="576064" cy="5449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631092" y="1463670"/>
              <a:ext cx="576064" cy="544906"/>
            </a:xfrm>
            <a:prstGeom prst="rect">
              <a:avLst/>
            </a:prstGeom>
            <a:solidFill>
              <a:srgbClr val="59A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3207158" y="1463669"/>
              <a:ext cx="576064" cy="544906"/>
            </a:xfrm>
            <a:prstGeom prst="rect">
              <a:avLst/>
            </a:prstGeom>
            <a:solidFill>
              <a:srgbClr val="8FC6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3783221" y="1463670"/>
              <a:ext cx="576064" cy="544906"/>
            </a:xfrm>
            <a:prstGeom prst="rect">
              <a:avLst/>
            </a:prstGeom>
            <a:solidFill>
              <a:srgbClr val="C6E2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2003304" y="4343725"/>
            <a:ext cx="6683421" cy="53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Makine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Üreticileri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3200" dirty="0">
                <a:solidFill>
                  <a:srgbClr val="59A9E3"/>
                </a:solidFill>
              </a:rPr>
              <a:t>i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çin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Dijital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Hizmet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Platformu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cxnSp>
        <p:nvCxnSpPr>
          <p:cNvPr id="85" name="Google Shape;85;p1"/>
          <p:cNvCxnSpPr/>
          <p:nvPr/>
        </p:nvCxnSpPr>
        <p:spPr>
          <a:xfrm>
            <a:off x="2429521" y="2922360"/>
            <a:ext cx="0" cy="88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 txBox="1"/>
          <p:nvPr/>
        </p:nvSpPr>
        <p:spPr>
          <a:xfrm>
            <a:off x="2429521" y="3389278"/>
            <a:ext cx="32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1400" b="0" i="1" u="none" strike="noStrike" cap="none" dirty="0" err="1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accessible</a:t>
            </a:r>
            <a:r>
              <a:rPr lang="tr-TR" sz="1400" b="0" i="1" u="none" strike="noStrike" cap="none" dirty="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r-TR" sz="1400" b="0" i="1" u="none" strike="noStrike" cap="none" dirty="0" err="1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industry</a:t>
            </a:r>
            <a:r>
              <a:rPr lang="tr-TR" sz="1400" b="0" i="1" u="none" strike="noStrike" cap="none" dirty="0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 4.0 </a:t>
            </a:r>
            <a:endParaRPr sz="1400" b="0" i="1" u="none" strike="noStrike" cap="none" dirty="0">
              <a:solidFill>
                <a:srgbClr val="0B5394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768" y="2810100"/>
            <a:ext cx="1772031" cy="96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56">
            <a:extLst>
              <a:ext uri="{FF2B5EF4-FFF2-40B4-BE49-F238E27FC236}">
                <a16:creationId xmlns:a16="http://schemas.microsoft.com/office/drawing/2014/main" id="{E98ED832-82F7-4ECD-8B75-8E614DD52E88}"/>
              </a:ext>
            </a:extLst>
          </p:cNvPr>
          <p:cNvSpPr txBox="1"/>
          <p:nvPr/>
        </p:nvSpPr>
        <p:spPr>
          <a:xfrm>
            <a:off x="5876215" y="0"/>
            <a:ext cx="3267786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/>
              <a:sym typeface="Source Sans Pro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Font typeface="Source Sans Pro Light"/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 Light"/>
              </a:rPr>
              <a:t>Hedef Değer Ağı</a:t>
            </a:r>
            <a:endParaRPr sz="3200" b="0" i="0" u="none" strike="noStrike" cap="none" dirty="0">
              <a:solidFill>
                <a:srgbClr val="94949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 Ligh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D9F0B8-D2FC-4622-B4C1-F2AC887F187C}"/>
              </a:ext>
            </a:extLst>
          </p:cNvPr>
          <p:cNvGrpSpPr/>
          <p:nvPr/>
        </p:nvGrpSpPr>
        <p:grpSpPr>
          <a:xfrm>
            <a:off x="1926796" y="821282"/>
            <a:ext cx="3628466" cy="560454"/>
            <a:chOff x="1926796" y="821282"/>
            <a:chExt cx="3628466" cy="560454"/>
          </a:xfrm>
        </p:grpSpPr>
        <p:pic>
          <p:nvPicPr>
            <p:cNvPr id="10" name="Picture 2" descr="C:\Users\nkenanh\Downloads\icons8-solar-panel-1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796" y="821282"/>
              <a:ext cx="456174" cy="45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nkenanh\Downloads\icons8-test-tube-1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635" y="888690"/>
              <a:ext cx="413040" cy="41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nkenanh\Downloads\icons8-asian-street-food-1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1" y="876718"/>
              <a:ext cx="405962" cy="405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nkenanh\Downloads\icons8-rope-1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880" y="840356"/>
              <a:ext cx="541382" cy="54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D419AF-13F1-4494-9E68-6F6ECF55E8F8}"/>
              </a:ext>
            </a:extLst>
          </p:cNvPr>
          <p:cNvGrpSpPr/>
          <p:nvPr/>
        </p:nvGrpSpPr>
        <p:grpSpPr>
          <a:xfrm>
            <a:off x="5969462" y="576320"/>
            <a:ext cx="3174538" cy="4189282"/>
            <a:chOff x="6016086" y="576320"/>
            <a:chExt cx="3174538" cy="4189282"/>
          </a:xfrm>
        </p:grpSpPr>
        <p:graphicFrame>
          <p:nvGraphicFramePr>
            <p:cNvPr id="15" name="Chart 1"/>
            <p:cNvGraphicFramePr>
              <a:graphicFrameLocks/>
            </p:cNvGraphicFramePr>
            <p:nvPr/>
          </p:nvGraphicFramePr>
          <p:xfrm>
            <a:off x="6099163" y="1429260"/>
            <a:ext cx="2915138" cy="15873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4098" name="Picture 2" descr="U.S. wires and cables marke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9163" y="3308032"/>
              <a:ext cx="2915138" cy="145757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ikdörtgen 10"/>
            <p:cNvSpPr/>
            <p:nvPr/>
          </p:nvSpPr>
          <p:spPr>
            <a:xfrm>
              <a:off x="6016086" y="576320"/>
              <a:ext cx="31745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A5A5A5"/>
                </a:buClr>
                <a:buSzPts val="1800"/>
              </a:pPr>
              <a:r>
                <a:rPr lang="tr-TR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Küresel sanayi ürünleri şirketleri 2020 yılına kadar </a:t>
              </a:r>
              <a:r>
                <a:rPr lang="tr-TR" b="1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Endüstri 4.0'a </a:t>
              </a:r>
              <a:r>
                <a:rPr lang="tr-TR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yılda </a:t>
              </a:r>
              <a:r>
                <a:rPr lang="tr-TR" b="1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907 milyar ABD doları </a:t>
              </a:r>
              <a:r>
                <a:rPr lang="tr-TR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yatırım yapacak (PWC) </a:t>
              </a:r>
              <a:endPara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13A406-60B2-41FE-878C-61B1C69D64F5}"/>
              </a:ext>
            </a:extLst>
          </p:cNvPr>
          <p:cNvGrpSpPr/>
          <p:nvPr/>
        </p:nvGrpSpPr>
        <p:grpSpPr>
          <a:xfrm>
            <a:off x="456551" y="3293096"/>
            <a:ext cx="5297583" cy="1182521"/>
            <a:chOff x="456551" y="3293096"/>
            <a:chExt cx="5297583" cy="11825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636B0D-135B-459A-9AFC-526F119625FA}"/>
                </a:ext>
              </a:extLst>
            </p:cNvPr>
            <p:cNvSpPr/>
            <p:nvPr/>
          </p:nvSpPr>
          <p:spPr>
            <a:xfrm>
              <a:off x="456551" y="3293096"/>
              <a:ext cx="1052751" cy="11825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/>
            <a:lstStyle/>
            <a:p>
              <a:pPr algn="ctr"/>
              <a:r>
                <a:rPr lang="en-IN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Partners </a:t>
              </a: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622307" y="3293096"/>
              <a:ext cx="939127" cy="1182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Takip Cihazı ve sensor sağlayıcılar</a:t>
              </a:r>
              <a:endParaRPr lang="en-US" sz="11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2692591" y="3293096"/>
              <a:ext cx="2000335" cy="530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Otomasyon Endüstrisi </a:t>
              </a:r>
              <a:endParaRPr lang="en-US" sz="11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2692591" y="3945265"/>
              <a:ext cx="2000335" cy="530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MES Geliştiriciler </a:t>
              </a:r>
              <a:endParaRPr lang="en-US" sz="11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4815007" y="3293096"/>
              <a:ext cx="939127" cy="1182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OEM </a:t>
              </a:r>
              <a:endParaRPr lang="en-US" sz="11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4102" name="Picture 6" descr="C:\Users\nkenanh\Downloads\icons8-customer-insights-manager-1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04" y="3343075"/>
              <a:ext cx="586846" cy="58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CD9F27-FDE6-4D29-85BD-7273325707DD}"/>
              </a:ext>
            </a:extLst>
          </p:cNvPr>
          <p:cNvGrpSpPr/>
          <p:nvPr/>
        </p:nvGrpSpPr>
        <p:grpSpPr>
          <a:xfrm>
            <a:off x="456551" y="1315828"/>
            <a:ext cx="5297583" cy="1404396"/>
            <a:chOff x="456551" y="1315828"/>
            <a:chExt cx="5297583" cy="14043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ED13D-5D40-42EB-A8C9-261D9D21463A}"/>
                </a:ext>
              </a:extLst>
            </p:cNvPr>
            <p:cNvSpPr/>
            <p:nvPr/>
          </p:nvSpPr>
          <p:spPr>
            <a:xfrm>
              <a:off x="456551" y="1315828"/>
              <a:ext cx="1052751" cy="1404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/>
            <a:lstStyle/>
            <a:p>
              <a:pPr algn="ctr"/>
              <a:r>
                <a:rPr lang="tr-TR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Son Kullanıcı</a:t>
              </a:r>
              <a:r>
                <a:rPr lang="en-IN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</p:txBody>
        </p:sp>
        <p:sp>
          <p:nvSpPr>
            <p:cNvPr id="2" name="Dikdörtgen 1"/>
            <p:cNvSpPr/>
            <p:nvPr/>
          </p:nvSpPr>
          <p:spPr>
            <a:xfrm>
              <a:off x="1631383" y="1315828"/>
              <a:ext cx="939127" cy="14043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Solar Endüstrisi</a:t>
              </a:r>
              <a:endParaRPr lang="en-US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2692591" y="1315828"/>
              <a:ext cx="939127" cy="1404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Plastik &amp; Kimyasal</a:t>
              </a:r>
              <a:endParaRPr lang="en-US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3753799" y="1315828"/>
              <a:ext cx="939127" cy="14043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Gıda &amp; Paketleme</a:t>
              </a:r>
              <a:endParaRPr lang="en-US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4815007" y="1315828"/>
              <a:ext cx="939127" cy="14043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Kablo &amp; Tel Endüstrisi </a:t>
              </a:r>
              <a:endParaRPr lang="en-US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1659960" y="1339407"/>
              <a:ext cx="881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</a:t>
              </a:r>
              <a:r>
                <a:rPr lang="tr-TR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$</a:t>
              </a:r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r>
                <a:rPr lang="tr-TR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60</a:t>
              </a:r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bn</a:t>
              </a:r>
              <a:endPara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tr-TR" sz="1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1500 # </a:t>
              </a:r>
              <a:endPara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Metin kutusu 26"/>
            <p:cNvSpPr txBox="1"/>
            <p:nvPr/>
          </p:nvSpPr>
          <p:spPr>
            <a:xfrm>
              <a:off x="4843584" y="1339407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</a:t>
              </a:r>
              <a:r>
                <a:rPr lang="tr-TR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$190</a:t>
              </a:r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bn</a:t>
              </a:r>
              <a:endPara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3753799" y="1339407"/>
              <a:ext cx="939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US$16bn</a:t>
              </a:r>
            </a:p>
            <a:p>
              <a:pPr algn="ctr"/>
              <a:r>
                <a:rPr lang="en-US" sz="1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(P - TR) </a:t>
              </a: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2746016" y="1339407"/>
              <a:ext cx="8322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/>
              </a:lvl1pPr>
            </a:lstStyle>
            <a:p>
              <a:pPr algn="ctr"/>
              <a:r>
                <a:rPr lang="en-US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US$1.3bn</a:t>
              </a:r>
              <a:br>
                <a:rPr lang="en-US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(TR) </a:t>
              </a:r>
            </a:p>
          </p:txBody>
        </p:sp>
        <p:pic>
          <p:nvPicPr>
            <p:cNvPr id="4103" name="Picture 7" descr="C:\Users\nkenanh\Downloads\icons8-search-user-100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04" y="1461693"/>
              <a:ext cx="586846" cy="58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Dikdörtgen 19"/>
          <p:cNvSpPr/>
          <p:nvPr/>
        </p:nvSpPr>
        <p:spPr>
          <a:xfrm>
            <a:off x="1631383" y="2571750"/>
            <a:ext cx="4122751" cy="610139"/>
          </a:xfrm>
          <a:prstGeom prst="rect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tr-TR" sz="1200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tr-TR" sz="12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 İmalatı Endüstrisi</a:t>
            </a:r>
            <a:endParaRPr lang="en-IN" sz="1200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97268" y="2513112"/>
            <a:ext cx="7970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200" dirty="0">
                <a:latin typeface="Source Sans Pro" panose="020B0503030403020204" pitchFamily="34" charset="0"/>
              </a:rPr>
              <a:t>US$20bn </a:t>
            </a:r>
            <a:endParaRPr lang="tr-TR" sz="1200" dirty="0">
              <a:latin typeface="Source Sans Pro" panose="020B0503030403020204" pitchFamily="34" charset="0"/>
            </a:endParaRPr>
          </a:p>
          <a:p>
            <a:pPr algn="ctr"/>
            <a:r>
              <a:rPr lang="en-IN" sz="1000" dirty="0">
                <a:latin typeface="Source Sans Pro" panose="020B0503030403020204" pitchFamily="34" charset="0"/>
              </a:rPr>
              <a:t>(TR)</a:t>
            </a:r>
            <a:endParaRPr lang="en-US" sz="1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56">
            <a:extLst>
              <a:ext uri="{FF2B5EF4-FFF2-40B4-BE49-F238E27FC236}">
                <a16:creationId xmlns:a16="http://schemas.microsoft.com/office/drawing/2014/main" id="{E98ED832-82F7-4ECD-8B75-8E614DD52E88}"/>
              </a:ext>
            </a:extLst>
          </p:cNvPr>
          <p:cNvSpPr txBox="1"/>
          <p:nvPr/>
        </p:nvSpPr>
        <p:spPr>
          <a:xfrm>
            <a:off x="5876215" y="0"/>
            <a:ext cx="3267786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/>
              <a:sym typeface="Source Sans Pro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Font typeface="Source Sans Pro Light"/>
              <a:buNone/>
            </a:pPr>
            <a:r>
              <a:rPr lang="tr-TR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 Light"/>
              </a:rPr>
              <a:t>FabMetrics’in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 Light"/>
              </a:rPr>
              <a:t> örnek ağı:</a:t>
            </a:r>
            <a:endParaRPr sz="3200" b="0" i="0" u="none" strike="noStrike" cap="none" dirty="0">
              <a:solidFill>
                <a:srgbClr val="94949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 Ligh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D9F0B8-D2FC-4622-B4C1-F2AC887F187C}"/>
              </a:ext>
            </a:extLst>
          </p:cNvPr>
          <p:cNvGrpSpPr/>
          <p:nvPr/>
        </p:nvGrpSpPr>
        <p:grpSpPr>
          <a:xfrm>
            <a:off x="1926796" y="1445396"/>
            <a:ext cx="3628466" cy="560454"/>
            <a:chOff x="1926796" y="821282"/>
            <a:chExt cx="3628466" cy="560454"/>
          </a:xfrm>
        </p:grpSpPr>
        <p:pic>
          <p:nvPicPr>
            <p:cNvPr id="10" name="Picture 2" descr="C:\Users\nkenanh\Downloads\icons8-solar-panel-1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796" y="821282"/>
              <a:ext cx="456174" cy="456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nkenanh\Downloads\icons8-test-tube-1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635" y="888690"/>
              <a:ext cx="413040" cy="41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nkenanh\Downloads\icons8-asian-street-food-1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381" y="876718"/>
              <a:ext cx="405962" cy="405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nkenanh\Downloads\icons8-rope-1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880" y="840356"/>
              <a:ext cx="541382" cy="54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13A406-60B2-41FE-878C-61B1C69D64F5}"/>
              </a:ext>
            </a:extLst>
          </p:cNvPr>
          <p:cNvGrpSpPr/>
          <p:nvPr/>
        </p:nvGrpSpPr>
        <p:grpSpPr>
          <a:xfrm>
            <a:off x="456551" y="3917209"/>
            <a:ext cx="5297583" cy="1182522"/>
            <a:chOff x="456551" y="3293095"/>
            <a:chExt cx="5297583" cy="11825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636B0D-135B-459A-9AFC-526F119625FA}"/>
                </a:ext>
              </a:extLst>
            </p:cNvPr>
            <p:cNvSpPr/>
            <p:nvPr/>
          </p:nvSpPr>
          <p:spPr>
            <a:xfrm>
              <a:off x="456551" y="3293096"/>
              <a:ext cx="1052751" cy="11825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/>
            <a:lstStyle/>
            <a:p>
              <a:pPr algn="ctr"/>
              <a:r>
                <a:rPr lang="en-IN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Partners </a:t>
              </a: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622307" y="3293096"/>
              <a:ext cx="939127" cy="1182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Titreşim sens</a:t>
              </a:r>
              <a:r>
                <a:rPr lang="en-US" sz="1100" b="1" dirty="0" err="1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örü</a:t>
              </a:r>
              <a:r>
                <a:rPr lang="en-US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tr-TR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üreticisi</a:t>
              </a:r>
              <a:endParaRPr lang="en-US" sz="11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3753799" y="3293095"/>
              <a:ext cx="2000335" cy="530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Otomasyon Endüstrisi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3753799" y="3945265"/>
              <a:ext cx="2000335" cy="530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MES Geliştiricileri 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2717295" y="3293095"/>
              <a:ext cx="939127" cy="11825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err="1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Ele</a:t>
              </a:r>
              <a:r>
                <a:rPr lang="tr-TR" sz="1100" b="1" dirty="0" err="1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ktrikli</a:t>
              </a:r>
              <a:r>
                <a:rPr lang="en-GB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Motor </a:t>
              </a:r>
              <a:r>
                <a:rPr lang="tr-TR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Üreticisi</a:t>
              </a:r>
              <a:r>
                <a:rPr lang="en-GB" sz="11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 </a:t>
              </a:r>
              <a:endParaRPr lang="en-US" sz="11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4102" name="Picture 6" descr="C:\Users\nkenanh\Downloads\icons8-customer-insights-manager-1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04" y="3343075"/>
              <a:ext cx="586846" cy="58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CD9F27-FDE6-4D29-85BD-7273325707DD}"/>
              </a:ext>
            </a:extLst>
          </p:cNvPr>
          <p:cNvGrpSpPr/>
          <p:nvPr/>
        </p:nvGrpSpPr>
        <p:grpSpPr>
          <a:xfrm>
            <a:off x="456551" y="1939942"/>
            <a:ext cx="5297583" cy="1404396"/>
            <a:chOff x="456551" y="1315828"/>
            <a:chExt cx="5297583" cy="14043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ED13D-5D40-42EB-A8C9-261D9D21463A}"/>
                </a:ext>
              </a:extLst>
            </p:cNvPr>
            <p:cNvSpPr/>
            <p:nvPr/>
          </p:nvSpPr>
          <p:spPr>
            <a:xfrm>
              <a:off x="456551" y="1315828"/>
              <a:ext cx="1052751" cy="1404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/>
            <a:lstStyle/>
            <a:p>
              <a:pPr algn="ctr"/>
              <a:r>
                <a:rPr lang="tr-TR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Son Kullanıcı</a:t>
              </a:r>
              <a:r>
                <a:rPr lang="en-IN" dirty="0">
                  <a:solidFill>
                    <a:schemeClr val="accent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</a:p>
          </p:txBody>
        </p:sp>
        <p:sp>
          <p:nvSpPr>
            <p:cNvPr id="2" name="Dikdörtgen 1"/>
            <p:cNvSpPr/>
            <p:nvPr/>
          </p:nvSpPr>
          <p:spPr>
            <a:xfrm>
              <a:off x="1631383" y="1315828"/>
              <a:ext cx="939127" cy="14043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Solar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ctr"/>
              <a:r>
                <a:rPr lang="tr-TR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Endüstrisi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2692591" y="1315828"/>
              <a:ext cx="939127" cy="14043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en-GB" sz="12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TEP Mat </a:t>
              </a:r>
              <a:r>
                <a:rPr lang="tr-TR" sz="1200" b="1" dirty="0">
                  <a:solidFill>
                    <a:schemeClr val="bg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Üreticileri</a:t>
              </a:r>
              <a:endParaRPr lang="en-US" sz="12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3753799" y="1315828"/>
              <a:ext cx="939127" cy="14043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Gıda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&amp;</a:t>
              </a:r>
              <a:r>
                <a:rPr lang="tr-TR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Paketleme 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4815007" y="1315828"/>
              <a:ext cx="939127" cy="14043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5760" rtlCol="0" anchor="b"/>
            <a:lstStyle/>
            <a:p>
              <a:pPr algn="ctr"/>
              <a:r>
                <a:rPr lang="tr-TR" sz="1200" dirty="0">
                  <a:solidFill>
                    <a:schemeClr val="bg1">
                      <a:lumMod val="9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Kablo &amp; Tel Endüstrisi 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4103" name="Picture 7" descr="C:\Users\nkenanh\Downloads\icons8-search-user-10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04" y="1461693"/>
              <a:ext cx="586846" cy="58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Dikdörtgen 19"/>
          <p:cNvSpPr/>
          <p:nvPr/>
        </p:nvSpPr>
        <p:spPr>
          <a:xfrm>
            <a:off x="1631383" y="3195864"/>
            <a:ext cx="4122751" cy="610139"/>
          </a:xfrm>
          <a:prstGeom prst="rect">
            <a:avLst/>
          </a:prstGeom>
          <a:solidFill>
            <a:schemeClr val="bg2">
              <a:lumMod val="40000"/>
              <a:lumOff val="60000"/>
              <a:alpha val="38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tr-TR" sz="1200" b="1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1200" b="1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Ekstruder</a:t>
            </a:r>
            <a:r>
              <a:rPr lang="en-GB" sz="12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r>
              <a:rPr lang="en-GB" sz="1200" b="1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Üreticisi</a:t>
            </a:r>
            <a:endParaRPr lang="en-GB" sz="1200" b="1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4EE240E-FBED-43FA-B71F-896EA29940E9}"/>
              </a:ext>
            </a:extLst>
          </p:cNvPr>
          <p:cNvSpPr/>
          <p:nvPr/>
        </p:nvSpPr>
        <p:spPr>
          <a:xfrm>
            <a:off x="5969462" y="2672653"/>
            <a:ext cx="31745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A5A5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TEP Mat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üreticisi 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Otomotiv</a:t>
            </a:r>
            <a:endParaRPr lang="en-GB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Clr>
                <a:srgbClr val="A5A5A5"/>
              </a:buClr>
              <a:buSzPts val="1800"/>
            </a:pP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Hollanda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-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Meksika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</a:p>
          <a:p>
            <a:pPr marL="285750" indent="-285750">
              <a:buClr>
                <a:srgbClr val="A5A5A5"/>
              </a:buClr>
              <a:buSzPts val="1800"/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Ekstruder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Üreticisi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buClr>
                <a:srgbClr val="A5A5A5"/>
              </a:buClr>
              <a:buSzPts val="1800"/>
            </a:pP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Hollanda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</a:p>
          <a:p>
            <a:pPr marL="285750" indent="-285750">
              <a:buClr>
                <a:srgbClr val="A5A5A5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</a:t>
            </a:r>
            <a:r>
              <a:rPr lang="tr-TR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ktrikli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Motor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Üreticisi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buClr>
                <a:srgbClr val="A5A5A5"/>
              </a:buClr>
              <a:buSzPts val="1800"/>
            </a:pP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Türkiye-Almanya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285750" indent="-285750">
              <a:buClr>
                <a:srgbClr val="A5A5A5"/>
              </a:buClr>
              <a:buSzPts val="1800"/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Titreşimli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Sensor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Üreticisi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buClr>
                <a:srgbClr val="A5A5A5"/>
              </a:buClr>
              <a:buSzPts val="1800"/>
            </a:pP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Israil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</a:t>
            </a:r>
            <a:r>
              <a:rPr lang="tr-TR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Almanya</a:t>
            </a:r>
            <a:r>
              <a:rPr lang="en-GB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 </a:t>
            </a:r>
          </a:p>
          <a:p>
            <a:pPr marL="285750" indent="-285750">
              <a:buClr>
                <a:srgbClr val="A5A5A5"/>
              </a:buClr>
              <a:buSzPts val="1800"/>
              <a:buFont typeface="Arial" panose="020B0604020202020204" pitchFamily="34" charset="0"/>
              <a:buChar char="•"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Sağ Ok 14">
            <a:extLst>
              <a:ext uri="{FF2B5EF4-FFF2-40B4-BE49-F238E27FC236}">
                <a16:creationId xmlns:a16="http://schemas.microsoft.com/office/drawing/2014/main" id="{92659A32-5634-45E4-9498-F691C24BB95D}"/>
              </a:ext>
            </a:extLst>
          </p:cNvPr>
          <p:cNvSpPr/>
          <p:nvPr/>
        </p:nvSpPr>
        <p:spPr>
          <a:xfrm>
            <a:off x="2390965" y="4441150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8" name="Sağ Ok 14">
            <a:extLst>
              <a:ext uri="{FF2B5EF4-FFF2-40B4-BE49-F238E27FC236}">
                <a16:creationId xmlns:a16="http://schemas.microsoft.com/office/drawing/2014/main" id="{9D910361-BD0B-4FFD-B799-A8DEB3ECB5AC}"/>
              </a:ext>
            </a:extLst>
          </p:cNvPr>
          <p:cNvSpPr/>
          <p:nvPr/>
        </p:nvSpPr>
        <p:spPr>
          <a:xfrm rot="16200000">
            <a:off x="2939239" y="3838185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9" name="Sağ Ok 14">
            <a:extLst>
              <a:ext uri="{FF2B5EF4-FFF2-40B4-BE49-F238E27FC236}">
                <a16:creationId xmlns:a16="http://schemas.microsoft.com/office/drawing/2014/main" id="{DF314703-0F28-4699-9298-5052FF498F92}"/>
              </a:ext>
            </a:extLst>
          </p:cNvPr>
          <p:cNvSpPr/>
          <p:nvPr/>
        </p:nvSpPr>
        <p:spPr>
          <a:xfrm rot="16200000">
            <a:off x="2939240" y="3138816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5001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34" grpId="0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kdörtgen 23">
            <a:extLst>
              <a:ext uri="{FF2B5EF4-FFF2-40B4-BE49-F238E27FC236}">
                <a16:creationId xmlns:a16="http://schemas.microsoft.com/office/drawing/2014/main" id="{ADE0FB55-4C16-4345-B6E2-04499A184C17}"/>
              </a:ext>
            </a:extLst>
          </p:cNvPr>
          <p:cNvSpPr/>
          <p:nvPr/>
        </p:nvSpPr>
        <p:spPr>
          <a:xfrm>
            <a:off x="2727876" y="2241117"/>
            <a:ext cx="4072758" cy="28749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>
              <a:spcBef>
                <a:spcPts val="600"/>
              </a:spcBef>
            </a:pPr>
            <a:endParaRPr lang="tr-TR">
              <a:solidFill>
                <a:srgbClr val="3F3F3F"/>
              </a:solidFill>
              <a:latin typeface="Calibri"/>
              <a:cs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021141" y="3498954"/>
            <a:ext cx="1097892" cy="1151371"/>
            <a:chOff x="0" y="0"/>
            <a:chExt cx="742772" cy="778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2772" cy="778953"/>
            </a:xfrm>
            <a:custGeom>
              <a:avLst/>
              <a:gdLst/>
              <a:ahLst/>
              <a:cxnLst/>
              <a:rect l="l" t="t" r="r" b="b"/>
              <a:pathLst>
                <a:path w="742772" h="778953">
                  <a:moveTo>
                    <a:pt x="0" y="0"/>
                  </a:moveTo>
                  <a:lnTo>
                    <a:pt x="742772" y="0"/>
                  </a:lnTo>
                  <a:lnTo>
                    <a:pt x="742772" y="778953"/>
                  </a:lnTo>
                  <a:lnTo>
                    <a:pt x="0" y="778953"/>
                  </a:lnTo>
                  <a:close/>
                </a:path>
              </a:pathLst>
            </a:custGeom>
            <a:solidFill>
              <a:srgbClr val="C9E8F7"/>
            </a:solidFill>
            <a:ln>
              <a:noFill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021141" y="2328706"/>
            <a:ext cx="3425024" cy="1082950"/>
            <a:chOff x="0" y="0"/>
            <a:chExt cx="2317177" cy="7326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17177" cy="732663"/>
            </a:xfrm>
            <a:custGeom>
              <a:avLst/>
              <a:gdLst/>
              <a:ahLst/>
              <a:cxnLst/>
              <a:rect l="l" t="t" r="r" b="b"/>
              <a:pathLst>
                <a:path w="2317177" h="732663">
                  <a:moveTo>
                    <a:pt x="0" y="0"/>
                  </a:moveTo>
                  <a:lnTo>
                    <a:pt x="2317177" y="0"/>
                  </a:lnTo>
                  <a:lnTo>
                    <a:pt x="2317177" y="732663"/>
                  </a:lnTo>
                  <a:lnTo>
                    <a:pt x="0" y="732663"/>
                  </a:lnTo>
                  <a:close/>
                </a:path>
              </a:pathLst>
            </a:custGeom>
            <a:solidFill>
              <a:srgbClr val="C9E8F7"/>
            </a:solidFill>
            <a:ln>
              <a:noFill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021141" y="891841"/>
            <a:ext cx="4979860" cy="1318893"/>
            <a:chOff x="0" y="0"/>
            <a:chExt cx="3369090" cy="892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9090" cy="892288"/>
            </a:xfrm>
            <a:custGeom>
              <a:avLst/>
              <a:gdLst/>
              <a:ahLst/>
              <a:cxnLst/>
              <a:rect l="l" t="t" r="r" b="b"/>
              <a:pathLst>
                <a:path w="3369090" h="892288">
                  <a:moveTo>
                    <a:pt x="0" y="0"/>
                  </a:moveTo>
                  <a:lnTo>
                    <a:pt x="3369090" y="0"/>
                  </a:lnTo>
                  <a:lnTo>
                    <a:pt x="3369090" y="892288"/>
                  </a:lnTo>
                  <a:lnTo>
                    <a:pt x="0" y="8922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8" name="Group 8"/>
          <p:cNvGrpSpPr/>
          <p:nvPr/>
        </p:nvGrpSpPr>
        <p:grpSpPr>
          <a:xfrm>
            <a:off x="6552338" y="2328706"/>
            <a:ext cx="1448662" cy="2340496"/>
            <a:chOff x="0" y="0"/>
            <a:chExt cx="980082" cy="15834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0082" cy="1583447"/>
            </a:xfrm>
            <a:custGeom>
              <a:avLst/>
              <a:gdLst/>
              <a:ahLst/>
              <a:cxnLst/>
              <a:rect l="l" t="t" r="r" b="b"/>
              <a:pathLst>
                <a:path w="980082" h="1583447">
                  <a:moveTo>
                    <a:pt x="0" y="0"/>
                  </a:moveTo>
                  <a:lnTo>
                    <a:pt x="980082" y="0"/>
                  </a:lnTo>
                  <a:lnTo>
                    <a:pt x="980082" y="1583447"/>
                  </a:lnTo>
                  <a:lnTo>
                    <a:pt x="0" y="15834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0" name="Group 10"/>
          <p:cNvGrpSpPr/>
          <p:nvPr/>
        </p:nvGrpSpPr>
        <p:grpSpPr>
          <a:xfrm>
            <a:off x="4235874" y="3494613"/>
            <a:ext cx="1056765" cy="1151371"/>
            <a:chOff x="0" y="0"/>
            <a:chExt cx="714947" cy="7789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4947" cy="778953"/>
            </a:xfrm>
            <a:custGeom>
              <a:avLst/>
              <a:gdLst/>
              <a:ahLst/>
              <a:cxnLst/>
              <a:rect l="l" t="t" r="r" b="b"/>
              <a:pathLst>
                <a:path w="714947" h="778953">
                  <a:moveTo>
                    <a:pt x="0" y="0"/>
                  </a:moveTo>
                  <a:lnTo>
                    <a:pt x="714947" y="0"/>
                  </a:lnTo>
                  <a:lnTo>
                    <a:pt x="714947" y="778953"/>
                  </a:lnTo>
                  <a:lnTo>
                    <a:pt x="0" y="778953"/>
                  </a:lnTo>
                  <a:close/>
                </a:path>
              </a:pathLst>
            </a:custGeom>
            <a:solidFill>
              <a:srgbClr val="C9E8F7"/>
            </a:solidFill>
            <a:ln>
              <a:noFill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389400" y="3494613"/>
            <a:ext cx="1056765" cy="1151371"/>
            <a:chOff x="0" y="0"/>
            <a:chExt cx="714947" cy="7789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4947" cy="778953"/>
            </a:xfrm>
            <a:custGeom>
              <a:avLst/>
              <a:gdLst/>
              <a:ahLst/>
              <a:cxnLst/>
              <a:rect l="l" t="t" r="r" b="b"/>
              <a:pathLst>
                <a:path w="714947" h="778953">
                  <a:moveTo>
                    <a:pt x="0" y="0"/>
                  </a:moveTo>
                  <a:lnTo>
                    <a:pt x="714947" y="0"/>
                  </a:lnTo>
                  <a:lnTo>
                    <a:pt x="714947" y="778953"/>
                  </a:lnTo>
                  <a:lnTo>
                    <a:pt x="0" y="778953"/>
                  </a:lnTo>
                  <a:close/>
                </a:path>
              </a:pathLst>
            </a:custGeom>
            <a:solidFill>
              <a:srgbClr val="C9E8F7"/>
            </a:solidFill>
            <a:ln>
              <a:noFill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5091645" y="1423014"/>
            <a:ext cx="838852" cy="256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EBITDA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51799" y="2741780"/>
            <a:ext cx="1424913" cy="25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OEE = 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* P * 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16965" y="3944173"/>
            <a:ext cx="906243" cy="25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08355" y="3945354"/>
            <a:ext cx="1111800" cy="25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ns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30947" y="3948373"/>
            <a:ext cx="573669" cy="25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074646" y="3368392"/>
            <a:ext cx="772182" cy="25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2538" y="1415394"/>
            <a:ext cx="1360327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Finansal</a:t>
            </a:r>
            <a:r>
              <a:rPr lang="en-US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KPI</a:t>
            </a: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tr-TR" sz="15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</a:t>
            </a:r>
            <a:endParaRPr lang="en-US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83078" y="2692128"/>
            <a:ext cx="1559248" cy="3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Verimlilik</a:t>
            </a:r>
            <a:r>
              <a:rPr lang="en-US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KPI</a:t>
            </a: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tr-TR" sz="15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ları</a:t>
            </a:r>
            <a:endParaRPr lang="en-US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4276" y="3933015"/>
            <a:ext cx="2185316" cy="312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</a:t>
            </a:r>
            <a:r>
              <a:rPr lang="en-US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KPI</a:t>
            </a:r>
            <a:r>
              <a:rPr lang="tr-TR" sz="1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tr-TR" sz="15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ları</a:t>
            </a:r>
            <a:endParaRPr lang="en-US" sz="1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-902217" y="302169"/>
            <a:ext cx="7350496" cy="323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2"/>
              </a:lnSpc>
            </a:pP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Değer Çerçevesi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559069C0-B8EB-4042-BBBF-1515EA1CEC23}"/>
              </a:ext>
            </a:extLst>
          </p:cNvPr>
          <p:cNvGrpSpPr>
            <a:grpSpLocks noChangeAspect="1"/>
          </p:cNvGrpSpPr>
          <p:nvPr/>
        </p:nvGrpSpPr>
        <p:grpSpPr>
          <a:xfrm>
            <a:off x="4208355" y="4884140"/>
            <a:ext cx="1295762" cy="184669"/>
            <a:chOff x="1955087" y="570707"/>
            <a:chExt cx="668337" cy="95250"/>
          </a:xfrm>
        </p:grpSpPr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295DA2FF-C1B2-427F-9232-20C0F6B5A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962" y="570707"/>
              <a:ext cx="26987" cy="30163"/>
            </a:xfrm>
            <a:custGeom>
              <a:avLst/>
              <a:gdLst>
                <a:gd name="T0" fmla="*/ 6 w 62"/>
                <a:gd name="T1" fmla="*/ 27 h 70"/>
                <a:gd name="T2" fmla="*/ 21 w 62"/>
                <a:gd name="T3" fmla="*/ 66 h 70"/>
                <a:gd name="T4" fmla="*/ 56 w 62"/>
                <a:gd name="T5" fmla="*/ 44 h 70"/>
                <a:gd name="T6" fmla="*/ 41 w 62"/>
                <a:gd name="T7" fmla="*/ 5 h 70"/>
                <a:gd name="T8" fmla="*/ 6 w 62"/>
                <a:gd name="T9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188A2DC0-0BAB-4474-8E56-EC5397B4C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12" y="607219"/>
              <a:ext cx="4762" cy="4763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8 h 10"/>
                <a:gd name="T4" fmla="*/ 2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A996335-0E11-4933-AFE5-C36D5E2C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087" y="578644"/>
              <a:ext cx="52387" cy="82550"/>
            </a:xfrm>
            <a:custGeom>
              <a:avLst/>
              <a:gdLst>
                <a:gd name="T0" fmla="*/ 14 w 33"/>
                <a:gd name="T1" fmla="*/ 13 h 52"/>
                <a:gd name="T2" fmla="*/ 14 w 33"/>
                <a:gd name="T3" fmla="*/ 21 h 52"/>
                <a:gd name="T4" fmla="*/ 31 w 33"/>
                <a:gd name="T5" fmla="*/ 21 h 52"/>
                <a:gd name="T6" fmla="*/ 31 w 33"/>
                <a:gd name="T7" fmla="*/ 34 h 52"/>
                <a:gd name="T8" fmla="*/ 14 w 33"/>
                <a:gd name="T9" fmla="*/ 34 h 52"/>
                <a:gd name="T10" fmla="*/ 14 w 33"/>
                <a:gd name="T11" fmla="*/ 52 h 52"/>
                <a:gd name="T12" fmla="*/ 0 w 33"/>
                <a:gd name="T13" fmla="*/ 52 h 52"/>
                <a:gd name="T14" fmla="*/ 0 w 33"/>
                <a:gd name="T15" fmla="*/ 0 h 52"/>
                <a:gd name="T16" fmla="*/ 33 w 33"/>
                <a:gd name="T17" fmla="*/ 0 h 52"/>
                <a:gd name="T18" fmla="*/ 33 w 33"/>
                <a:gd name="T19" fmla="*/ 13 h 52"/>
                <a:gd name="T20" fmla="*/ 14 w 33"/>
                <a:gd name="T21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52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AFD17753-6781-43C5-A11D-5D5C7E0840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3824" y="596107"/>
              <a:ext cx="71437" cy="66675"/>
            </a:xfrm>
            <a:custGeom>
              <a:avLst/>
              <a:gdLst>
                <a:gd name="T0" fmla="*/ 163 w 163"/>
                <a:gd name="T1" fmla="*/ 5 h 155"/>
                <a:gd name="T2" fmla="*/ 163 w 163"/>
                <a:gd name="T3" fmla="*/ 150 h 155"/>
                <a:gd name="T4" fmla="*/ 124 w 163"/>
                <a:gd name="T5" fmla="*/ 150 h 155"/>
                <a:gd name="T6" fmla="*/ 120 w 163"/>
                <a:gd name="T7" fmla="*/ 140 h 155"/>
                <a:gd name="T8" fmla="*/ 76 w 163"/>
                <a:gd name="T9" fmla="*/ 155 h 155"/>
                <a:gd name="T10" fmla="*/ 0 w 163"/>
                <a:gd name="T11" fmla="*/ 77 h 155"/>
                <a:gd name="T12" fmla="*/ 76 w 163"/>
                <a:gd name="T13" fmla="*/ 0 h 155"/>
                <a:gd name="T14" fmla="*/ 120 w 163"/>
                <a:gd name="T15" fmla="*/ 16 h 155"/>
                <a:gd name="T16" fmla="*/ 126 w 163"/>
                <a:gd name="T17" fmla="*/ 5 h 155"/>
                <a:gd name="T18" fmla="*/ 163 w 163"/>
                <a:gd name="T19" fmla="*/ 5 h 155"/>
                <a:gd name="T20" fmla="*/ 115 w 163"/>
                <a:gd name="T21" fmla="*/ 77 h 155"/>
                <a:gd name="T22" fmla="*/ 83 w 163"/>
                <a:gd name="T23" fmla="*/ 44 h 155"/>
                <a:gd name="T24" fmla="*/ 50 w 163"/>
                <a:gd name="T25" fmla="*/ 77 h 155"/>
                <a:gd name="T26" fmla="*/ 83 w 163"/>
                <a:gd name="T27" fmla="*/ 111 h 155"/>
                <a:gd name="T28" fmla="*/ 115 w 163"/>
                <a:gd name="T29" fmla="*/ 7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55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C9823883-5FE1-4AD9-8044-C751C477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9549" y="573882"/>
              <a:ext cx="71437" cy="88900"/>
            </a:xfrm>
            <a:custGeom>
              <a:avLst/>
              <a:gdLst>
                <a:gd name="T0" fmla="*/ 85 w 162"/>
                <a:gd name="T1" fmla="*/ 48 h 203"/>
                <a:gd name="T2" fmla="*/ 162 w 162"/>
                <a:gd name="T3" fmla="*/ 126 h 203"/>
                <a:gd name="T4" fmla="*/ 85 w 162"/>
                <a:gd name="T5" fmla="*/ 203 h 203"/>
                <a:gd name="T6" fmla="*/ 41 w 162"/>
                <a:gd name="T7" fmla="*/ 187 h 203"/>
                <a:gd name="T8" fmla="*/ 37 w 162"/>
                <a:gd name="T9" fmla="*/ 198 h 203"/>
                <a:gd name="T10" fmla="*/ 0 w 162"/>
                <a:gd name="T11" fmla="*/ 198 h 203"/>
                <a:gd name="T12" fmla="*/ 0 w 162"/>
                <a:gd name="T13" fmla="*/ 0 h 203"/>
                <a:gd name="T14" fmla="*/ 49 w 162"/>
                <a:gd name="T15" fmla="*/ 0 h 203"/>
                <a:gd name="T16" fmla="*/ 49 w 162"/>
                <a:gd name="T17" fmla="*/ 58 h 203"/>
                <a:gd name="T18" fmla="*/ 85 w 162"/>
                <a:gd name="T19" fmla="*/ 48 h 203"/>
                <a:gd name="T20" fmla="*/ 111 w 162"/>
                <a:gd name="T21" fmla="*/ 126 h 203"/>
                <a:gd name="T22" fmla="*/ 79 w 162"/>
                <a:gd name="T23" fmla="*/ 92 h 203"/>
                <a:gd name="T24" fmla="*/ 46 w 162"/>
                <a:gd name="T25" fmla="*/ 126 h 203"/>
                <a:gd name="T26" fmla="*/ 79 w 162"/>
                <a:gd name="T27" fmla="*/ 159 h 203"/>
                <a:gd name="T28" fmla="*/ 111 w 162"/>
                <a:gd name="T29" fmla="*/ 12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03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64C9BFBE-8429-4D62-ABED-7DCAED31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749" y="578644"/>
              <a:ext cx="109537" cy="82550"/>
            </a:xfrm>
            <a:custGeom>
              <a:avLst/>
              <a:gdLst>
                <a:gd name="T0" fmla="*/ 55 w 69"/>
                <a:gd name="T1" fmla="*/ 52 h 52"/>
                <a:gd name="T2" fmla="*/ 51 w 69"/>
                <a:gd name="T3" fmla="*/ 22 h 52"/>
                <a:gd name="T4" fmla="*/ 37 w 69"/>
                <a:gd name="T5" fmla="*/ 52 h 52"/>
                <a:gd name="T6" fmla="*/ 33 w 69"/>
                <a:gd name="T7" fmla="*/ 52 h 52"/>
                <a:gd name="T8" fmla="*/ 19 w 69"/>
                <a:gd name="T9" fmla="*/ 22 h 52"/>
                <a:gd name="T10" fmla="*/ 15 w 69"/>
                <a:gd name="T11" fmla="*/ 52 h 52"/>
                <a:gd name="T12" fmla="*/ 0 w 69"/>
                <a:gd name="T13" fmla="*/ 52 h 52"/>
                <a:gd name="T14" fmla="*/ 8 w 69"/>
                <a:gd name="T15" fmla="*/ 0 h 52"/>
                <a:gd name="T16" fmla="*/ 22 w 69"/>
                <a:gd name="T17" fmla="*/ 0 h 52"/>
                <a:gd name="T18" fmla="*/ 35 w 69"/>
                <a:gd name="T19" fmla="*/ 28 h 52"/>
                <a:gd name="T20" fmla="*/ 47 w 69"/>
                <a:gd name="T21" fmla="*/ 0 h 52"/>
                <a:gd name="T22" fmla="*/ 61 w 69"/>
                <a:gd name="T23" fmla="*/ 0 h 52"/>
                <a:gd name="T24" fmla="*/ 69 w 69"/>
                <a:gd name="T25" fmla="*/ 52 h 52"/>
                <a:gd name="T26" fmla="*/ 55 w 69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52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CDDDC8D7-0FED-4098-AA4E-65BA3CDF8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1637" y="596107"/>
              <a:ext cx="68262" cy="66675"/>
            </a:xfrm>
            <a:custGeom>
              <a:avLst/>
              <a:gdLst>
                <a:gd name="T0" fmla="*/ 158 w 158"/>
                <a:gd name="T1" fmla="*/ 76 h 155"/>
                <a:gd name="T2" fmla="*/ 157 w 158"/>
                <a:gd name="T3" fmla="*/ 89 h 155"/>
                <a:gd name="T4" fmla="*/ 49 w 158"/>
                <a:gd name="T5" fmla="*/ 89 h 155"/>
                <a:gd name="T6" fmla="*/ 79 w 158"/>
                <a:gd name="T7" fmla="*/ 115 h 155"/>
                <a:gd name="T8" fmla="*/ 105 w 158"/>
                <a:gd name="T9" fmla="*/ 101 h 155"/>
                <a:gd name="T10" fmla="*/ 155 w 158"/>
                <a:gd name="T11" fmla="*/ 101 h 155"/>
                <a:gd name="T12" fmla="*/ 79 w 158"/>
                <a:gd name="T13" fmla="*/ 155 h 155"/>
                <a:gd name="T14" fmla="*/ 0 w 158"/>
                <a:gd name="T15" fmla="*/ 77 h 155"/>
                <a:gd name="T16" fmla="*/ 79 w 158"/>
                <a:gd name="T17" fmla="*/ 0 h 155"/>
                <a:gd name="T18" fmla="*/ 158 w 158"/>
                <a:gd name="T19" fmla="*/ 76 h 155"/>
                <a:gd name="T20" fmla="*/ 50 w 158"/>
                <a:gd name="T21" fmla="*/ 62 h 155"/>
                <a:gd name="T22" fmla="*/ 109 w 158"/>
                <a:gd name="T23" fmla="*/ 62 h 155"/>
                <a:gd name="T24" fmla="*/ 79 w 158"/>
                <a:gd name="T25" fmla="*/ 39 h 155"/>
                <a:gd name="T26" fmla="*/ 50 w 158"/>
                <a:gd name="T27" fmla="*/ 6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55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7C9F238-2A75-40AA-944A-1FD868E91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249" y="581819"/>
              <a:ext cx="44450" cy="76200"/>
            </a:xfrm>
            <a:custGeom>
              <a:avLst/>
              <a:gdLst>
                <a:gd name="T0" fmla="*/ 104 w 104"/>
                <a:gd name="T1" fmla="*/ 132 h 173"/>
                <a:gd name="T2" fmla="*/ 104 w 104"/>
                <a:gd name="T3" fmla="*/ 173 h 173"/>
                <a:gd name="T4" fmla="*/ 72 w 104"/>
                <a:gd name="T5" fmla="*/ 173 h 173"/>
                <a:gd name="T6" fmla="*/ 24 w 104"/>
                <a:gd name="T7" fmla="*/ 125 h 173"/>
                <a:gd name="T8" fmla="*/ 24 w 104"/>
                <a:gd name="T9" fmla="*/ 74 h 173"/>
                <a:gd name="T10" fmla="*/ 0 w 104"/>
                <a:gd name="T11" fmla="*/ 74 h 173"/>
                <a:gd name="T12" fmla="*/ 0 w 104"/>
                <a:gd name="T13" fmla="*/ 64 h 173"/>
                <a:gd name="T14" fmla="*/ 60 w 104"/>
                <a:gd name="T15" fmla="*/ 0 h 173"/>
                <a:gd name="T16" fmla="*/ 69 w 104"/>
                <a:gd name="T17" fmla="*/ 0 h 173"/>
                <a:gd name="T18" fmla="*/ 69 w 104"/>
                <a:gd name="T19" fmla="*/ 39 h 173"/>
                <a:gd name="T20" fmla="*/ 103 w 104"/>
                <a:gd name="T21" fmla="*/ 39 h 173"/>
                <a:gd name="T22" fmla="*/ 103 w 104"/>
                <a:gd name="T23" fmla="*/ 74 h 173"/>
                <a:gd name="T24" fmla="*/ 70 w 104"/>
                <a:gd name="T25" fmla="*/ 74 h 173"/>
                <a:gd name="T26" fmla="*/ 70 w 104"/>
                <a:gd name="T27" fmla="*/ 117 h 173"/>
                <a:gd name="T28" fmla="*/ 86 w 104"/>
                <a:gd name="T29" fmla="*/ 132 h 173"/>
                <a:gd name="T30" fmla="*/ 104 w 104"/>
                <a:gd name="T31" fmla="*/ 13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73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6550A7C5-149A-4DCD-9B40-66A3555AE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99" y="597694"/>
              <a:ext cx="41275" cy="63500"/>
            </a:xfrm>
            <a:custGeom>
              <a:avLst/>
              <a:gdLst>
                <a:gd name="T0" fmla="*/ 94 w 94"/>
                <a:gd name="T1" fmla="*/ 0 h 146"/>
                <a:gd name="T2" fmla="*/ 94 w 94"/>
                <a:gd name="T3" fmla="*/ 46 h 146"/>
                <a:gd name="T4" fmla="*/ 75 w 94"/>
                <a:gd name="T5" fmla="*/ 46 h 146"/>
                <a:gd name="T6" fmla="*/ 50 w 94"/>
                <a:gd name="T7" fmla="*/ 72 h 146"/>
                <a:gd name="T8" fmla="*/ 50 w 94"/>
                <a:gd name="T9" fmla="*/ 146 h 146"/>
                <a:gd name="T10" fmla="*/ 0 w 94"/>
                <a:gd name="T11" fmla="*/ 146 h 146"/>
                <a:gd name="T12" fmla="*/ 0 w 94"/>
                <a:gd name="T13" fmla="*/ 1 h 146"/>
                <a:gd name="T14" fmla="*/ 33 w 94"/>
                <a:gd name="T15" fmla="*/ 1 h 146"/>
                <a:gd name="T16" fmla="*/ 41 w 94"/>
                <a:gd name="T17" fmla="*/ 17 h 146"/>
                <a:gd name="T18" fmla="*/ 81 w 94"/>
                <a:gd name="T19" fmla="*/ 0 h 146"/>
                <a:gd name="T20" fmla="*/ 94 w 94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46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DEEDF9B5-E9EB-48F2-ABB2-C3A2E86A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849" y="602457"/>
              <a:ext cx="33337" cy="60325"/>
            </a:xfrm>
            <a:custGeom>
              <a:avLst/>
              <a:gdLst>
                <a:gd name="T0" fmla="*/ 5 w 21"/>
                <a:gd name="T1" fmla="*/ 6 h 38"/>
                <a:gd name="T2" fmla="*/ 21 w 21"/>
                <a:gd name="T3" fmla="*/ 0 h 38"/>
                <a:gd name="T4" fmla="*/ 13 w 21"/>
                <a:gd name="T5" fmla="*/ 38 h 38"/>
                <a:gd name="T6" fmla="*/ 0 w 21"/>
                <a:gd name="T7" fmla="*/ 35 h 38"/>
                <a:gd name="T8" fmla="*/ 5 w 21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8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288A1016-76C9-4691-B4CD-B0BAF619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624" y="602457"/>
              <a:ext cx="50800" cy="63500"/>
            </a:xfrm>
            <a:custGeom>
              <a:avLst/>
              <a:gdLst>
                <a:gd name="T0" fmla="*/ 56 w 118"/>
                <a:gd name="T1" fmla="*/ 141 h 143"/>
                <a:gd name="T2" fmla="*/ 1 w 118"/>
                <a:gd name="T3" fmla="*/ 90 h 143"/>
                <a:gd name="T4" fmla="*/ 44 w 118"/>
                <a:gd name="T5" fmla="*/ 93 h 143"/>
                <a:gd name="T6" fmla="*/ 59 w 118"/>
                <a:gd name="T7" fmla="*/ 108 h 143"/>
                <a:gd name="T8" fmla="*/ 72 w 118"/>
                <a:gd name="T9" fmla="*/ 99 h 143"/>
                <a:gd name="T10" fmla="*/ 50 w 118"/>
                <a:gd name="T11" fmla="*/ 85 h 143"/>
                <a:gd name="T12" fmla="*/ 6 w 118"/>
                <a:gd name="T13" fmla="*/ 42 h 143"/>
                <a:gd name="T14" fmla="*/ 64 w 118"/>
                <a:gd name="T15" fmla="*/ 2 h 143"/>
                <a:gd name="T16" fmla="*/ 117 w 118"/>
                <a:gd name="T17" fmla="*/ 49 h 143"/>
                <a:gd name="T18" fmla="*/ 75 w 118"/>
                <a:gd name="T19" fmla="*/ 47 h 143"/>
                <a:gd name="T20" fmla="*/ 62 w 118"/>
                <a:gd name="T21" fmla="*/ 34 h 143"/>
                <a:gd name="T22" fmla="*/ 49 w 118"/>
                <a:gd name="T23" fmla="*/ 43 h 143"/>
                <a:gd name="T24" fmla="*/ 71 w 118"/>
                <a:gd name="T25" fmla="*/ 55 h 143"/>
                <a:gd name="T26" fmla="*/ 116 w 118"/>
                <a:gd name="T27" fmla="*/ 99 h 143"/>
                <a:gd name="T28" fmla="*/ 56 w 118"/>
                <a:gd name="T29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43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66B354B-4B3D-480B-A375-651CC3975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949" y="604044"/>
              <a:ext cx="60325" cy="60325"/>
            </a:xfrm>
            <a:custGeom>
              <a:avLst/>
              <a:gdLst>
                <a:gd name="T0" fmla="*/ 70 w 138"/>
                <a:gd name="T1" fmla="*/ 135 h 135"/>
                <a:gd name="T2" fmla="*/ 0 w 138"/>
                <a:gd name="T3" fmla="*/ 67 h 135"/>
                <a:gd name="T4" fmla="*/ 70 w 138"/>
                <a:gd name="T5" fmla="*/ 0 h 135"/>
                <a:gd name="T6" fmla="*/ 137 w 138"/>
                <a:gd name="T7" fmla="*/ 56 h 135"/>
                <a:gd name="T8" fmla="*/ 95 w 138"/>
                <a:gd name="T9" fmla="*/ 56 h 135"/>
                <a:gd name="T10" fmla="*/ 70 w 138"/>
                <a:gd name="T11" fmla="*/ 39 h 135"/>
                <a:gd name="T12" fmla="*/ 44 w 138"/>
                <a:gd name="T13" fmla="*/ 67 h 135"/>
                <a:gd name="T14" fmla="*/ 70 w 138"/>
                <a:gd name="T15" fmla="*/ 96 h 135"/>
                <a:gd name="T16" fmla="*/ 95 w 138"/>
                <a:gd name="T17" fmla="*/ 77 h 135"/>
                <a:gd name="T18" fmla="*/ 138 w 138"/>
                <a:gd name="T19" fmla="*/ 77 h 135"/>
                <a:gd name="T20" fmla="*/ 70 w 138"/>
                <a:gd name="T2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5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1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kdörtgen 34"/>
          <p:cNvSpPr/>
          <p:nvPr/>
        </p:nvSpPr>
        <p:spPr>
          <a:xfrm>
            <a:off x="1539191" y="1388554"/>
            <a:ext cx="1351320" cy="625345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39191" y="934556"/>
            <a:ext cx="1351320" cy="496739"/>
            <a:chOff x="0" y="0"/>
            <a:chExt cx="1027970" cy="6767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970" cy="676794"/>
            </a:xfrm>
            <a:custGeom>
              <a:avLst/>
              <a:gdLst/>
              <a:ahLst/>
              <a:cxnLst/>
              <a:rect l="l" t="t" r="r" b="b"/>
              <a:pathLst>
                <a:path w="1027970" h="676794">
                  <a:moveTo>
                    <a:pt x="0" y="0"/>
                  </a:moveTo>
                  <a:lnTo>
                    <a:pt x="1027970" y="0"/>
                  </a:lnTo>
                  <a:lnTo>
                    <a:pt x="1027970" y="676794"/>
                  </a:lnTo>
                  <a:lnTo>
                    <a:pt x="0" y="6767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10"/>
          <p:cNvSpPr txBox="1"/>
          <p:nvPr/>
        </p:nvSpPr>
        <p:spPr>
          <a:xfrm>
            <a:off x="1691366" y="1071927"/>
            <a:ext cx="100267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tr-TR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İzlenebilirlik</a:t>
            </a:r>
            <a:endParaRPr lang="en-US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98160" y="1049582"/>
            <a:ext cx="11075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Sustainability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63120" y="1067873"/>
            <a:ext cx="100267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81436" y="1060247"/>
            <a:ext cx="100267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</a:pPr>
            <a:r>
              <a:rPr lang="en-US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Productivity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8138" y="1563624"/>
            <a:ext cx="1312373" cy="3627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 zaman kritik tesis verilerine erişim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2451" y="2126577"/>
            <a:ext cx="1351320" cy="36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OEE ve </a:t>
            </a:r>
            <a:r>
              <a:rPr lang="tr-TR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KPI’ların</a:t>
            </a: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ölçülerek karşılaştırılması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2451" y="3797586"/>
            <a:ext cx="1338195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Düşük hata paylı  kontrol süreçleri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38475" y="3168537"/>
            <a:ext cx="1413941" cy="555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 performanslarının ölçülmesi ve </a:t>
            </a:r>
          </a:p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eğilimlerinin belirlenmesi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56190" y="2599665"/>
            <a:ext cx="1304456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Makinelerin, hatların ve tesislerin kıyaslanması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61981" y="1563624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Devamlı süreç iyileştirmesi </a:t>
            </a:r>
            <a:r>
              <a:rPr lang="tr-TR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teşviği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40847" y="2117698"/>
            <a:ext cx="1351320" cy="362792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 dışı süreçlerin ve hataların tahmini	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107114" y="3813305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Üretim, kapasite,</a:t>
            </a:r>
          </a:p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maliyet planlanması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39978" y="3233172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Kapasite kullanımının arttırılması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127722" y="2618982"/>
            <a:ext cx="135132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Regülasyon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kaynaklı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izlenebilirlik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ihtiyacının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detayda</a:t>
            </a:r>
            <a:r>
              <a:rPr lang="en-US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spc="3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karşılama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88799" y="1544390"/>
            <a:ext cx="1351320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Problemlerin kök nedeninin belirlenmesi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753263" y="2120096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Hurda miktarının azaltılması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85379" y="3717371"/>
            <a:ext cx="1351320" cy="55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İstikrarlı süreçlerin korunması için uyarı ayarı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688799" y="3149451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Tesisler arasında kalite kıyaslanması ve analizi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730074" y="2690602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İlk geçişteki verimin arttırılması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42492" y="1615576"/>
            <a:ext cx="1229458" cy="17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Atıkların azaltılması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346145" y="2104271"/>
            <a:ext cx="1134839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Kaynak kullanımının optimize edilmesi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46145" y="3812078"/>
            <a:ext cx="1153990" cy="362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CO2 emilimlerinin azaltılması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276298" y="3322844"/>
            <a:ext cx="1351320" cy="17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Düşük enerji maliyetleri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287045" y="2662593"/>
            <a:ext cx="1351320" cy="36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tr-TR" sz="900" spc="3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 harcamalarının azaltılması</a:t>
            </a:r>
            <a:endParaRPr lang="en-US" sz="900" spc="3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Dikdörtgen 60"/>
          <p:cNvSpPr/>
          <p:nvPr/>
        </p:nvSpPr>
        <p:spPr>
          <a:xfrm>
            <a:off x="3087096" y="1330924"/>
            <a:ext cx="1351320" cy="6911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4"/>
          <p:cNvSpPr txBox="1"/>
          <p:nvPr/>
        </p:nvSpPr>
        <p:spPr>
          <a:xfrm>
            <a:off x="-494949" y="292070"/>
            <a:ext cx="6140740" cy="323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2"/>
              </a:lnSpc>
            </a:pP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</a:t>
            </a:r>
            <a:r>
              <a:rPr lang="en-US" sz="1687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Vakaları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1539191" y="2015134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ikdörtgen 42"/>
          <p:cNvSpPr/>
          <p:nvPr/>
        </p:nvSpPr>
        <p:spPr>
          <a:xfrm>
            <a:off x="1539191" y="2581128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ikdörtgen 43"/>
          <p:cNvSpPr/>
          <p:nvPr/>
        </p:nvSpPr>
        <p:spPr>
          <a:xfrm>
            <a:off x="1539191" y="3147122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Dikdörtgen 44"/>
          <p:cNvSpPr/>
          <p:nvPr/>
        </p:nvSpPr>
        <p:spPr>
          <a:xfrm>
            <a:off x="1539191" y="3713116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Dikdörtgen 61"/>
          <p:cNvSpPr/>
          <p:nvPr/>
        </p:nvSpPr>
        <p:spPr>
          <a:xfrm>
            <a:off x="3092509" y="2020809"/>
            <a:ext cx="1351320" cy="569155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ikdörtgen 62"/>
          <p:cNvSpPr/>
          <p:nvPr/>
        </p:nvSpPr>
        <p:spPr>
          <a:xfrm>
            <a:off x="3092509" y="2588038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Dikdörtgen 63"/>
          <p:cNvSpPr/>
          <p:nvPr/>
        </p:nvSpPr>
        <p:spPr>
          <a:xfrm>
            <a:off x="3092509" y="3154032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Dikdörtgen 64"/>
          <p:cNvSpPr/>
          <p:nvPr/>
        </p:nvSpPr>
        <p:spPr>
          <a:xfrm>
            <a:off x="3092509" y="3720026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Dikdörtgen 70"/>
          <p:cNvSpPr/>
          <p:nvPr/>
        </p:nvSpPr>
        <p:spPr>
          <a:xfrm>
            <a:off x="4713914" y="1381010"/>
            <a:ext cx="1351320" cy="63980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Dikdörtgen 71"/>
          <p:cNvSpPr/>
          <p:nvPr/>
        </p:nvSpPr>
        <p:spPr>
          <a:xfrm>
            <a:off x="4719327" y="2015134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Dikdörtgen 72"/>
          <p:cNvSpPr/>
          <p:nvPr/>
        </p:nvSpPr>
        <p:spPr>
          <a:xfrm>
            <a:off x="4719327" y="2581128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Dikdörtgen 73"/>
          <p:cNvSpPr/>
          <p:nvPr/>
        </p:nvSpPr>
        <p:spPr>
          <a:xfrm>
            <a:off x="4719327" y="3147122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Dikdörtgen 74"/>
          <p:cNvSpPr/>
          <p:nvPr/>
        </p:nvSpPr>
        <p:spPr>
          <a:xfrm>
            <a:off x="4719327" y="3713116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Dikdörtgen 75"/>
          <p:cNvSpPr/>
          <p:nvPr/>
        </p:nvSpPr>
        <p:spPr>
          <a:xfrm>
            <a:off x="6276298" y="1365438"/>
            <a:ext cx="1351320" cy="655371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Dikdörtgen 76"/>
          <p:cNvSpPr/>
          <p:nvPr/>
        </p:nvSpPr>
        <p:spPr>
          <a:xfrm>
            <a:off x="6276298" y="2013900"/>
            <a:ext cx="1351320" cy="585766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Dikdörtgen 77"/>
          <p:cNvSpPr/>
          <p:nvPr/>
        </p:nvSpPr>
        <p:spPr>
          <a:xfrm>
            <a:off x="6276298" y="2599664"/>
            <a:ext cx="1351320" cy="556293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Dikdörtgen 78"/>
          <p:cNvSpPr/>
          <p:nvPr/>
        </p:nvSpPr>
        <p:spPr>
          <a:xfrm>
            <a:off x="6276298" y="3154032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0" name="Dikdörtgen 79"/>
          <p:cNvSpPr/>
          <p:nvPr/>
        </p:nvSpPr>
        <p:spPr>
          <a:xfrm>
            <a:off x="6276298" y="3720026"/>
            <a:ext cx="1351320" cy="567920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2"/>
          <p:cNvGrpSpPr/>
          <p:nvPr/>
        </p:nvGrpSpPr>
        <p:grpSpPr>
          <a:xfrm>
            <a:off x="4713914" y="933824"/>
            <a:ext cx="1351320" cy="496938"/>
            <a:chOff x="0" y="-1"/>
            <a:chExt cx="1027970" cy="674355"/>
          </a:xfrm>
        </p:grpSpPr>
        <p:sp>
          <p:nvSpPr>
            <p:cNvPr id="56" name="Freeform 3"/>
            <p:cNvSpPr/>
            <p:nvPr/>
          </p:nvSpPr>
          <p:spPr>
            <a:xfrm>
              <a:off x="0" y="-1"/>
              <a:ext cx="1027970" cy="674355"/>
            </a:xfrm>
            <a:custGeom>
              <a:avLst/>
              <a:gdLst/>
              <a:ahLst/>
              <a:cxnLst/>
              <a:rect l="l" t="t" r="r" b="b"/>
              <a:pathLst>
                <a:path w="1027970" h="676794">
                  <a:moveTo>
                    <a:pt x="0" y="0"/>
                  </a:moveTo>
                  <a:lnTo>
                    <a:pt x="1027970" y="0"/>
                  </a:lnTo>
                  <a:lnTo>
                    <a:pt x="1027970" y="676794"/>
                  </a:lnTo>
                  <a:lnTo>
                    <a:pt x="0" y="6767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2" name="Group 2"/>
          <p:cNvGrpSpPr/>
          <p:nvPr/>
        </p:nvGrpSpPr>
        <p:grpSpPr>
          <a:xfrm>
            <a:off x="3092509" y="933824"/>
            <a:ext cx="1351320" cy="503080"/>
            <a:chOff x="0" y="-1"/>
            <a:chExt cx="1027970" cy="683683"/>
          </a:xfrm>
        </p:grpSpPr>
        <p:sp>
          <p:nvSpPr>
            <p:cNvPr id="3" name="Freeform 3"/>
            <p:cNvSpPr/>
            <p:nvPr/>
          </p:nvSpPr>
          <p:spPr>
            <a:xfrm>
              <a:off x="0" y="-1"/>
              <a:ext cx="1027970" cy="683683"/>
            </a:xfrm>
            <a:custGeom>
              <a:avLst/>
              <a:gdLst/>
              <a:ahLst/>
              <a:cxnLst/>
              <a:rect l="l" t="t" r="r" b="b"/>
              <a:pathLst>
                <a:path w="1027970" h="676794">
                  <a:moveTo>
                    <a:pt x="0" y="0"/>
                  </a:moveTo>
                  <a:lnTo>
                    <a:pt x="1027970" y="0"/>
                  </a:lnTo>
                  <a:lnTo>
                    <a:pt x="1027970" y="676794"/>
                  </a:lnTo>
                  <a:lnTo>
                    <a:pt x="0" y="6767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59" name="Group 4"/>
          <p:cNvGrpSpPr/>
          <p:nvPr/>
        </p:nvGrpSpPr>
        <p:grpSpPr>
          <a:xfrm>
            <a:off x="6276298" y="928906"/>
            <a:ext cx="1351320" cy="496739"/>
            <a:chOff x="0" y="0"/>
            <a:chExt cx="1027970" cy="676794"/>
          </a:xfrm>
        </p:grpSpPr>
        <p:sp>
          <p:nvSpPr>
            <p:cNvPr id="60" name="Freeform 5"/>
            <p:cNvSpPr/>
            <p:nvPr/>
          </p:nvSpPr>
          <p:spPr>
            <a:xfrm>
              <a:off x="0" y="0"/>
              <a:ext cx="1027970" cy="676794"/>
            </a:xfrm>
            <a:custGeom>
              <a:avLst/>
              <a:gdLst/>
              <a:ahLst/>
              <a:cxnLst/>
              <a:rect l="l" t="t" r="r" b="b"/>
              <a:pathLst>
                <a:path w="1027970" h="676794">
                  <a:moveTo>
                    <a:pt x="0" y="0"/>
                  </a:moveTo>
                  <a:lnTo>
                    <a:pt x="1027970" y="0"/>
                  </a:lnTo>
                  <a:lnTo>
                    <a:pt x="1027970" y="676794"/>
                  </a:lnTo>
                  <a:lnTo>
                    <a:pt x="0" y="6767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Metin kutusu 35"/>
          <p:cNvSpPr txBox="1"/>
          <p:nvPr/>
        </p:nvSpPr>
        <p:spPr>
          <a:xfrm>
            <a:off x="3205354" y="1028404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Verimlilik</a:t>
            </a:r>
            <a:endParaRPr lang="en-US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4991599" y="102840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	</a:t>
            </a:r>
            <a:endParaRPr lang="en-US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6238460" y="1017008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Sürdürülebilirlik</a:t>
            </a:r>
            <a:endParaRPr lang="en-US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Vaka : Elektrik Motoru Üreticisi 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0"/>
          <p:cNvSpPr txBox="1"/>
          <p:nvPr/>
        </p:nvSpPr>
        <p:spPr>
          <a:xfrm>
            <a:off x="368679" y="907674"/>
            <a:ext cx="6219825" cy="169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Elektrik motor üreticisi için </a:t>
            </a: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Portalı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: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Her üretilen motorun </a:t>
            </a: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sensörlerle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temel karakteristiklerinin kayıt altına alınması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%100 kontrol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Titreşim, ses, ısı ve manyetik alan verilerinin kaydı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Sahadaki / müşterilerin motorların eş zamanlı buluta bağlanması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Test verileri ve operasyon verilerinin yapay zeka analizi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Anamoli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belirlenmesi 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25" name="Google Shape;325;p10" descr="C:\Users\nkenanh\Downloads\Ekran Alıntısı s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3419" y="2406701"/>
            <a:ext cx="5640581" cy="265107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/>
          <p:nvPr/>
        </p:nvSpPr>
        <p:spPr>
          <a:xfrm>
            <a:off x="368679" y="2622210"/>
            <a:ext cx="2936496" cy="151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</a:pPr>
            <a:endParaRPr lang="tr-TR"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22860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Operasyon / Üretim hatlarının duruşlarının kestirilmesi </a:t>
            </a:r>
          </a:p>
          <a:p>
            <a:pPr marL="22860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Motorun bağlı olduğu hatların sağlığı ve ürün kalitesi ile ilgili yapay zeka çıktıları</a:t>
            </a:r>
          </a:p>
          <a:p>
            <a:pPr marL="2286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E20621A-CBC0-414F-9F69-8968E4C60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9" t="15135" r="7273" b="8262"/>
          <a:stretch/>
        </p:blipFill>
        <p:spPr>
          <a:xfrm>
            <a:off x="1739576" y="2796346"/>
            <a:ext cx="5333743" cy="249955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1358CE2-C923-418E-BEDA-70E9ADA2B4F3}"/>
              </a:ext>
            </a:extLst>
          </p:cNvPr>
          <p:cNvSpPr txBox="1"/>
          <p:nvPr/>
        </p:nvSpPr>
        <p:spPr>
          <a:xfrm>
            <a:off x="122044" y="941285"/>
            <a:ext cx="4354263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Bakım Servisi sağlayıcılarına özelleşmiş bir ürün sunar: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Müşteriye akıllı bakım yapma imkanı sağlayan bir platform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Müşteriye özel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arayüz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hibrit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veri ambarı</a:t>
            </a:r>
          </a:p>
          <a:p>
            <a:pPr lvl="6">
              <a:spcBef>
                <a:spcPts val="300"/>
              </a:spcBef>
              <a:buClr>
                <a:srgbClr val="A5A5A5"/>
              </a:buClr>
              <a:buSzPts val="1800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-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bulutunda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IIoT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verileri</a:t>
            </a:r>
          </a:p>
          <a:p>
            <a: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-  Müşteri veri tabanında müşteri bazlı hassas veriler</a:t>
            </a:r>
          </a:p>
          <a:p>
            <a: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</a:pP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Enjeksiyon kalıplarının buluta bağlanması</a:t>
            </a:r>
          </a:p>
          <a:p>
            <a:pPr marL="2286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Enjeksiyon ve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ekstruder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makine sinyallerinin alınması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B324620-D633-42D9-96F5-534845C5CBCA}"/>
              </a:ext>
            </a:extLst>
          </p:cNvPr>
          <p:cNvSpPr txBox="1"/>
          <p:nvPr/>
        </p:nvSpPr>
        <p:spPr>
          <a:xfrm>
            <a:off x="4406447" y="1087833"/>
            <a:ext cx="4354263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Enjeksiyon kalıp verilerinin çevrim sürelerinin görselleştirilmesi ve işlenmesi</a:t>
            </a:r>
          </a:p>
          <a:p>
            <a:pPr marL="2286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Plastik</a:t>
            </a:r>
            <a:r>
              <a:rPr lang="en-US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enjeksiyon</a:t>
            </a:r>
            <a:r>
              <a:rPr lang="en-US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kalıplarında anamoli algılama</a:t>
            </a:r>
          </a:p>
          <a:p>
            <a:pPr marL="22860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Yapay zeka çıktıları ile kalıp sağlığı ve üretim kalitesini</a:t>
            </a: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nin</a:t>
            </a:r>
            <a:r>
              <a:rPr lang="en-US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görselleştirilmesi</a:t>
            </a:r>
            <a:r>
              <a:rPr lang="en-US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</a:t>
            </a:r>
            <a:r>
              <a:rPr lang="en-US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tahminlemesi</a:t>
            </a: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Bakım yapan şirketin her müşterisine ayrı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portallar</a:t>
            </a:r>
            <a:endParaRPr lang="tr-TR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>
              <a:spcBef>
                <a:spcPts val="300"/>
              </a:spcBef>
              <a:buClr>
                <a:srgbClr val="A5A5A5"/>
              </a:buClr>
              <a:buSzPts val="1800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     -  Kalıpları izleme ve makine sağlığı (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health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check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modülü)</a:t>
            </a:r>
          </a:p>
          <a:p>
            <a:pPr lvl="0">
              <a:spcBef>
                <a:spcPts val="300"/>
              </a:spcBef>
              <a:buClr>
                <a:srgbClr val="A5A5A5"/>
              </a:buClr>
              <a:buSzPts val="1800"/>
            </a:pP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      -  Şirketler arasında bakım emirleri ve diğer iş akışları</a:t>
            </a:r>
          </a:p>
        </p:txBody>
      </p:sp>
      <p:sp>
        <p:nvSpPr>
          <p:cNvPr id="5" name="Google Shape;266;p9">
            <a:extLst>
              <a:ext uri="{FF2B5EF4-FFF2-40B4-BE49-F238E27FC236}">
                <a16:creationId xmlns:a16="http://schemas.microsoft.com/office/drawing/2014/main" id="{790C9907-A23C-4A89-8C58-7D730D58E084}"/>
              </a:ext>
            </a:extLst>
          </p:cNvPr>
          <p:cNvSpPr txBox="1"/>
          <p:nvPr/>
        </p:nvSpPr>
        <p:spPr>
          <a:xfrm>
            <a:off x="456552" y="239586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9A9E3"/>
              </a:buClr>
              <a:buSzPts val="3200"/>
            </a:pP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Vaka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: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Plastik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İmalat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Bakım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Sağlayıcı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sı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Vaka : Otomotiv </a:t>
            </a:r>
            <a:r>
              <a:rPr lang="tr-TR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Punta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Kaynak Hattı 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5794375" y="1047751"/>
            <a:ext cx="2968625" cy="3428999"/>
          </a:xfrm>
          <a:prstGeom prst="rect">
            <a:avLst/>
          </a:prstGeom>
          <a:solidFill>
            <a:srgbClr val="269D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323851" y="1047751"/>
            <a:ext cx="3028949" cy="3428999"/>
          </a:xfrm>
          <a:prstGeom prst="rect">
            <a:avLst/>
          </a:prstGeom>
          <a:solidFill>
            <a:srgbClr val="59A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791199" y="1973041"/>
            <a:ext cx="2971801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Yatırımın Geri Dönüşü : 9-12 ay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tr-TR" sz="11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Punta Kontrol İşçilik Maliyeti Azalması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tr-TR" sz="11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Kaynak Duruş Maliyeti Azalması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tr-TR" sz="11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Elektrot Tüketimi Azalması</a:t>
            </a:r>
            <a:endParaRPr sz="1100" b="0" i="0" u="none" strike="noStrike" cap="none">
              <a:solidFill>
                <a:schemeClr val="l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323851" y="1973041"/>
            <a:ext cx="3028950" cy="25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Punta</a:t>
            </a:r>
            <a:r>
              <a:rPr lang="tr-TR" sz="1200" b="1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Kaynak Süreci Yapay Zeka Destekli Süreç Geliştirme :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Proses sırasında ortaya çıkan </a:t>
            </a:r>
            <a:r>
              <a:rPr lang="tr-TR" sz="1100" b="0" i="0" u="none" strike="noStrike" cap="none" dirty="0" err="1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IoT</a:t>
            </a: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 verilerine dayalı ürün kalite ve makine sağlık  </a:t>
            </a:r>
            <a:r>
              <a:rPr lang="tr-TR" sz="1100" b="0" i="0" u="none" strike="noStrike" cap="none" dirty="0" err="1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tahminlemesi</a:t>
            </a: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: 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 err="1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Kestirimci</a:t>
            </a: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Kalite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100" b="0" i="0" u="none" strike="noStrike" cap="none" dirty="0" err="1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Kestirimci</a:t>
            </a: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Bakım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Proses Sonrası Kont.       Proses Sırası Kontrol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Örnekleme          100% kontrol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Kalite kontrol ve operasyon maliyetlerinde  azalma! </a:t>
            </a:r>
            <a:endParaRPr sz="1100" b="0" i="0" u="none" strike="noStrike" cap="none" dirty="0">
              <a:solidFill>
                <a:schemeClr val="l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308" name="Google Shape;308;p9" descr="C:\Users\nkenanh\Downloads\icons8-innovation-6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49" y="1258787"/>
            <a:ext cx="701699" cy="701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9"/>
          <p:cNvGrpSpPr/>
          <p:nvPr/>
        </p:nvGrpSpPr>
        <p:grpSpPr>
          <a:xfrm rot="-1800000">
            <a:off x="3784456" y="2097392"/>
            <a:ext cx="1575088" cy="1575088"/>
            <a:chOff x="3887962" y="1755282"/>
            <a:chExt cx="1991996" cy="1991996"/>
          </a:xfrm>
        </p:grpSpPr>
        <p:grpSp>
          <p:nvGrpSpPr>
            <p:cNvPr id="310" name="Google Shape;310;p9"/>
            <p:cNvGrpSpPr/>
            <p:nvPr/>
          </p:nvGrpSpPr>
          <p:grpSpPr>
            <a:xfrm rot="10800000">
              <a:off x="3887962" y="1755282"/>
              <a:ext cx="1991996" cy="1991996"/>
              <a:chOff x="397848" y="1024529"/>
              <a:chExt cx="3125428" cy="3125428"/>
            </a:xfrm>
          </p:grpSpPr>
          <p:sp>
            <p:nvSpPr>
              <p:cNvPr id="311" name="Google Shape;311;p9"/>
              <p:cNvSpPr/>
              <p:nvPr/>
            </p:nvSpPr>
            <p:spPr>
              <a:xfrm>
                <a:off x="397848" y="1024529"/>
                <a:ext cx="3125428" cy="3125428"/>
              </a:xfrm>
              <a:prstGeom prst="blockArc">
                <a:avLst>
                  <a:gd name="adj1" fmla="val 5592289"/>
                  <a:gd name="adj2" fmla="val 16018019"/>
                  <a:gd name="adj3" fmla="val 5069"/>
                </a:avLst>
              </a:prstGeom>
              <a:solidFill>
                <a:srgbClr val="269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397848" y="1024529"/>
                <a:ext cx="3125428" cy="3125428"/>
              </a:xfrm>
              <a:prstGeom prst="blockArc">
                <a:avLst>
                  <a:gd name="adj1" fmla="val 16418314"/>
                  <a:gd name="adj2" fmla="val 5247892"/>
                  <a:gd name="adj3" fmla="val 5020"/>
                </a:avLst>
              </a:prstGeom>
              <a:solidFill>
                <a:srgbClr val="59A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3" name="Google Shape;313;p9"/>
            <p:cNvSpPr/>
            <p:nvPr/>
          </p:nvSpPr>
          <p:spPr>
            <a:xfrm>
              <a:off x="4025274" y="1892594"/>
              <a:ext cx="1717374" cy="171737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4" name="Google Shape;314;p9" descr="C:\Users\nkenanh\Downloads\icons8-robot-2-1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555" y="1258787"/>
            <a:ext cx="701699" cy="701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9"/>
          <p:cNvCxnSpPr>
            <a:stCxn id="305" idx="3"/>
          </p:cNvCxnSpPr>
          <p:nvPr/>
        </p:nvCxnSpPr>
        <p:spPr>
          <a:xfrm>
            <a:off x="3352800" y="2762250"/>
            <a:ext cx="433500" cy="122700"/>
          </a:xfrm>
          <a:prstGeom prst="straightConnector1">
            <a:avLst/>
          </a:prstGeom>
          <a:noFill/>
          <a:ln w="9525" cap="flat" cmpd="sng">
            <a:solidFill>
              <a:srgbClr val="59A9E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6" name="Google Shape;31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750" y="2408686"/>
            <a:ext cx="9525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9"/>
          <p:cNvCxnSpPr/>
          <p:nvPr/>
        </p:nvCxnSpPr>
        <p:spPr>
          <a:xfrm>
            <a:off x="5364161" y="2884936"/>
            <a:ext cx="433388" cy="0"/>
          </a:xfrm>
          <a:prstGeom prst="straightConnector1">
            <a:avLst/>
          </a:prstGeom>
          <a:noFill/>
          <a:ln w="9525" cap="flat" cmpd="sng">
            <a:solidFill>
              <a:srgbClr val="269D9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D1B3B57A-3E6B-4C93-BF89-A8186D26DF55}"/>
              </a:ext>
            </a:extLst>
          </p:cNvPr>
          <p:cNvCxnSpPr>
            <a:cxnSpLocks/>
          </p:cNvCxnSpPr>
          <p:nvPr/>
        </p:nvCxnSpPr>
        <p:spPr>
          <a:xfrm>
            <a:off x="1807535" y="3678865"/>
            <a:ext cx="2232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DE2F7A78-510C-42BC-9A8F-DF24693A0364}"/>
              </a:ext>
            </a:extLst>
          </p:cNvPr>
          <p:cNvCxnSpPr>
            <a:cxnSpLocks/>
          </p:cNvCxnSpPr>
          <p:nvPr/>
        </p:nvCxnSpPr>
        <p:spPr>
          <a:xfrm>
            <a:off x="1254148" y="4039253"/>
            <a:ext cx="24454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/>
        </p:nvSpPr>
        <p:spPr>
          <a:xfrm>
            <a:off x="5744666" y="0"/>
            <a:ext cx="3399332" cy="5143500"/>
          </a:xfrm>
          <a:prstGeom prst="rect">
            <a:avLst/>
          </a:prstGeom>
          <a:solidFill>
            <a:srgbClr val="C9E8F7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0">
              <a:spcBef>
                <a:spcPts val="600"/>
              </a:spcBef>
              <a:buNone/>
              <a:defRPr>
                <a:solidFill>
                  <a:srgbClr val="3F3F3F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dirty="0">
              <a:sym typeface="Calibri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701201" y="0"/>
            <a:ext cx="2442799" cy="5143500"/>
          </a:xfrm>
          <a:prstGeom prst="rect">
            <a:avLst/>
          </a:prstGeom>
          <a:solidFill>
            <a:srgbClr val="AFDDF3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" y="1047750"/>
            <a:ext cx="5050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371600" bIns="36000" anchor="ctr" anchorCtr="0">
            <a:noAutofit/>
          </a:bodyPr>
          <a:lstStyle/>
          <a:p>
            <a:pPr marL="6858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SD2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Programı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Startup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ların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şirketlerin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dijitalleşme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projeleri</a:t>
            </a:r>
            <a:endParaRPr lang="en-GB"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85800" lvl="0" indent="-228600">
              <a:spcBef>
                <a:spcPts val="300"/>
              </a:spcBef>
              <a:buClr>
                <a:srgbClr val="A5A5A5"/>
              </a:buClr>
              <a:buSzPts val="1800"/>
              <a:buFont typeface="Arial"/>
              <a:buChar char="-"/>
            </a:pP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Ford - Otosan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ile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Spot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Kaynaklı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öngörülü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projesi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2019'un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katma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değerli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çözümü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olarak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ödüllendirildi</a:t>
            </a:r>
            <a:endParaRPr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223284" y="259280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Katma değer ödülü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9A49957-41E5-4AF7-BA0B-F987C1BC7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535" y="3028422"/>
            <a:ext cx="2439684" cy="182976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3EA0FFB-E16A-4688-AE1D-42C9448F6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01" y="412082"/>
            <a:ext cx="2442799" cy="2442799"/>
          </a:xfrm>
          <a:prstGeom prst="rect">
            <a:avLst/>
          </a:prstGeom>
        </p:spPr>
      </p:pic>
      <p:pic>
        <p:nvPicPr>
          <p:cNvPr id="10" name="Google Shape;145;p3" descr="ford otosan logo ile ilgili görsel sonucu">
            <a:extLst>
              <a:ext uri="{FF2B5EF4-FFF2-40B4-BE49-F238E27FC236}">
                <a16:creationId xmlns:a16="http://schemas.microsoft.com/office/drawing/2014/main" id="{5AAADE30-09D1-4884-AA01-7AAA45639D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500" y="4017953"/>
            <a:ext cx="1905000" cy="105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3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/>
          <p:nvPr/>
        </p:nvSpPr>
        <p:spPr>
          <a:xfrm>
            <a:off x="0" y="2597728"/>
            <a:ext cx="9144000" cy="1988127"/>
          </a:xfrm>
          <a:prstGeom prst="rect">
            <a:avLst/>
          </a:prstGeom>
          <a:solidFill>
            <a:srgbClr val="C9E8F7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Vaka : Solar Panel Hattı 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1"/>
          <p:cNvSpPr txBox="1"/>
          <p:nvPr/>
        </p:nvSpPr>
        <p:spPr>
          <a:xfrm>
            <a:off x="457201" y="1558931"/>
            <a:ext cx="2417618" cy="115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Hammadde Tasarrufu</a:t>
            </a:r>
            <a:endParaRPr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0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Hücre üreticileri ile NOK oranı anlaşması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0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3 ayda € 11.500 geri fatura (€46.000 yıllık)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35" name="Google Shape;335;p11" descr="C:\Users\nkenanh\Downloads\icons8-solar-panel-100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13" y="866167"/>
            <a:ext cx="519434" cy="519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1"/>
          <p:cNvSpPr txBox="1"/>
          <p:nvPr/>
        </p:nvSpPr>
        <p:spPr>
          <a:xfrm>
            <a:off x="2997851" y="1617961"/>
            <a:ext cx="2549178" cy="8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Hatalı Yarı Mamul : 0.15 % 🡪 0.13 % </a:t>
            </a:r>
            <a:endParaRPr sz="11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Yapay Zeka Robotlar arasındaki fark anomalisini saptadı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114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5728855" y="1395277"/>
            <a:ext cx="3194286" cy="115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Manuel operasyonların tekrar  tasarımı (0,08 % üretim sayısı artışı ) </a:t>
            </a:r>
            <a:endParaRPr sz="11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230 saniye ortalama üretim ( zaman etüdü 135 sn.)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Ortalama 165 sn indi &amp;   2 Panel  ekstra  / vardiya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38" name="Google Shape;338;p11" descr="C:\Users\nkenanh\Downloads\icons8-worker-100 (2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855" y="930563"/>
            <a:ext cx="506275" cy="5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3908" y="909782"/>
            <a:ext cx="506275" cy="5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1" descr="Money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4719" y="3966643"/>
            <a:ext cx="457506" cy="4575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"/>
          <p:cNvSpPr txBox="1"/>
          <p:nvPr/>
        </p:nvSpPr>
        <p:spPr>
          <a:xfrm>
            <a:off x="638175" y="3181216"/>
            <a:ext cx="1956649" cy="3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Hammadde Maliyeti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16-18 cent /watt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2244185" y="3238866"/>
            <a:ext cx="300394" cy="201746"/>
          </a:xfrm>
          <a:custGeom>
            <a:avLst/>
            <a:gdLst/>
            <a:ahLst/>
            <a:cxnLst/>
            <a:rect l="l" t="t" r="r" b="b"/>
            <a:pathLst>
              <a:path w="452" h="303" extrusionOk="0">
                <a:moveTo>
                  <a:pt x="450" y="158"/>
                </a:moveTo>
                <a:cubicBezTo>
                  <a:pt x="450" y="157"/>
                  <a:pt x="450" y="157"/>
                  <a:pt x="451" y="157"/>
                </a:cubicBezTo>
                <a:cubicBezTo>
                  <a:pt x="451" y="157"/>
                  <a:pt x="451" y="156"/>
                  <a:pt x="451" y="156"/>
                </a:cubicBezTo>
                <a:cubicBezTo>
                  <a:pt x="451" y="156"/>
                  <a:pt x="451" y="155"/>
                  <a:pt x="451" y="155"/>
                </a:cubicBezTo>
                <a:cubicBezTo>
                  <a:pt x="452" y="155"/>
                  <a:pt x="452" y="154"/>
                  <a:pt x="452" y="154"/>
                </a:cubicBezTo>
                <a:cubicBezTo>
                  <a:pt x="452" y="153"/>
                  <a:pt x="452" y="153"/>
                  <a:pt x="452" y="152"/>
                </a:cubicBezTo>
                <a:cubicBezTo>
                  <a:pt x="452" y="151"/>
                  <a:pt x="452" y="151"/>
                  <a:pt x="452" y="150"/>
                </a:cubicBezTo>
                <a:cubicBezTo>
                  <a:pt x="452" y="150"/>
                  <a:pt x="452" y="149"/>
                  <a:pt x="451" y="149"/>
                </a:cubicBezTo>
                <a:cubicBezTo>
                  <a:pt x="451" y="149"/>
                  <a:pt x="451" y="148"/>
                  <a:pt x="451" y="148"/>
                </a:cubicBezTo>
                <a:cubicBezTo>
                  <a:pt x="451" y="148"/>
                  <a:pt x="451" y="147"/>
                  <a:pt x="451" y="147"/>
                </a:cubicBezTo>
                <a:cubicBezTo>
                  <a:pt x="450" y="147"/>
                  <a:pt x="450" y="147"/>
                  <a:pt x="450" y="146"/>
                </a:cubicBezTo>
                <a:cubicBezTo>
                  <a:pt x="450" y="146"/>
                  <a:pt x="450" y="145"/>
                  <a:pt x="449" y="145"/>
                </a:cubicBezTo>
                <a:cubicBezTo>
                  <a:pt x="309" y="4"/>
                  <a:pt x="309" y="4"/>
                  <a:pt x="309" y="4"/>
                </a:cubicBezTo>
                <a:cubicBezTo>
                  <a:pt x="305" y="0"/>
                  <a:pt x="298" y="0"/>
                  <a:pt x="294" y="4"/>
                </a:cubicBezTo>
                <a:cubicBezTo>
                  <a:pt x="290" y="8"/>
                  <a:pt x="290" y="15"/>
                  <a:pt x="294" y="19"/>
                </a:cubicBezTo>
                <a:cubicBezTo>
                  <a:pt x="418" y="142"/>
                  <a:pt x="418" y="142"/>
                  <a:pt x="418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4" y="142"/>
                  <a:pt x="0" y="146"/>
                  <a:pt x="0" y="152"/>
                </a:cubicBezTo>
                <a:cubicBezTo>
                  <a:pt x="0" y="158"/>
                  <a:pt x="4" y="162"/>
                  <a:pt x="10" y="162"/>
                </a:cubicBezTo>
                <a:cubicBezTo>
                  <a:pt x="418" y="162"/>
                  <a:pt x="418" y="162"/>
                  <a:pt x="418" y="162"/>
                </a:cubicBezTo>
                <a:cubicBezTo>
                  <a:pt x="294" y="285"/>
                  <a:pt x="294" y="285"/>
                  <a:pt x="294" y="285"/>
                </a:cubicBezTo>
                <a:cubicBezTo>
                  <a:pt x="290" y="289"/>
                  <a:pt x="290" y="296"/>
                  <a:pt x="294" y="300"/>
                </a:cubicBezTo>
                <a:cubicBezTo>
                  <a:pt x="296" y="302"/>
                  <a:pt x="299" y="303"/>
                  <a:pt x="301" y="303"/>
                </a:cubicBezTo>
                <a:cubicBezTo>
                  <a:pt x="304" y="303"/>
                  <a:pt x="307" y="302"/>
                  <a:pt x="309" y="300"/>
                </a:cubicBezTo>
                <a:cubicBezTo>
                  <a:pt x="449" y="159"/>
                  <a:pt x="449" y="159"/>
                  <a:pt x="449" y="159"/>
                </a:cubicBezTo>
                <a:cubicBezTo>
                  <a:pt x="450" y="159"/>
                  <a:pt x="450" y="158"/>
                  <a:pt x="450" y="158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 txBox="1"/>
          <p:nvPr/>
        </p:nvSpPr>
        <p:spPr>
          <a:xfrm>
            <a:off x="2385185" y="2607404"/>
            <a:ext cx="1663338" cy="3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€4 M   Yatırım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300 MW Kapasite 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1" descr="C:\Users\nkenanh\Downloads\icons8-factory-10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97851" y="3110602"/>
            <a:ext cx="438006" cy="43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1"/>
          <p:cNvSpPr txBox="1"/>
          <p:nvPr/>
        </p:nvSpPr>
        <p:spPr>
          <a:xfrm>
            <a:off x="4369376" y="3209791"/>
            <a:ext cx="1433947" cy="3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Satış Fiyatı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22-24 cents/watt</a:t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4038909" y="3267441"/>
            <a:ext cx="300394" cy="201746"/>
          </a:xfrm>
          <a:custGeom>
            <a:avLst/>
            <a:gdLst/>
            <a:ahLst/>
            <a:cxnLst/>
            <a:rect l="l" t="t" r="r" b="b"/>
            <a:pathLst>
              <a:path w="452" h="303" extrusionOk="0">
                <a:moveTo>
                  <a:pt x="450" y="158"/>
                </a:moveTo>
                <a:cubicBezTo>
                  <a:pt x="450" y="157"/>
                  <a:pt x="450" y="157"/>
                  <a:pt x="451" y="157"/>
                </a:cubicBezTo>
                <a:cubicBezTo>
                  <a:pt x="451" y="157"/>
                  <a:pt x="451" y="156"/>
                  <a:pt x="451" y="156"/>
                </a:cubicBezTo>
                <a:cubicBezTo>
                  <a:pt x="451" y="156"/>
                  <a:pt x="451" y="155"/>
                  <a:pt x="451" y="155"/>
                </a:cubicBezTo>
                <a:cubicBezTo>
                  <a:pt x="452" y="155"/>
                  <a:pt x="452" y="154"/>
                  <a:pt x="452" y="154"/>
                </a:cubicBezTo>
                <a:cubicBezTo>
                  <a:pt x="452" y="153"/>
                  <a:pt x="452" y="153"/>
                  <a:pt x="452" y="152"/>
                </a:cubicBezTo>
                <a:cubicBezTo>
                  <a:pt x="452" y="151"/>
                  <a:pt x="452" y="151"/>
                  <a:pt x="452" y="150"/>
                </a:cubicBezTo>
                <a:cubicBezTo>
                  <a:pt x="452" y="150"/>
                  <a:pt x="452" y="149"/>
                  <a:pt x="451" y="149"/>
                </a:cubicBezTo>
                <a:cubicBezTo>
                  <a:pt x="451" y="149"/>
                  <a:pt x="451" y="148"/>
                  <a:pt x="451" y="148"/>
                </a:cubicBezTo>
                <a:cubicBezTo>
                  <a:pt x="451" y="148"/>
                  <a:pt x="451" y="147"/>
                  <a:pt x="451" y="147"/>
                </a:cubicBezTo>
                <a:cubicBezTo>
                  <a:pt x="450" y="147"/>
                  <a:pt x="450" y="147"/>
                  <a:pt x="450" y="146"/>
                </a:cubicBezTo>
                <a:cubicBezTo>
                  <a:pt x="450" y="146"/>
                  <a:pt x="450" y="145"/>
                  <a:pt x="449" y="145"/>
                </a:cubicBezTo>
                <a:cubicBezTo>
                  <a:pt x="309" y="4"/>
                  <a:pt x="309" y="4"/>
                  <a:pt x="309" y="4"/>
                </a:cubicBezTo>
                <a:cubicBezTo>
                  <a:pt x="305" y="0"/>
                  <a:pt x="298" y="0"/>
                  <a:pt x="294" y="4"/>
                </a:cubicBezTo>
                <a:cubicBezTo>
                  <a:pt x="290" y="8"/>
                  <a:pt x="290" y="15"/>
                  <a:pt x="294" y="19"/>
                </a:cubicBezTo>
                <a:cubicBezTo>
                  <a:pt x="418" y="142"/>
                  <a:pt x="418" y="142"/>
                  <a:pt x="418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4" y="142"/>
                  <a:pt x="0" y="146"/>
                  <a:pt x="0" y="152"/>
                </a:cubicBezTo>
                <a:cubicBezTo>
                  <a:pt x="0" y="158"/>
                  <a:pt x="4" y="162"/>
                  <a:pt x="10" y="162"/>
                </a:cubicBezTo>
                <a:cubicBezTo>
                  <a:pt x="418" y="162"/>
                  <a:pt x="418" y="162"/>
                  <a:pt x="418" y="162"/>
                </a:cubicBezTo>
                <a:cubicBezTo>
                  <a:pt x="294" y="285"/>
                  <a:pt x="294" y="285"/>
                  <a:pt x="294" y="285"/>
                </a:cubicBezTo>
                <a:cubicBezTo>
                  <a:pt x="290" y="289"/>
                  <a:pt x="290" y="296"/>
                  <a:pt x="294" y="300"/>
                </a:cubicBezTo>
                <a:cubicBezTo>
                  <a:pt x="296" y="302"/>
                  <a:pt x="299" y="303"/>
                  <a:pt x="301" y="303"/>
                </a:cubicBezTo>
                <a:cubicBezTo>
                  <a:pt x="304" y="303"/>
                  <a:pt x="307" y="302"/>
                  <a:pt x="309" y="300"/>
                </a:cubicBezTo>
                <a:cubicBezTo>
                  <a:pt x="449" y="159"/>
                  <a:pt x="449" y="159"/>
                  <a:pt x="449" y="159"/>
                </a:cubicBezTo>
                <a:cubicBezTo>
                  <a:pt x="450" y="159"/>
                  <a:pt x="450" y="158"/>
                  <a:pt x="450" y="158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1"/>
          <p:cNvGrpSpPr/>
          <p:nvPr/>
        </p:nvGrpSpPr>
        <p:grpSpPr>
          <a:xfrm>
            <a:off x="2385185" y="3620147"/>
            <a:ext cx="2186815" cy="965707"/>
            <a:chOff x="2385186" y="3620147"/>
            <a:chExt cx="2186815" cy="965707"/>
          </a:xfrm>
        </p:grpSpPr>
        <p:sp>
          <p:nvSpPr>
            <p:cNvPr id="348" name="Google Shape;348;p11"/>
            <p:cNvSpPr txBox="1"/>
            <p:nvPr/>
          </p:nvSpPr>
          <p:spPr>
            <a:xfrm>
              <a:off x="2385186" y="3620147"/>
              <a:ext cx="2186815" cy="965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tr-TR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Ciro             = €65-72M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tr-TR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Kar Oranı    = 6-8%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tr-TR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Kar Aralığı   = €3.9 M – 5.76 M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tr-TR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Oyun Alanı = €1.86 M</a:t>
              </a:r>
              <a:endPara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9" name="Google Shape;349;p11"/>
            <p:cNvCxnSpPr/>
            <p:nvPr/>
          </p:nvCxnSpPr>
          <p:spPr>
            <a:xfrm>
              <a:off x="2485823" y="4061288"/>
              <a:ext cx="1864504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50" name="Google Shape;350;p11"/>
          <p:cNvPicPr preferRelativeResize="0"/>
          <p:nvPr/>
        </p:nvPicPr>
        <p:blipFill rotWithShape="1">
          <a:blip r:embed="rId9">
            <a:alphaModFix/>
          </a:blip>
          <a:srcRect l="7673"/>
          <a:stretch/>
        </p:blipFill>
        <p:spPr>
          <a:xfrm>
            <a:off x="5814346" y="2597728"/>
            <a:ext cx="3329654" cy="198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9786" y="623208"/>
            <a:ext cx="6482700" cy="4390956"/>
            <a:chOff x="0" y="0"/>
            <a:chExt cx="8770463" cy="817647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2224365" y="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4448730" y="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6673094" y="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207587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23000"/>
            </a:blip>
            <a:srcRect l="44253" t="36298" r="44253" b="36298"/>
            <a:stretch>
              <a:fillRect/>
            </a:stretch>
          </p:blipFill>
          <p:spPr>
            <a:xfrm>
              <a:off x="2224365" y="2075870"/>
              <a:ext cx="2097365" cy="1948870"/>
            </a:xfrm>
            <a:prstGeom prst="rect">
              <a:avLst/>
            </a:prstGeom>
          </p:spPr>
        </p:pic>
        <p:sp>
          <p:nvSpPr>
            <p:cNvPr id="9" name="AutoShape 9"/>
            <p:cNvSpPr/>
            <p:nvPr/>
          </p:nvSpPr>
          <p:spPr>
            <a:xfrm>
              <a:off x="4448730" y="207587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673098" y="2075870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415173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23000"/>
            </a:blip>
            <a:srcRect l="44253" t="36298" r="44253" b="36298"/>
            <a:stretch>
              <a:fillRect/>
            </a:stretch>
          </p:blipFill>
          <p:spPr>
            <a:xfrm>
              <a:off x="2224365" y="4151739"/>
              <a:ext cx="2097365" cy="1948870"/>
            </a:xfrm>
            <a:prstGeom prst="rect">
              <a:avLst/>
            </a:prstGeom>
          </p:spPr>
        </p:pic>
        <p:sp>
          <p:nvSpPr>
            <p:cNvPr id="13" name="AutoShape 13"/>
            <p:cNvSpPr/>
            <p:nvPr/>
          </p:nvSpPr>
          <p:spPr>
            <a:xfrm>
              <a:off x="4448730" y="415173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673096" y="415173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0" y="622760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2224365" y="622760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448730" y="622760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673096" y="6227609"/>
              <a:ext cx="2097365" cy="1948870"/>
            </a:xfrm>
            <a:prstGeom prst="rect">
              <a:avLst/>
            </a:prstGeom>
            <a:solidFill>
              <a:srgbClr val="D9D9D9">
                <a:alpha val="22745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5400000">
            <a:off x="2118675" y="835315"/>
            <a:ext cx="2329350" cy="3863047"/>
            <a:chOff x="-1270" y="-2541"/>
            <a:chExt cx="7623809" cy="75869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-1270" y="-2541"/>
              <a:ext cx="7623809" cy="7586987"/>
            </a:xfrm>
            <a:custGeom>
              <a:avLst/>
              <a:gdLst/>
              <a:ahLst/>
              <a:cxnLst/>
              <a:rect l="l" t="t" r="r" b="b"/>
              <a:pathLst>
                <a:path w="7623809" h="7586986">
                  <a:moveTo>
                    <a:pt x="3810" y="0"/>
                  </a:moveTo>
                  <a:lnTo>
                    <a:pt x="0" y="6696716"/>
                  </a:lnTo>
                  <a:lnTo>
                    <a:pt x="0" y="7054856"/>
                  </a:lnTo>
                  <a:lnTo>
                    <a:pt x="3591560" y="7057395"/>
                  </a:lnTo>
                  <a:lnTo>
                    <a:pt x="3810000" y="7586986"/>
                  </a:lnTo>
                  <a:lnTo>
                    <a:pt x="4028440" y="7057395"/>
                  </a:lnTo>
                  <a:lnTo>
                    <a:pt x="7620000" y="7059936"/>
                  </a:lnTo>
                  <a:lnTo>
                    <a:pt x="7620000" y="670179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TextBox 22"/>
          <p:cNvSpPr txBox="1"/>
          <p:nvPr/>
        </p:nvSpPr>
        <p:spPr>
          <a:xfrm>
            <a:off x="124692" y="740479"/>
            <a:ext cx="1484053" cy="80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690" lvl="1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Uygunluk(U)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Performans (P)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6333" y="1870917"/>
            <a:ext cx="611440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692" y="2698453"/>
            <a:ext cx="276699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690" lvl="1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Esneklik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Yöntem Değişimi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Değişimleri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Optimize Mix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904" y="3868972"/>
            <a:ext cx="164149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690" lvl="1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Materyal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55380" lvl="1" indent="-127690">
              <a:lnSpc>
                <a:spcPts val="2165"/>
              </a:lnSpc>
              <a:buFont typeface="Arial"/>
              <a:buChar char="•"/>
            </a:pPr>
            <a:r>
              <a:rPr lang="en-US" sz="11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</a:t>
            </a:r>
            <a:r>
              <a:rPr lang="tr-T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46997" y="1588583"/>
            <a:ext cx="3072706" cy="2522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Üretimin 4 Ana Kaldıracı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355981" y="2113802"/>
            <a:ext cx="1646205" cy="25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*P)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73364" y="2610884"/>
            <a:ext cx="611440" cy="25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75208" y="3149264"/>
            <a:ext cx="807753" cy="25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Esneklik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84371" y="3603060"/>
            <a:ext cx="807753" cy="25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8379" y="277979"/>
            <a:ext cx="8005528" cy="323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2"/>
              </a:lnSpc>
            </a:pP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Değer Haritası</a:t>
            </a:r>
            <a:r>
              <a:rPr lang="en-US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: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Kaldıraçlar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4933950" y="1318"/>
            <a:ext cx="4210050" cy="514218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9E8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125300" y="1356381"/>
            <a:ext cx="6690226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None/>
            </a:pPr>
            <a:r>
              <a:rPr lang="tr-TR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Innoppia’dan</a:t>
            </a: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      </a:t>
            </a:r>
            <a:r>
              <a:rPr lang="tr-TR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endParaRPr sz="3200" b="0" i="0" u="none" strike="noStrike" cap="none" dirty="0">
              <a:solidFill>
                <a:srgbClr val="94949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125300" y="2213100"/>
            <a:ext cx="2808650" cy="294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36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2008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yılında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Hollanda’da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kurulan </a:t>
            </a: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Innoppia</a:t>
            </a:r>
            <a:r>
              <a:rPr lang="tr-TR" sz="1200" b="1" i="1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, 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2014 yılında İstanbul’da </a:t>
            </a:r>
            <a:r>
              <a:rPr lang="tr-TR" sz="1200" b="1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Simtera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Bil. </a:t>
            </a:r>
            <a:r>
              <a:rPr lang="tr-TR" sz="12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İlt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. Tek. Ltd. Şti alarak Türkiye’de aktif olmaya başladı.</a:t>
            </a:r>
            <a:endParaRPr sz="12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 descr="C:\Users\nkenanh\Downloads\icons8-factory-1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998" y="2213100"/>
            <a:ext cx="1256179" cy="12561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5051476" y="2213100"/>
            <a:ext cx="2210338" cy="294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Rotterdam merkezli firmamız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2017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yılından itibaren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İmalat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sanayisine yönelik hizmet ve ürünleri </a:t>
            </a: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markası altında topladı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>
            <a:off x="0" y="1628399"/>
            <a:ext cx="2094777" cy="41563"/>
            <a:chOff x="2055030" y="1463669"/>
            <a:chExt cx="2304255" cy="544907"/>
          </a:xfrm>
        </p:grpSpPr>
        <p:sp>
          <p:nvSpPr>
            <p:cNvPr id="98" name="Google Shape;98;p2"/>
            <p:cNvSpPr/>
            <p:nvPr/>
          </p:nvSpPr>
          <p:spPr>
            <a:xfrm>
              <a:off x="2055030" y="1463670"/>
              <a:ext cx="576064" cy="5449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31092" y="1463670"/>
              <a:ext cx="576064" cy="544906"/>
            </a:xfrm>
            <a:prstGeom prst="rect">
              <a:avLst/>
            </a:prstGeom>
            <a:solidFill>
              <a:srgbClr val="59A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07158" y="1463669"/>
              <a:ext cx="576064" cy="544906"/>
            </a:xfrm>
            <a:prstGeom prst="rect">
              <a:avLst/>
            </a:prstGeom>
            <a:solidFill>
              <a:srgbClr val="8FC6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3221" y="1463670"/>
              <a:ext cx="576064" cy="544906"/>
            </a:xfrm>
            <a:prstGeom prst="rect">
              <a:avLst/>
            </a:prstGeom>
            <a:solidFill>
              <a:srgbClr val="C6E2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6974" y="1782812"/>
            <a:ext cx="3360797" cy="3465263"/>
            <a:chOff x="0" y="0"/>
            <a:chExt cx="6373066" cy="6571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625017" y="0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3250033" y="0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4875050" y="0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1674541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625017" y="1674541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3250033" y="1674541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4875050" y="1674541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3349082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625017" y="3349082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3250033" y="3349082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875050" y="3349082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0" y="5023624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625017" y="5023624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3250033" y="5023624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875050" y="5023624"/>
              <a:ext cx="1498017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755208" y="1757174"/>
            <a:ext cx="3720252" cy="3465263"/>
            <a:chOff x="0" y="0"/>
            <a:chExt cx="7054699" cy="6571165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1795425" y="0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3590850" y="0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386275" y="0"/>
              <a:ext cx="1668425" cy="1547541"/>
            </a:xfrm>
            <a:prstGeom prst="rect">
              <a:avLst/>
            </a:prstGeom>
            <a:solidFill>
              <a:srgbClr val="FFFFFF">
                <a:alpha val="2470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0" y="1674541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795425" y="1674541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3590850" y="1674541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386275" y="1674541"/>
              <a:ext cx="1668425" cy="1547541"/>
            </a:xfrm>
            <a:prstGeom prst="rect">
              <a:avLst/>
            </a:prstGeom>
            <a:solidFill>
              <a:srgbClr val="FFFFFF">
                <a:alpha val="2470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0" y="3349082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1795425" y="3349082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3590850" y="3349082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386275" y="3349082"/>
              <a:ext cx="1668425" cy="1547541"/>
            </a:xfrm>
            <a:prstGeom prst="rect">
              <a:avLst/>
            </a:prstGeom>
            <a:solidFill>
              <a:srgbClr val="FFFFFF">
                <a:alpha val="2470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0" y="5023624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795425" y="5023624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3590850" y="5023624"/>
              <a:ext cx="1668425" cy="1547541"/>
            </a:xfrm>
            <a:prstGeom prst="rect">
              <a:avLst/>
            </a:prstGeom>
            <a:solidFill>
              <a:srgbClr val="D9D9D9">
                <a:alpha val="2470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386275" y="5023624"/>
              <a:ext cx="1668425" cy="1547541"/>
            </a:xfrm>
            <a:prstGeom prst="rect">
              <a:avLst/>
            </a:prstGeom>
            <a:solidFill>
              <a:srgbClr val="FFFFFF">
                <a:alpha val="24705"/>
              </a:srgbClr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242052" y="854286"/>
            <a:ext cx="913266" cy="222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265978" y="854286"/>
            <a:ext cx="813175" cy="222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210852" y="854286"/>
            <a:ext cx="593098" cy="22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401051" y="854286"/>
            <a:ext cx="861018" cy="22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400980" y="854286"/>
            <a:ext cx="913267" cy="22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453158" y="854286"/>
            <a:ext cx="1079192" cy="222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887529" y="854286"/>
            <a:ext cx="411446" cy="22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463330" y="1326855"/>
            <a:ext cx="756689" cy="160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oluyor?</a:t>
            </a:r>
            <a:endParaRPr lang="en-US" sz="1006" dirty="0">
              <a:latin typeface="Arim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336285" y="1340878"/>
            <a:ext cx="696968" cy="160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değişiyor?</a:t>
            </a:r>
            <a:endParaRPr lang="en-US" sz="900" dirty="0">
              <a:latin typeface="Arimo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123856" y="1316608"/>
            <a:ext cx="696968" cy="1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 ne?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006595" y="1316608"/>
            <a:ext cx="696968" cy="1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Kurallar ne?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810046" y="1299103"/>
            <a:ext cx="696968" cy="1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olacak?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533825" y="1234984"/>
            <a:ext cx="979631" cy="452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Hangi adımlar atılmalı?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6539454" y="1234984"/>
            <a:ext cx="1373933" cy="452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Kaldıraçlar nasıl optimize edilmeli?</a:t>
            </a:r>
            <a:endParaRPr lang="en-US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Konuşma Balonu: Köşeleri Yuvarlanmış Dikdörtgen 59">
            <a:extLst>
              <a:ext uri="{FF2B5EF4-FFF2-40B4-BE49-F238E27FC236}">
                <a16:creationId xmlns:a16="http://schemas.microsoft.com/office/drawing/2014/main" id="{17E949B8-BE4A-4FA1-8789-F6C082984CE5}"/>
              </a:ext>
            </a:extLst>
          </p:cNvPr>
          <p:cNvSpPr/>
          <p:nvPr/>
        </p:nvSpPr>
        <p:spPr>
          <a:xfrm rot="10800000">
            <a:off x="2772959" y="2136141"/>
            <a:ext cx="3680199" cy="1905581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94157" y="293155"/>
            <a:ext cx="6156366" cy="323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2"/>
              </a:lnSpc>
            </a:pP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Değer Haritası</a:t>
            </a:r>
            <a:r>
              <a:rPr lang="en-US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: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Adımlar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3041654" y="2497605"/>
            <a:ext cx="1129001" cy="251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2933419" y="2862795"/>
            <a:ext cx="1238181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956762" y="3240310"/>
            <a:ext cx="917553" cy="251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3052962" y="3680953"/>
            <a:ext cx="659379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4388793" y="2496092"/>
            <a:ext cx="1129001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	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298615" y="2850934"/>
            <a:ext cx="1292595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5380" lvl="1" indent="-127690" algn="ctr">
              <a:lnSpc>
                <a:spcPts val="2165"/>
              </a:lnSpc>
              <a:buFont typeface="Arial"/>
              <a:buChar char="•"/>
            </a:pPr>
            <a:r>
              <a:rPr lang="tr-TR" sz="1362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1362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4452752" y="3227807"/>
            <a:ext cx="1347244" cy="25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255380" indent="-127690" algn="ctr">
              <a:lnSpc>
                <a:spcPts val="2165"/>
              </a:lnSpc>
              <a:buChar char="•"/>
              <a:defRPr sz="1362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</a:lstStyle>
          <a:p>
            <a:pPr lvl="1"/>
            <a:r>
              <a:rPr lang="en-US" dirty="0" err="1"/>
              <a:t>Optimiz</a:t>
            </a:r>
            <a:r>
              <a:rPr lang="tr-TR" dirty="0" err="1"/>
              <a:t>asyon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27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7975" y="1883965"/>
            <a:ext cx="4241092" cy="3231424"/>
            <a:chOff x="0" y="0"/>
            <a:chExt cx="11337528" cy="10313737"/>
          </a:xfrm>
          <a:solidFill>
            <a:schemeClr val="bg1">
              <a:lumMod val="95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4" name="AutoShape 4"/>
            <p:cNvSpPr/>
            <p:nvPr/>
          </p:nvSpPr>
          <p:spPr>
            <a:xfrm>
              <a:off x="2866132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5" name="AutoShape 5"/>
            <p:cNvSpPr/>
            <p:nvPr/>
          </p:nvSpPr>
          <p:spPr>
            <a:xfrm>
              <a:off x="5732264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8598396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8" name="AutoShape 8"/>
            <p:cNvSpPr/>
            <p:nvPr/>
          </p:nvSpPr>
          <p:spPr>
            <a:xfrm>
              <a:off x="2866132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9" name="AutoShape 9"/>
            <p:cNvSpPr/>
            <p:nvPr/>
          </p:nvSpPr>
          <p:spPr>
            <a:xfrm>
              <a:off x="5732264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0" name="AutoShape 10"/>
            <p:cNvSpPr/>
            <p:nvPr/>
          </p:nvSpPr>
          <p:spPr>
            <a:xfrm>
              <a:off x="8598396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1" name="AutoShape 11"/>
            <p:cNvSpPr/>
            <p:nvPr/>
          </p:nvSpPr>
          <p:spPr>
            <a:xfrm>
              <a:off x="0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2" name="AutoShape 12"/>
            <p:cNvSpPr/>
            <p:nvPr/>
          </p:nvSpPr>
          <p:spPr>
            <a:xfrm>
              <a:off x="2866132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3" name="AutoShape 13"/>
            <p:cNvSpPr/>
            <p:nvPr/>
          </p:nvSpPr>
          <p:spPr>
            <a:xfrm>
              <a:off x="5732264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4" name="AutoShape 14"/>
            <p:cNvSpPr/>
            <p:nvPr/>
          </p:nvSpPr>
          <p:spPr>
            <a:xfrm>
              <a:off x="8598396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5" name="AutoShape 15"/>
            <p:cNvSpPr/>
            <p:nvPr/>
          </p:nvSpPr>
          <p:spPr>
            <a:xfrm>
              <a:off x="0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6" name="AutoShape 16"/>
            <p:cNvSpPr/>
            <p:nvPr/>
          </p:nvSpPr>
          <p:spPr>
            <a:xfrm>
              <a:off x="2866132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7" name="AutoShape 17"/>
            <p:cNvSpPr/>
            <p:nvPr/>
          </p:nvSpPr>
          <p:spPr>
            <a:xfrm>
              <a:off x="5732264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8" name="AutoShape 18"/>
            <p:cNvSpPr/>
            <p:nvPr/>
          </p:nvSpPr>
          <p:spPr>
            <a:xfrm>
              <a:off x="8598396" y="7830553"/>
              <a:ext cx="2739132" cy="2483184"/>
            </a:xfrm>
            <a:prstGeom prst="rect">
              <a:avLst/>
            </a:pr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0" y="1883965"/>
            <a:ext cx="4892427" cy="3259535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6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36" name="TextBox 36"/>
          <p:cNvSpPr txBox="1"/>
          <p:nvPr/>
        </p:nvSpPr>
        <p:spPr>
          <a:xfrm>
            <a:off x="-66576" y="2031588"/>
            <a:ext cx="1114619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 rot="10800000" flipV="1">
            <a:off x="78809" y="2192080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Performans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63428" y="3008941"/>
            <a:ext cx="4026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208124" y="3703389"/>
            <a:ext cx="5004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Esneklik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78809" y="3908225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Yöntem değişimi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değişimleri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Optimize </a:t>
            </a:r>
            <a:r>
              <a:rPr lang="tr-TR" sz="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Mix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31154" y="4456829"/>
            <a:ext cx="4748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78809" y="4641495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Materyaller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Finansal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AutoShape 21"/>
          <p:cNvSpPr/>
          <p:nvPr/>
        </p:nvSpPr>
        <p:spPr>
          <a:xfrm>
            <a:off x="1235013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6" name="AutoShape 21"/>
          <p:cNvSpPr/>
          <p:nvPr/>
        </p:nvSpPr>
        <p:spPr>
          <a:xfrm>
            <a:off x="2470026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7" name="AutoShape 21"/>
          <p:cNvSpPr/>
          <p:nvPr/>
        </p:nvSpPr>
        <p:spPr>
          <a:xfrm>
            <a:off x="3705039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9" name="AutoShape 3"/>
          <p:cNvSpPr/>
          <p:nvPr/>
        </p:nvSpPr>
        <p:spPr>
          <a:xfrm>
            <a:off x="4937974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0" name="AutoShape 3"/>
          <p:cNvSpPr/>
          <p:nvPr/>
        </p:nvSpPr>
        <p:spPr>
          <a:xfrm>
            <a:off x="6010696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1" name="AutoShape 3"/>
          <p:cNvSpPr/>
          <p:nvPr/>
        </p:nvSpPr>
        <p:spPr>
          <a:xfrm>
            <a:off x="7083417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2" name="AutoShape 3"/>
          <p:cNvSpPr/>
          <p:nvPr/>
        </p:nvSpPr>
        <p:spPr>
          <a:xfrm>
            <a:off x="8156139" y="1017923"/>
            <a:ext cx="987862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3" name="Metin kutusu 52"/>
          <p:cNvSpPr txBox="1"/>
          <p:nvPr/>
        </p:nvSpPr>
        <p:spPr>
          <a:xfrm>
            <a:off x="1447800" y="1056023"/>
            <a:ext cx="6319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49806" y="114301"/>
            <a:ext cx="455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Değer Haritası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 rot="10800000" flipV="1">
            <a:off x="1347642" y="1333431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oluyor?</a:t>
            </a:r>
            <a:endParaRPr lang="en-US" sz="1000" dirty="0">
              <a:latin typeface="Arimo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2806486" y="1065785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Değişken</a:t>
            </a:r>
            <a:endParaRPr lang="en-US" sz="700" dirty="0"/>
          </a:p>
        </p:txBody>
      </p:sp>
      <p:sp>
        <p:nvSpPr>
          <p:cNvPr id="58" name="Metin kutusu 57"/>
          <p:cNvSpPr txBox="1"/>
          <p:nvPr/>
        </p:nvSpPr>
        <p:spPr>
          <a:xfrm rot="10800000" flipV="1">
            <a:off x="2535446" y="1333432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değişiyor?</a:t>
            </a:r>
            <a:endParaRPr lang="en-US" sz="800" dirty="0">
              <a:latin typeface="Arimo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4112304" y="1058868"/>
            <a:ext cx="4427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Sebep</a:t>
            </a:r>
            <a:endParaRPr lang="en-US" sz="700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5301600" y="1064642"/>
            <a:ext cx="3930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Kural</a:t>
            </a:r>
            <a:endParaRPr lang="en-US" sz="700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6268173" y="1056023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Tahmin</a:t>
            </a:r>
            <a:endParaRPr lang="en-US" sz="700" dirty="0"/>
          </a:p>
        </p:txBody>
      </p:sp>
      <p:sp>
        <p:nvSpPr>
          <p:cNvPr id="65" name="Metin kutusu 64"/>
          <p:cNvSpPr txBox="1"/>
          <p:nvPr/>
        </p:nvSpPr>
        <p:spPr>
          <a:xfrm>
            <a:off x="7285512" y="1056023"/>
            <a:ext cx="522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Yönerge</a:t>
            </a:r>
            <a:endParaRPr lang="en-US" sz="700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8301480" y="1056023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Optimizasyon</a:t>
            </a:r>
            <a:endParaRPr lang="en-US" sz="700" dirty="0"/>
          </a:p>
        </p:txBody>
      </p:sp>
      <p:sp>
        <p:nvSpPr>
          <p:cNvPr id="67" name="Metin kutusu 66"/>
          <p:cNvSpPr txBox="1"/>
          <p:nvPr/>
        </p:nvSpPr>
        <p:spPr>
          <a:xfrm rot="10800000" flipV="1">
            <a:off x="5008993" y="1309028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Kurallar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 rot="10800000" flipV="1">
            <a:off x="6081714" y="1285183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olacak?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 rot="10800000" flipV="1">
            <a:off x="7154436" y="1189137"/>
            <a:ext cx="181298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Hangi adımlar </a:t>
            </a:r>
          </a:p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atılmalı?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Metin kutusu 70"/>
          <p:cNvSpPr txBox="1"/>
          <p:nvPr/>
        </p:nvSpPr>
        <p:spPr>
          <a:xfrm rot="10800000" flipV="1">
            <a:off x="8181001" y="1250692"/>
            <a:ext cx="105820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Kaldıraçlar nasıl optimize edilmeli?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 rot="10800000" flipV="1">
            <a:off x="3788536" y="1335011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54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tr-TR" sz="24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-)İlk analitik projeye başla</a:t>
            </a:r>
            <a:endParaRPr lang="en-US" sz="24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9" name="Group 19"/>
          <p:cNvGrpSpPr/>
          <p:nvPr/>
        </p:nvGrpSpPr>
        <p:grpSpPr>
          <a:xfrm>
            <a:off x="3135558" y="2191106"/>
            <a:ext cx="2953514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3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6" name="AutoShape 26"/>
            <p:cNvSpPr/>
            <p:nvPr/>
          </p:nvSpPr>
          <p:spPr>
            <a:xfrm>
              <a:off x="6586737" y="2610186"/>
              <a:ext cx="3166366" cy="2483184"/>
            </a:xfrm>
            <a:prstGeom prst="rect">
              <a:avLst/>
            </a:prstGeom>
            <a:grpFill/>
          </p:spPr>
        </p:sp>
        <p:sp>
          <p:nvSpPr>
            <p:cNvPr id="3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 err="1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Mal,yet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55" name="AutoShape 21"/>
          <p:cNvSpPr/>
          <p:nvPr/>
        </p:nvSpPr>
        <p:spPr>
          <a:xfrm>
            <a:off x="3894969" y="1783922"/>
            <a:ext cx="702969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	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126699" y="2191106"/>
            <a:ext cx="3022844" cy="2300211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0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91" name="AutoShape 21"/>
          <p:cNvSpPr/>
          <p:nvPr/>
        </p:nvSpPr>
        <p:spPr>
          <a:xfrm>
            <a:off x="4626689" y="1783922"/>
            <a:ext cx="71681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AutoShape 21"/>
          <p:cNvSpPr/>
          <p:nvPr/>
        </p:nvSpPr>
        <p:spPr>
          <a:xfrm>
            <a:off x="5372257" y="1770704"/>
            <a:ext cx="71681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3" name="AutoShape 21"/>
          <p:cNvSpPr/>
          <p:nvPr/>
        </p:nvSpPr>
        <p:spPr>
          <a:xfrm>
            <a:off x="6137769" y="1770704"/>
            <a:ext cx="72442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AutoShape 21"/>
          <p:cNvSpPr/>
          <p:nvPr/>
        </p:nvSpPr>
        <p:spPr>
          <a:xfrm>
            <a:off x="7644631" y="1770704"/>
            <a:ext cx="74184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	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5" name="AutoShape 21"/>
          <p:cNvSpPr/>
          <p:nvPr/>
        </p:nvSpPr>
        <p:spPr>
          <a:xfrm>
            <a:off x="8415901" y="1770704"/>
            <a:ext cx="725229" cy="353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" name="AutoShape 21"/>
          <p:cNvSpPr/>
          <p:nvPr/>
        </p:nvSpPr>
        <p:spPr>
          <a:xfrm>
            <a:off x="6889765" y="1770704"/>
            <a:ext cx="725441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141387" y="962844"/>
            <a:ext cx="3440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Enterprise Value </a:t>
            </a:r>
            <a:r>
              <a:rPr lang="tr-TR" sz="27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Map</a:t>
            </a:r>
            <a:endParaRPr lang="en-US" sz="27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Dikdörtgen 99"/>
          <p:cNvSpPr/>
          <p:nvPr/>
        </p:nvSpPr>
        <p:spPr>
          <a:xfrm>
            <a:off x="7119907" y="2238927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2" name="Dikdörtgen 11"/>
          <p:cNvSpPr/>
          <p:nvPr/>
        </p:nvSpPr>
        <p:spPr>
          <a:xfrm>
            <a:off x="2026037" y="1716877"/>
            <a:ext cx="238886" cy="2398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7" name="Dikdörtgen 16"/>
          <p:cNvSpPr/>
          <p:nvPr/>
        </p:nvSpPr>
        <p:spPr>
          <a:xfrm flipV="1">
            <a:off x="2026037" y="3972609"/>
            <a:ext cx="238886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2" name="Dikdörtgen 101"/>
          <p:cNvSpPr/>
          <p:nvPr/>
        </p:nvSpPr>
        <p:spPr>
          <a:xfrm>
            <a:off x="2029666" y="2478237"/>
            <a:ext cx="238886" cy="1636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3" name="Dikdörtgen 102"/>
          <p:cNvSpPr/>
          <p:nvPr/>
        </p:nvSpPr>
        <p:spPr>
          <a:xfrm>
            <a:off x="2021141" y="1710403"/>
            <a:ext cx="23888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Metin kutusu 3"/>
          <p:cNvSpPr txBox="1"/>
          <p:nvPr/>
        </p:nvSpPr>
        <p:spPr>
          <a:xfrm>
            <a:off x="61570" y="1738702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Kullanıcı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arayüzü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54323" y="2028438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server’ı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61570" y="2272647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Özel yazılım</a:t>
            </a:r>
          </a:p>
        </p:txBody>
      </p:sp>
      <p:sp>
        <p:nvSpPr>
          <p:cNvPr id="56" name="Metin kutusu 55"/>
          <p:cNvSpPr txBox="1"/>
          <p:nvPr/>
        </p:nvSpPr>
        <p:spPr>
          <a:xfrm>
            <a:off x="84104" y="2494350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ambarı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53938" y="279417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işleme</a:t>
            </a:r>
          </a:p>
        </p:txBody>
      </p:sp>
      <p:sp>
        <p:nvSpPr>
          <p:cNvPr id="58" name="Metin kutusu 57"/>
          <p:cNvSpPr txBox="1"/>
          <p:nvPr/>
        </p:nvSpPr>
        <p:spPr>
          <a:xfrm>
            <a:off x="52215" y="3056005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taşıma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68890" y="330031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70613" y="354535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68890" y="380719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araçları /sensor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029666" y="3853135"/>
            <a:ext cx="230361" cy="261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3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471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tr-TR" sz="24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-)Sonraki analitik projelere başla</a:t>
            </a:r>
            <a:endParaRPr lang="en-US" sz="24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9" name="Group 19"/>
          <p:cNvGrpSpPr/>
          <p:nvPr/>
        </p:nvGrpSpPr>
        <p:grpSpPr>
          <a:xfrm>
            <a:off x="3135558" y="2191106"/>
            <a:ext cx="2953514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3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6" name="AutoShape 26"/>
            <p:cNvSpPr/>
            <p:nvPr/>
          </p:nvSpPr>
          <p:spPr>
            <a:xfrm>
              <a:off x="6586737" y="2610186"/>
              <a:ext cx="3166366" cy="2483184"/>
            </a:xfrm>
            <a:prstGeom prst="rect">
              <a:avLst/>
            </a:prstGeom>
            <a:grpFill/>
          </p:spPr>
        </p:sp>
        <p:sp>
          <p:nvSpPr>
            <p:cNvPr id="3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Maliyet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55" name="AutoShape 21"/>
          <p:cNvSpPr/>
          <p:nvPr/>
        </p:nvSpPr>
        <p:spPr>
          <a:xfrm>
            <a:off x="3894969" y="1783922"/>
            <a:ext cx="702969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126699" y="2191106"/>
            <a:ext cx="3022844" cy="2300211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0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91" name="AutoShape 21"/>
          <p:cNvSpPr/>
          <p:nvPr/>
        </p:nvSpPr>
        <p:spPr>
          <a:xfrm>
            <a:off x="4626689" y="1783922"/>
            <a:ext cx="71681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AutoShape 21"/>
          <p:cNvSpPr/>
          <p:nvPr/>
        </p:nvSpPr>
        <p:spPr>
          <a:xfrm>
            <a:off x="5372257" y="1770704"/>
            <a:ext cx="71681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3" name="AutoShape 21"/>
          <p:cNvSpPr/>
          <p:nvPr/>
        </p:nvSpPr>
        <p:spPr>
          <a:xfrm>
            <a:off x="6137769" y="1770704"/>
            <a:ext cx="72442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AutoShape 21"/>
          <p:cNvSpPr/>
          <p:nvPr/>
        </p:nvSpPr>
        <p:spPr>
          <a:xfrm>
            <a:off x="7644631" y="1770704"/>
            <a:ext cx="741845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5" name="AutoShape 21"/>
          <p:cNvSpPr/>
          <p:nvPr/>
        </p:nvSpPr>
        <p:spPr>
          <a:xfrm>
            <a:off x="8415901" y="1770704"/>
            <a:ext cx="725229" cy="353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" name="AutoShape 21"/>
          <p:cNvSpPr/>
          <p:nvPr/>
        </p:nvSpPr>
        <p:spPr>
          <a:xfrm>
            <a:off x="6889765" y="1770704"/>
            <a:ext cx="725441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141387" y="962844"/>
            <a:ext cx="3440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Enterprise Value </a:t>
            </a:r>
            <a:r>
              <a:rPr lang="tr-TR" sz="27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Map</a:t>
            </a:r>
            <a:endParaRPr lang="en-US" sz="27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Dikdörtgen 99"/>
          <p:cNvSpPr/>
          <p:nvPr/>
        </p:nvSpPr>
        <p:spPr>
          <a:xfrm>
            <a:off x="7119906" y="2295065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2" name="Dikdörtgen 11"/>
          <p:cNvSpPr/>
          <p:nvPr/>
        </p:nvSpPr>
        <p:spPr>
          <a:xfrm>
            <a:off x="2026037" y="1716877"/>
            <a:ext cx="238886" cy="2398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7" name="Dikdörtgen 16"/>
          <p:cNvSpPr/>
          <p:nvPr/>
        </p:nvSpPr>
        <p:spPr>
          <a:xfrm flipV="1">
            <a:off x="2026037" y="3972609"/>
            <a:ext cx="238886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2" name="Dikdörtgen 101"/>
          <p:cNvSpPr/>
          <p:nvPr/>
        </p:nvSpPr>
        <p:spPr>
          <a:xfrm>
            <a:off x="2029666" y="2478237"/>
            <a:ext cx="238886" cy="1636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3" name="Dikdörtgen 102"/>
          <p:cNvSpPr/>
          <p:nvPr/>
        </p:nvSpPr>
        <p:spPr>
          <a:xfrm>
            <a:off x="2021141" y="1710403"/>
            <a:ext cx="23888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5" name="Dikdörtgen 4"/>
          <p:cNvSpPr/>
          <p:nvPr/>
        </p:nvSpPr>
        <p:spPr>
          <a:xfrm>
            <a:off x="2029666" y="3853135"/>
            <a:ext cx="230361" cy="261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kdörtgen 61"/>
          <p:cNvSpPr/>
          <p:nvPr/>
        </p:nvSpPr>
        <p:spPr>
          <a:xfrm>
            <a:off x="2380517" y="1716877"/>
            <a:ext cx="238886" cy="2398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3" name="Dikdörtgen 62"/>
          <p:cNvSpPr/>
          <p:nvPr/>
        </p:nvSpPr>
        <p:spPr>
          <a:xfrm flipV="1">
            <a:off x="2380517" y="3972609"/>
            <a:ext cx="238886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4" name="Dikdörtgen 63"/>
          <p:cNvSpPr/>
          <p:nvPr/>
        </p:nvSpPr>
        <p:spPr>
          <a:xfrm>
            <a:off x="2384146" y="2856907"/>
            <a:ext cx="238886" cy="1258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5" name="Dikdörtgen 64"/>
          <p:cNvSpPr/>
          <p:nvPr/>
        </p:nvSpPr>
        <p:spPr>
          <a:xfrm>
            <a:off x="2375621" y="1710403"/>
            <a:ext cx="238886" cy="568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6" name="Dikdörtgen 65"/>
          <p:cNvSpPr/>
          <p:nvPr/>
        </p:nvSpPr>
        <p:spPr>
          <a:xfrm>
            <a:off x="2384146" y="3363783"/>
            <a:ext cx="230361" cy="751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kdörtgen 66"/>
          <p:cNvSpPr/>
          <p:nvPr/>
        </p:nvSpPr>
        <p:spPr>
          <a:xfrm>
            <a:off x="2748618" y="1716877"/>
            <a:ext cx="238886" cy="23980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8" name="Dikdörtgen 67"/>
          <p:cNvSpPr/>
          <p:nvPr/>
        </p:nvSpPr>
        <p:spPr>
          <a:xfrm flipV="1">
            <a:off x="2748618" y="3972609"/>
            <a:ext cx="238886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9" name="Dikdörtgen 68"/>
          <p:cNvSpPr/>
          <p:nvPr/>
        </p:nvSpPr>
        <p:spPr>
          <a:xfrm>
            <a:off x="2752247" y="2478237"/>
            <a:ext cx="238886" cy="1636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0" name="Dikdörtgen 69"/>
          <p:cNvSpPr/>
          <p:nvPr/>
        </p:nvSpPr>
        <p:spPr>
          <a:xfrm>
            <a:off x="2743722" y="1710403"/>
            <a:ext cx="238886" cy="767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1" name="Dikdörtgen 70"/>
          <p:cNvSpPr/>
          <p:nvPr/>
        </p:nvSpPr>
        <p:spPr>
          <a:xfrm>
            <a:off x="2752247" y="3101951"/>
            <a:ext cx="230361" cy="1013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kdörtgen 71"/>
          <p:cNvSpPr/>
          <p:nvPr/>
        </p:nvSpPr>
        <p:spPr>
          <a:xfrm>
            <a:off x="6945143" y="2124087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73" name="Dikdörtgen 72"/>
          <p:cNvSpPr/>
          <p:nvPr/>
        </p:nvSpPr>
        <p:spPr>
          <a:xfrm>
            <a:off x="3997633" y="2824951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98" name="Metin kutusu 97">
            <a:extLst>
              <a:ext uri="{FF2B5EF4-FFF2-40B4-BE49-F238E27FC236}">
                <a16:creationId xmlns:a16="http://schemas.microsoft.com/office/drawing/2014/main" id="{ED423484-12C4-498A-B48E-4A5558C22848}"/>
              </a:ext>
            </a:extLst>
          </p:cNvPr>
          <p:cNvSpPr txBox="1"/>
          <p:nvPr/>
        </p:nvSpPr>
        <p:spPr>
          <a:xfrm>
            <a:off x="61570" y="1738702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Kullanıcı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arayüzü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9" name="Metin kutusu 98">
            <a:extLst>
              <a:ext uri="{FF2B5EF4-FFF2-40B4-BE49-F238E27FC236}">
                <a16:creationId xmlns:a16="http://schemas.microsoft.com/office/drawing/2014/main" id="{BB1F11DD-8984-4A2F-84A1-2488EE1FE5E7}"/>
              </a:ext>
            </a:extLst>
          </p:cNvPr>
          <p:cNvSpPr txBox="1"/>
          <p:nvPr/>
        </p:nvSpPr>
        <p:spPr>
          <a:xfrm>
            <a:off x="54323" y="2028438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server’ı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1" name="Metin kutusu 100">
            <a:extLst>
              <a:ext uri="{FF2B5EF4-FFF2-40B4-BE49-F238E27FC236}">
                <a16:creationId xmlns:a16="http://schemas.microsoft.com/office/drawing/2014/main" id="{2BC17195-B15D-4294-8C6F-5B56B2B34BC4}"/>
              </a:ext>
            </a:extLst>
          </p:cNvPr>
          <p:cNvSpPr txBox="1"/>
          <p:nvPr/>
        </p:nvSpPr>
        <p:spPr>
          <a:xfrm>
            <a:off x="61570" y="2272647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Özel yazılım</a:t>
            </a:r>
          </a:p>
        </p:txBody>
      </p:sp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7AC63702-FA58-401C-B84B-D759AE5CC5B0}"/>
              </a:ext>
            </a:extLst>
          </p:cNvPr>
          <p:cNvSpPr txBox="1"/>
          <p:nvPr/>
        </p:nvSpPr>
        <p:spPr>
          <a:xfrm>
            <a:off x="84104" y="2494350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ambarı</a:t>
            </a:r>
          </a:p>
        </p:txBody>
      </p:sp>
      <p:sp>
        <p:nvSpPr>
          <p:cNvPr id="105" name="Metin kutusu 104">
            <a:extLst>
              <a:ext uri="{FF2B5EF4-FFF2-40B4-BE49-F238E27FC236}">
                <a16:creationId xmlns:a16="http://schemas.microsoft.com/office/drawing/2014/main" id="{CAF8FD2C-6706-476E-A8C5-1F1468B9E0C0}"/>
              </a:ext>
            </a:extLst>
          </p:cNvPr>
          <p:cNvSpPr txBox="1"/>
          <p:nvPr/>
        </p:nvSpPr>
        <p:spPr>
          <a:xfrm>
            <a:off x="53938" y="279417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işleme</a:t>
            </a: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5D0CDA36-7BB2-40C9-95FA-30CA57DACBDB}"/>
              </a:ext>
            </a:extLst>
          </p:cNvPr>
          <p:cNvSpPr txBox="1"/>
          <p:nvPr/>
        </p:nvSpPr>
        <p:spPr>
          <a:xfrm>
            <a:off x="52215" y="3056005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taşıma</a:t>
            </a:r>
          </a:p>
        </p:txBody>
      </p:sp>
      <p:sp>
        <p:nvSpPr>
          <p:cNvPr id="107" name="Metin kutusu 106">
            <a:extLst>
              <a:ext uri="{FF2B5EF4-FFF2-40B4-BE49-F238E27FC236}">
                <a16:creationId xmlns:a16="http://schemas.microsoft.com/office/drawing/2014/main" id="{A3257420-8287-4177-B1EB-754A8D5B29AF}"/>
              </a:ext>
            </a:extLst>
          </p:cNvPr>
          <p:cNvSpPr txBox="1"/>
          <p:nvPr/>
        </p:nvSpPr>
        <p:spPr>
          <a:xfrm>
            <a:off x="68890" y="330031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328E946D-76EC-4E0E-A81D-07725D18DFBE}"/>
              </a:ext>
            </a:extLst>
          </p:cNvPr>
          <p:cNvSpPr txBox="1"/>
          <p:nvPr/>
        </p:nvSpPr>
        <p:spPr>
          <a:xfrm>
            <a:off x="70613" y="354535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</a:p>
        </p:txBody>
      </p:sp>
      <p:sp>
        <p:nvSpPr>
          <p:cNvPr id="109" name="Metin kutusu 108">
            <a:extLst>
              <a:ext uri="{FF2B5EF4-FFF2-40B4-BE49-F238E27FC236}">
                <a16:creationId xmlns:a16="http://schemas.microsoft.com/office/drawing/2014/main" id="{786CAC32-5385-42E1-8188-6F9112FCA76F}"/>
              </a:ext>
            </a:extLst>
          </p:cNvPr>
          <p:cNvSpPr txBox="1"/>
          <p:nvPr/>
        </p:nvSpPr>
        <p:spPr>
          <a:xfrm>
            <a:off x="68890" y="380719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araçları /sensor</a:t>
            </a:r>
          </a:p>
        </p:txBody>
      </p:sp>
    </p:spTree>
    <p:extLst>
      <p:ext uri="{BB962C8B-B14F-4D97-AF65-F5344CB8AC3E}">
        <p14:creationId xmlns:p14="http://schemas.microsoft.com/office/powerpoint/2010/main" val="1047556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7975" y="1883965"/>
            <a:ext cx="4241092" cy="3231424"/>
            <a:chOff x="0" y="0"/>
            <a:chExt cx="11337528" cy="10313737"/>
          </a:xfrm>
          <a:solidFill>
            <a:schemeClr val="bg1">
              <a:lumMod val="95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4" name="AutoShape 4"/>
            <p:cNvSpPr/>
            <p:nvPr/>
          </p:nvSpPr>
          <p:spPr>
            <a:xfrm>
              <a:off x="2866132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5" name="AutoShape 5"/>
            <p:cNvSpPr/>
            <p:nvPr/>
          </p:nvSpPr>
          <p:spPr>
            <a:xfrm>
              <a:off x="5732264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8598396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8" name="AutoShape 8"/>
            <p:cNvSpPr/>
            <p:nvPr/>
          </p:nvSpPr>
          <p:spPr>
            <a:xfrm>
              <a:off x="2866132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9" name="AutoShape 9"/>
            <p:cNvSpPr/>
            <p:nvPr/>
          </p:nvSpPr>
          <p:spPr>
            <a:xfrm>
              <a:off x="5732264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0" name="AutoShape 10"/>
            <p:cNvSpPr/>
            <p:nvPr/>
          </p:nvSpPr>
          <p:spPr>
            <a:xfrm>
              <a:off x="8598396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1" name="AutoShape 11"/>
            <p:cNvSpPr/>
            <p:nvPr/>
          </p:nvSpPr>
          <p:spPr>
            <a:xfrm>
              <a:off x="0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2" name="AutoShape 12"/>
            <p:cNvSpPr/>
            <p:nvPr/>
          </p:nvSpPr>
          <p:spPr>
            <a:xfrm>
              <a:off x="2866132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3" name="AutoShape 13"/>
            <p:cNvSpPr/>
            <p:nvPr/>
          </p:nvSpPr>
          <p:spPr>
            <a:xfrm>
              <a:off x="5732264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4" name="AutoShape 14"/>
            <p:cNvSpPr/>
            <p:nvPr/>
          </p:nvSpPr>
          <p:spPr>
            <a:xfrm>
              <a:off x="8598396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5" name="AutoShape 15"/>
            <p:cNvSpPr/>
            <p:nvPr/>
          </p:nvSpPr>
          <p:spPr>
            <a:xfrm>
              <a:off x="0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6" name="AutoShape 16"/>
            <p:cNvSpPr/>
            <p:nvPr/>
          </p:nvSpPr>
          <p:spPr>
            <a:xfrm>
              <a:off x="2866132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7" name="AutoShape 17"/>
            <p:cNvSpPr/>
            <p:nvPr/>
          </p:nvSpPr>
          <p:spPr>
            <a:xfrm>
              <a:off x="5732264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8" name="AutoShape 18"/>
            <p:cNvSpPr/>
            <p:nvPr/>
          </p:nvSpPr>
          <p:spPr>
            <a:xfrm>
              <a:off x="8598396" y="7830553"/>
              <a:ext cx="2739132" cy="2483184"/>
            </a:xfrm>
            <a:prstGeom prst="rect">
              <a:avLst/>
            </a:pr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0" y="1883965"/>
            <a:ext cx="4892427" cy="3259535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6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36" name="TextBox 36"/>
          <p:cNvSpPr txBox="1"/>
          <p:nvPr/>
        </p:nvSpPr>
        <p:spPr>
          <a:xfrm>
            <a:off x="-66576" y="2031588"/>
            <a:ext cx="1114619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 rot="10800000" flipV="1">
            <a:off x="78809" y="2192080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Performans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63428" y="3008941"/>
            <a:ext cx="4026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208124" y="3703389"/>
            <a:ext cx="5004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Esneklik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78809" y="3908225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Yöntem değişimi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değişimleri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Optimize </a:t>
            </a:r>
            <a:r>
              <a:rPr lang="tr-TR" sz="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Mix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31154" y="4456829"/>
            <a:ext cx="4748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78809" y="4641495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Materyaller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Finansal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AutoShape 21"/>
          <p:cNvSpPr/>
          <p:nvPr/>
        </p:nvSpPr>
        <p:spPr>
          <a:xfrm>
            <a:off x="1235013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6" name="AutoShape 21"/>
          <p:cNvSpPr/>
          <p:nvPr/>
        </p:nvSpPr>
        <p:spPr>
          <a:xfrm>
            <a:off x="2470026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7" name="AutoShape 21"/>
          <p:cNvSpPr/>
          <p:nvPr/>
        </p:nvSpPr>
        <p:spPr>
          <a:xfrm>
            <a:off x="3705039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9" name="AutoShape 3"/>
          <p:cNvSpPr/>
          <p:nvPr/>
        </p:nvSpPr>
        <p:spPr>
          <a:xfrm>
            <a:off x="4937974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0" name="AutoShape 3"/>
          <p:cNvSpPr/>
          <p:nvPr/>
        </p:nvSpPr>
        <p:spPr>
          <a:xfrm>
            <a:off x="6010696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1" name="AutoShape 3"/>
          <p:cNvSpPr/>
          <p:nvPr/>
        </p:nvSpPr>
        <p:spPr>
          <a:xfrm>
            <a:off x="7083417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2" name="AutoShape 3"/>
          <p:cNvSpPr/>
          <p:nvPr/>
        </p:nvSpPr>
        <p:spPr>
          <a:xfrm>
            <a:off x="8156139" y="1017923"/>
            <a:ext cx="987862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3" name="Metin kutusu 52"/>
          <p:cNvSpPr txBox="1"/>
          <p:nvPr/>
        </p:nvSpPr>
        <p:spPr>
          <a:xfrm>
            <a:off x="1447800" y="1056023"/>
            <a:ext cx="6319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49806" y="114301"/>
            <a:ext cx="830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Birçok tek nokta uygulaması ölçeklendirilmez</a:t>
            </a:r>
          </a:p>
        </p:txBody>
      </p:sp>
      <p:sp>
        <p:nvSpPr>
          <p:cNvPr id="56" name="Metin kutusu 55"/>
          <p:cNvSpPr txBox="1"/>
          <p:nvPr/>
        </p:nvSpPr>
        <p:spPr>
          <a:xfrm rot="10800000" flipV="1">
            <a:off x="1347642" y="1333431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oluyor?</a:t>
            </a:r>
            <a:endParaRPr lang="en-US" sz="1000" dirty="0">
              <a:latin typeface="Arimo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2806486" y="1065785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Değişken</a:t>
            </a:r>
            <a:endParaRPr lang="en-US" sz="700" dirty="0"/>
          </a:p>
        </p:txBody>
      </p:sp>
      <p:sp>
        <p:nvSpPr>
          <p:cNvPr id="58" name="Metin kutusu 57"/>
          <p:cNvSpPr txBox="1"/>
          <p:nvPr/>
        </p:nvSpPr>
        <p:spPr>
          <a:xfrm rot="10800000" flipV="1">
            <a:off x="2535446" y="1333432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değişiyor?</a:t>
            </a:r>
            <a:endParaRPr lang="en-US" sz="800" dirty="0">
              <a:latin typeface="Arimo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4112304" y="1058868"/>
            <a:ext cx="4427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Sebep</a:t>
            </a:r>
            <a:endParaRPr lang="en-US" sz="700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5301600" y="1064642"/>
            <a:ext cx="3930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Kural</a:t>
            </a:r>
            <a:endParaRPr lang="en-US" sz="700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6268173" y="1056023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Tahmin</a:t>
            </a:r>
            <a:endParaRPr lang="en-US" sz="700" dirty="0"/>
          </a:p>
        </p:txBody>
      </p:sp>
      <p:sp>
        <p:nvSpPr>
          <p:cNvPr id="65" name="Metin kutusu 64"/>
          <p:cNvSpPr txBox="1"/>
          <p:nvPr/>
        </p:nvSpPr>
        <p:spPr>
          <a:xfrm>
            <a:off x="7285512" y="1056023"/>
            <a:ext cx="522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Yönerge</a:t>
            </a:r>
            <a:endParaRPr lang="en-US" sz="700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8301480" y="1056023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Optimizasyon</a:t>
            </a:r>
            <a:endParaRPr lang="en-US" sz="700" dirty="0"/>
          </a:p>
        </p:txBody>
      </p:sp>
      <p:sp>
        <p:nvSpPr>
          <p:cNvPr id="67" name="Metin kutusu 66"/>
          <p:cNvSpPr txBox="1"/>
          <p:nvPr/>
        </p:nvSpPr>
        <p:spPr>
          <a:xfrm rot="10800000" flipV="1">
            <a:off x="5008993" y="1309028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Kurallar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 rot="10800000" flipV="1">
            <a:off x="6081714" y="1285183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olacak?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 rot="10800000" flipV="1">
            <a:off x="7154436" y="1189137"/>
            <a:ext cx="181298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Hangi adımlar </a:t>
            </a:r>
          </a:p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atılmalı?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Metin kutusu 70"/>
          <p:cNvSpPr txBox="1"/>
          <p:nvPr/>
        </p:nvSpPr>
        <p:spPr>
          <a:xfrm rot="10800000" flipV="1">
            <a:off x="8181001" y="1250692"/>
            <a:ext cx="105820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Kaldıraçlar nasıl optimize edilmeli?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 rot="10800000" flipV="1">
            <a:off x="3788536" y="1335011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8" name="Yuvarlatılmış Dikdörtgen 36">
            <a:extLst>
              <a:ext uri="{FF2B5EF4-FFF2-40B4-BE49-F238E27FC236}">
                <a16:creationId xmlns:a16="http://schemas.microsoft.com/office/drawing/2014/main" id="{D6C5142E-DA62-4F49-B6C0-598679F5B47E}"/>
              </a:ext>
            </a:extLst>
          </p:cNvPr>
          <p:cNvSpPr/>
          <p:nvPr/>
        </p:nvSpPr>
        <p:spPr>
          <a:xfrm>
            <a:off x="2366273" y="2256639"/>
            <a:ext cx="5405686" cy="2772560"/>
          </a:xfrm>
          <a:prstGeom prst="roundRect">
            <a:avLst/>
          </a:prstGeom>
          <a:solidFill>
            <a:srgbClr val="FF696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3" name="Aynı Yanın Köşesi Yuvarlatılmış Dikdörtgen 47">
            <a:extLst>
              <a:ext uri="{FF2B5EF4-FFF2-40B4-BE49-F238E27FC236}">
                <a16:creationId xmlns:a16="http://schemas.microsoft.com/office/drawing/2014/main" id="{D3923FC1-8290-48C2-BB93-13710CB5CCC5}"/>
              </a:ext>
            </a:extLst>
          </p:cNvPr>
          <p:cNvSpPr/>
          <p:nvPr/>
        </p:nvSpPr>
        <p:spPr>
          <a:xfrm rot="16200000">
            <a:off x="1750630" y="2887927"/>
            <a:ext cx="2721909" cy="1498765"/>
          </a:xfrm>
          <a:prstGeom prst="round2Same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FC456BD2-B4CF-4505-B11F-D760D24D4418}"/>
              </a:ext>
            </a:extLst>
          </p:cNvPr>
          <p:cNvSpPr txBox="1"/>
          <p:nvPr/>
        </p:nvSpPr>
        <p:spPr>
          <a:xfrm>
            <a:off x="4362276" y="2623078"/>
            <a:ext cx="3034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 Örnekleri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Plastik/Ambalajlama Şirketi :   542 tek nokta uygulamaları</a:t>
            </a: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Oto OEM:  500+ tek nokta uygulamaları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Endüstriyel:    20,000+ yazılım elemanları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FCAD48D5-EB1D-46BA-AA5F-E91C2B4D7B19}"/>
              </a:ext>
            </a:extLst>
          </p:cNvPr>
          <p:cNvSpPr txBox="1"/>
          <p:nvPr/>
        </p:nvSpPr>
        <p:spPr>
          <a:xfrm>
            <a:off x="2560244" y="2675096"/>
            <a:ext cx="1535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Yeteri Kadar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Değer 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Sağlamıyor.</a:t>
            </a:r>
          </a:p>
          <a:p>
            <a:endParaRPr lang="tr-TR" sz="1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6" name="Resim 75">
            <a:extLst>
              <a:ext uri="{FF2B5EF4-FFF2-40B4-BE49-F238E27FC236}">
                <a16:creationId xmlns:a16="http://schemas.microsoft.com/office/drawing/2014/main" id="{8CA8108D-2D2F-4E13-BC69-CEAF6D68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84" y="3956325"/>
            <a:ext cx="626129" cy="6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  <p:bldP spid="74" grpId="0"/>
      <p:bldP spid="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24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1-)Veri topla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245942" y="4328444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Endüstriyel </a:t>
            </a:r>
            <a:r>
              <a:rPr lang="tr-TR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 rot="10800000" flipV="1">
            <a:off x="50077" y="4708219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50078" y="4144791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988350" y="4148092"/>
            <a:ext cx="831653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8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2012653" y="4155874"/>
            <a:ext cx="840447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ağ Ayraç 8">
            <a:extLst>
              <a:ext uri="{FF2B5EF4-FFF2-40B4-BE49-F238E27FC236}">
                <a16:creationId xmlns:a16="http://schemas.microsoft.com/office/drawing/2014/main" id="{5E088554-4383-49C0-A30C-42AB6639935F}"/>
              </a:ext>
            </a:extLst>
          </p:cNvPr>
          <p:cNvSpPr/>
          <p:nvPr/>
        </p:nvSpPr>
        <p:spPr>
          <a:xfrm>
            <a:off x="3308744" y="3477659"/>
            <a:ext cx="865539" cy="157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44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2-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</a:t>
            </a:r>
            <a:r>
              <a:rPr lang="tr-TR" sz="700" dirty="0"/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lake oluştur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" y="2679524"/>
            <a:ext cx="5577148" cy="23964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1" name="Metin kutusu 10"/>
          <p:cNvSpPr txBox="1"/>
          <p:nvPr/>
        </p:nvSpPr>
        <p:spPr>
          <a:xfrm>
            <a:off x="4362453" y="4038517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Endüstriyel </a:t>
            </a:r>
            <a:r>
              <a:rPr lang="tr-TR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E4BD05B1-7C39-4545-AC30-39CDDC876873}"/>
              </a:ext>
            </a:extLst>
          </p:cNvPr>
          <p:cNvSpPr/>
          <p:nvPr/>
        </p:nvSpPr>
        <p:spPr>
          <a:xfrm>
            <a:off x="3308744" y="3477659"/>
            <a:ext cx="865539" cy="157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14301" y="3501805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 rot="10800000" flipV="1">
            <a:off x="114301" y="3501805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 rot="10800000" flipV="1">
            <a:off x="114300" y="4656914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114301" y="4093486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052573" y="4096787"/>
            <a:ext cx="831653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8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076876" y="4104569"/>
            <a:ext cx="840447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08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3-)Analitik Projeyi Başlat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833" y="3416886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47833" y="3416886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0800000" flipV="1">
            <a:off x="47832" y="4571995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7833" y="4008567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86105" y="4011868"/>
            <a:ext cx="831653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8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10408" y="4019650"/>
            <a:ext cx="840447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9" name="Group 19"/>
          <p:cNvGrpSpPr/>
          <p:nvPr/>
        </p:nvGrpSpPr>
        <p:grpSpPr>
          <a:xfrm>
            <a:off x="3182294" y="2839689"/>
            <a:ext cx="2964307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3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6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Maliyet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55" name="AutoShape 21"/>
          <p:cNvSpPr/>
          <p:nvPr/>
        </p:nvSpPr>
        <p:spPr>
          <a:xfrm>
            <a:off x="3925119" y="2430184"/>
            <a:ext cx="724901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174016" y="2838314"/>
            <a:ext cx="2969984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0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91" name="AutoShape 21"/>
          <p:cNvSpPr/>
          <p:nvPr/>
        </p:nvSpPr>
        <p:spPr>
          <a:xfrm>
            <a:off x="4678875" y="2435028"/>
            <a:ext cx="716507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AutoShape 21"/>
          <p:cNvSpPr/>
          <p:nvPr/>
        </p:nvSpPr>
        <p:spPr>
          <a:xfrm>
            <a:off x="5430771" y="2427561"/>
            <a:ext cx="714334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3" name="AutoShape 21"/>
          <p:cNvSpPr/>
          <p:nvPr/>
        </p:nvSpPr>
        <p:spPr>
          <a:xfrm>
            <a:off x="6174016" y="243312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AutoShape 21"/>
          <p:cNvSpPr/>
          <p:nvPr/>
        </p:nvSpPr>
        <p:spPr>
          <a:xfrm>
            <a:off x="7673463" y="243765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5" name="AutoShape 21"/>
          <p:cNvSpPr/>
          <p:nvPr/>
        </p:nvSpPr>
        <p:spPr>
          <a:xfrm>
            <a:off x="8429665" y="2440728"/>
            <a:ext cx="738883" cy="353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" name="AutoShape 21"/>
          <p:cNvSpPr/>
          <p:nvPr/>
        </p:nvSpPr>
        <p:spPr>
          <a:xfrm>
            <a:off x="6923740" y="2430184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4953911" y="1549811"/>
            <a:ext cx="3440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Enterprise Value </a:t>
            </a:r>
            <a:r>
              <a:rPr lang="tr-TR" sz="2700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Map</a:t>
            </a:r>
            <a:endParaRPr lang="en-US" sz="2700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Dikdörtgen 99"/>
          <p:cNvSpPr/>
          <p:nvPr/>
        </p:nvSpPr>
        <p:spPr>
          <a:xfrm>
            <a:off x="7038165" y="2872060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5" name="Dikdörtgen 4"/>
          <p:cNvSpPr/>
          <p:nvPr/>
        </p:nvSpPr>
        <p:spPr>
          <a:xfrm>
            <a:off x="-2078" y="1011892"/>
            <a:ext cx="3172143" cy="552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 Geliştiricileri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0" y="1801410"/>
            <a:ext cx="3172143" cy="552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Bilimciler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-2078" y="2609148"/>
            <a:ext cx="3188306" cy="552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Mühendisleri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466337" y="835316"/>
            <a:ext cx="6992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User </a:t>
            </a:r>
            <a:r>
              <a:rPr lang="tr-TR" sz="7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Analytic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2356962" y="1625529"/>
            <a:ext cx="7873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Stastical</a:t>
            </a: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Model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2475554" y="2437651"/>
            <a:ext cx="6848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</a:t>
            </a:r>
            <a:r>
              <a:rPr lang="tr-TR" sz="7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Models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" y="1114649"/>
            <a:ext cx="330280" cy="304800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" y="1905242"/>
            <a:ext cx="330280" cy="304800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" y="2696765"/>
            <a:ext cx="330280" cy="3048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28" y="2744081"/>
            <a:ext cx="304800" cy="3048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14" y="1039079"/>
            <a:ext cx="304800" cy="3048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33" y="19287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4-)Sonraki Analitik Projeyi Başlat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1728" y="3505200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41728" y="3505200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0800000" flipV="1">
            <a:off x="41728" y="4660310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1728" y="4096881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048026" y="4100182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92535" y="4107965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075766" y="2814482"/>
            <a:ext cx="3068233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0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97" name="Metin kutusu 96"/>
          <p:cNvSpPr txBox="1"/>
          <p:nvPr/>
        </p:nvSpPr>
        <p:spPr>
          <a:xfrm>
            <a:off x="5059645" y="1595977"/>
            <a:ext cx="3440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Enterprise Value </a:t>
            </a:r>
            <a:r>
              <a:rPr lang="tr-TR" sz="27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Map</a:t>
            </a:r>
            <a:endParaRPr lang="en-US" sz="2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9" name="Dikdörtgen 98"/>
          <p:cNvSpPr/>
          <p:nvPr/>
        </p:nvSpPr>
        <p:spPr>
          <a:xfrm>
            <a:off x="6313916" y="3505200"/>
            <a:ext cx="371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0" name="Dikdörtgen 99"/>
          <p:cNvSpPr/>
          <p:nvPr/>
        </p:nvSpPr>
        <p:spPr>
          <a:xfrm>
            <a:off x="7033949" y="2932137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pic>
        <p:nvPicPr>
          <p:cNvPr id="103" name="Resim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4" y="1401540"/>
            <a:ext cx="390965" cy="388875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2" y="2322016"/>
            <a:ext cx="269381" cy="30526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56" y="1401540"/>
            <a:ext cx="390965" cy="388875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4" y="2306037"/>
            <a:ext cx="269381" cy="305265"/>
          </a:xfrm>
          <a:prstGeom prst="rect">
            <a:avLst/>
          </a:prstGeom>
        </p:spPr>
      </p:pic>
      <p:pic>
        <p:nvPicPr>
          <p:cNvPr id="108" name="Resim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4" y="1852645"/>
            <a:ext cx="304800" cy="304800"/>
          </a:xfrm>
          <a:prstGeom prst="rect">
            <a:avLst/>
          </a:prstGeom>
        </p:spPr>
      </p:pic>
      <p:pic>
        <p:nvPicPr>
          <p:cNvPr id="109" name="Resim 10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4" y="1819452"/>
            <a:ext cx="304800" cy="3048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1" y="1500794"/>
            <a:ext cx="159272" cy="159272"/>
          </a:xfrm>
          <a:prstGeom prst="rect">
            <a:avLst/>
          </a:prstGeom>
        </p:spPr>
      </p:pic>
      <p:grpSp>
        <p:nvGrpSpPr>
          <p:cNvPr id="60" name="Group 19">
            <a:extLst>
              <a:ext uri="{FF2B5EF4-FFF2-40B4-BE49-F238E27FC236}">
                <a16:creationId xmlns:a16="http://schemas.microsoft.com/office/drawing/2014/main" id="{398E195B-A3FF-4ECF-864D-B5424F03E3DA}"/>
              </a:ext>
            </a:extLst>
          </p:cNvPr>
          <p:cNvGrpSpPr/>
          <p:nvPr/>
        </p:nvGrpSpPr>
        <p:grpSpPr>
          <a:xfrm>
            <a:off x="3182294" y="2839689"/>
            <a:ext cx="2964307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61" name="AutoShape 20">
              <a:extLst>
                <a:ext uri="{FF2B5EF4-FFF2-40B4-BE49-F238E27FC236}">
                  <a16:creationId xmlns:a16="http://schemas.microsoft.com/office/drawing/2014/main" id="{71B97D9E-2DA3-499B-924D-7383D970FF49}"/>
                </a:ext>
              </a:extLst>
            </p:cNvPr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2" name="AutoShape 21">
              <a:extLst>
                <a:ext uri="{FF2B5EF4-FFF2-40B4-BE49-F238E27FC236}">
                  <a16:creationId xmlns:a16="http://schemas.microsoft.com/office/drawing/2014/main" id="{A0964887-A387-4BE6-A7EF-017C1DA1E5C2}"/>
                </a:ext>
              </a:extLst>
            </p:cNvPr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3" name="AutoShape 22">
              <a:extLst>
                <a:ext uri="{FF2B5EF4-FFF2-40B4-BE49-F238E27FC236}">
                  <a16:creationId xmlns:a16="http://schemas.microsoft.com/office/drawing/2014/main" id="{65F317D3-D379-4354-A849-516C74D9DAC9}"/>
                </a:ext>
              </a:extLst>
            </p:cNvPr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4" name="AutoShape 23">
              <a:extLst>
                <a:ext uri="{FF2B5EF4-FFF2-40B4-BE49-F238E27FC236}">
                  <a16:creationId xmlns:a16="http://schemas.microsoft.com/office/drawing/2014/main" id="{FB9EB44E-56F5-41F8-98F6-64A71B08E33C}"/>
                </a:ext>
              </a:extLst>
            </p:cNvPr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5" name="AutoShape 24">
              <a:extLst>
                <a:ext uri="{FF2B5EF4-FFF2-40B4-BE49-F238E27FC236}">
                  <a16:creationId xmlns:a16="http://schemas.microsoft.com/office/drawing/2014/main" id="{BC35DDEC-34A4-4F2D-8B8D-AC8CFB8BC463}"/>
                </a:ext>
              </a:extLst>
            </p:cNvPr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6" name="AutoShape 25">
              <a:extLst>
                <a:ext uri="{FF2B5EF4-FFF2-40B4-BE49-F238E27FC236}">
                  <a16:creationId xmlns:a16="http://schemas.microsoft.com/office/drawing/2014/main" id="{EB69D5F8-56EB-466C-95CF-45324AAAF36B}"/>
                </a:ext>
              </a:extLst>
            </p:cNvPr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7" name="AutoShape 26">
              <a:extLst>
                <a:ext uri="{FF2B5EF4-FFF2-40B4-BE49-F238E27FC236}">
                  <a16:creationId xmlns:a16="http://schemas.microsoft.com/office/drawing/2014/main" id="{E30E61A3-7A59-4EC7-84D1-899367BC30A4}"/>
                </a:ext>
              </a:extLst>
            </p:cNvPr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8" name="AutoShape 27">
              <a:extLst>
                <a:ext uri="{FF2B5EF4-FFF2-40B4-BE49-F238E27FC236}">
                  <a16:creationId xmlns:a16="http://schemas.microsoft.com/office/drawing/2014/main" id="{ED58C815-F914-491D-B2DE-B184DCEE8FEC}"/>
                </a:ext>
              </a:extLst>
            </p:cNvPr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9" name="AutoShape 28">
              <a:extLst>
                <a:ext uri="{FF2B5EF4-FFF2-40B4-BE49-F238E27FC236}">
                  <a16:creationId xmlns:a16="http://schemas.microsoft.com/office/drawing/2014/main" id="{7B8FE90C-3947-478D-A9B0-9507D41CA842}"/>
                </a:ext>
              </a:extLst>
            </p:cNvPr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0" name="AutoShape 29">
              <a:extLst>
                <a:ext uri="{FF2B5EF4-FFF2-40B4-BE49-F238E27FC236}">
                  <a16:creationId xmlns:a16="http://schemas.microsoft.com/office/drawing/2014/main" id="{08022E0B-621A-487B-8A6D-1DDDA9EA5E52}"/>
                </a:ext>
              </a:extLst>
            </p:cNvPr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1" name="AutoShape 30">
              <a:extLst>
                <a:ext uri="{FF2B5EF4-FFF2-40B4-BE49-F238E27FC236}">
                  <a16:creationId xmlns:a16="http://schemas.microsoft.com/office/drawing/2014/main" id="{401F56F3-D679-4944-A55A-7589B8B12D07}"/>
                </a:ext>
              </a:extLst>
            </p:cNvPr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2" name="AutoShape 31">
              <a:extLst>
                <a:ext uri="{FF2B5EF4-FFF2-40B4-BE49-F238E27FC236}">
                  <a16:creationId xmlns:a16="http://schemas.microsoft.com/office/drawing/2014/main" id="{D497C396-1FEA-4851-BC2C-753271E89535}"/>
                </a:ext>
              </a:extLst>
            </p:cNvPr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3" name="AutoShape 32">
              <a:extLst>
                <a:ext uri="{FF2B5EF4-FFF2-40B4-BE49-F238E27FC236}">
                  <a16:creationId xmlns:a16="http://schemas.microsoft.com/office/drawing/2014/main" id="{A00DC61B-1BB9-499C-BC6E-80681F900312}"/>
                </a:ext>
              </a:extLst>
            </p:cNvPr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Maliyet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8" name="AutoShape 33">
              <a:extLst>
                <a:ext uri="{FF2B5EF4-FFF2-40B4-BE49-F238E27FC236}">
                  <a16:creationId xmlns:a16="http://schemas.microsoft.com/office/drawing/2014/main" id="{05802098-7C11-41A5-8B38-6C42EC5A06C5}"/>
                </a:ext>
              </a:extLst>
            </p:cNvPr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01" name="AutoShape 34">
              <a:extLst>
                <a:ext uri="{FF2B5EF4-FFF2-40B4-BE49-F238E27FC236}">
                  <a16:creationId xmlns:a16="http://schemas.microsoft.com/office/drawing/2014/main" id="{DA10F118-20F8-4D13-AA64-B1D06EAF3A29}"/>
                </a:ext>
              </a:extLst>
            </p:cNvPr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02" name="AutoShape 35">
              <a:extLst>
                <a:ext uri="{FF2B5EF4-FFF2-40B4-BE49-F238E27FC236}">
                  <a16:creationId xmlns:a16="http://schemas.microsoft.com/office/drawing/2014/main" id="{DF4AF0F5-BCA4-4566-8849-E670D748E65D}"/>
                </a:ext>
              </a:extLst>
            </p:cNvPr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105" name="AutoShape 21">
            <a:extLst>
              <a:ext uri="{FF2B5EF4-FFF2-40B4-BE49-F238E27FC236}">
                <a16:creationId xmlns:a16="http://schemas.microsoft.com/office/drawing/2014/main" id="{E2A6BDE0-03F8-4B44-8A5F-C758301C157C}"/>
              </a:ext>
            </a:extLst>
          </p:cNvPr>
          <p:cNvSpPr/>
          <p:nvPr/>
        </p:nvSpPr>
        <p:spPr>
          <a:xfrm>
            <a:off x="3925119" y="2430184"/>
            <a:ext cx="724901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0" name="AutoShape 21">
            <a:extLst>
              <a:ext uri="{FF2B5EF4-FFF2-40B4-BE49-F238E27FC236}">
                <a16:creationId xmlns:a16="http://schemas.microsoft.com/office/drawing/2014/main" id="{42F22F88-C7EC-41C1-A97A-2831B07498F1}"/>
              </a:ext>
            </a:extLst>
          </p:cNvPr>
          <p:cNvSpPr/>
          <p:nvPr/>
        </p:nvSpPr>
        <p:spPr>
          <a:xfrm>
            <a:off x="4678875" y="2435028"/>
            <a:ext cx="716507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1" name="AutoShape 21">
            <a:extLst>
              <a:ext uri="{FF2B5EF4-FFF2-40B4-BE49-F238E27FC236}">
                <a16:creationId xmlns:a16="http://schemas.microsoft.com/office/drawing/2014/main" id="{5BA82CF3-33C0-40E3-A1CA-ABA992A42975}"/>
              </a:ext>
            </a:extLst>
          </p:cNvPr>
          <p:cNvSpPr/>
          <p:nvPr/>
        </p:nvSpPr>
        <p:spPr>
          <a:xfrm>
            <a:off x="5430771" y="2427561"/>
            <a:ext cx="714334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2" name="AutoShape 21">
            <a:extLst>
              <a:ext uri="{FF2B5EF4-FFF2-40B4-BE49-F238E27FC236}">
                <a16:creationId xmlns:a16="http://schemas.microsoft.com/office/drawing/2014/main" id="{F65FFA93-7938-4F92-B382-2752F12500CD}"/>
              </a:ext>
            </a:extLst>
          </p:cNvPr>
          <p:cNvSpPr/>
          <p:nvPr/>
        </p:nvSpPr>
        <p:spPr>
          <a:xfrm>
            <a:off x="6174016" y="243312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3" name="AutoShape 21">
            <a:extLst>
              <a:ext uri="{FF2B5EF4-FFF2-40B4-BE49-F238E27FC236}">
                <a16:creationId xmlns:a16="http://schemas.microsoft.com/office/drawing/2014/main" id="{D5AD7F67-1EC1-4F87-9DF4-548413279F57}"/>
              </a:ext>
            </a:extLst>
          </p:cNvPr>
          <p:cNvSpPr/>
          <p:nvPr/>
        </p:nvSpPr>
        <p:spPr>
          <a:xfrm>
            <a:off x="7673463" y="243765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4" name="AutoShape 21">
            <a:extLst>
              <a:ext uri="{FF2B5EF4-FFF2-40B4-BE49-F238E27FC236}">
                <a16:creationId xmlns:a16="http://schemas.microsoft.com/office/drawing/2014/main" id="{E6799CBB-C1A7-4103-AABA-C745B63F6DE4}"/>
              </a:ext>
            </a:extLst>
          </p:cNvPr>
          <p:cNvSpPr/>
          <p:nvPr/>
        </p:nvSpPr>
        <p:spPr>
          <a:xfrm>
            <a:off x="8429665" y="2440728"/>
            <a:ext cx="738883" cy="353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5" name="AutoShape 21">
            <a:extLst>
              <a:ext uri="{FF2B5EF4-FFF2-40B4-BE49-F238E27FC236}">
                <a16:creationId xmlns:a16="http://schemas.microsoft.com/office/drawing/2014/main" id="{B7AE5B26-43A9-4BB0-A1C4-EDCA37D10675}"/>
              </a:ext>
            </a:extLst>
          </p:cNvPr>
          <p:cNvSpPr/>
          <p:nvPr/>
        </p:nvSpPr>
        <p:spPr>
          <a:xfrm>
            <a:off x="6923740" y="2430184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9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6793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Birçok analitik proje ölçeklendirilmez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6700" y="3295650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266700" y="3295650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0800000" flipV="1">
            <a:off x="266700" y="4450760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66700" y="3887331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272998" y="3890632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8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317507" y="3898415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8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215432" y="2838314"/>
            <a:ext cx="2852368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0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97" name="Metin kutusu 96"/>
          <p:cNvSpPr txBox="1"/>
          <p:nvPr/>
        </p:nvSpPr>
        <p:spPr>
          <a:xfrm>
            <a:off x="5059645" y="1595977"/>
            <a:ext cx="3440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Enterprise Value </a:t>
            </a:r>
            <a:r>
              <a:rPr lang="tr-TR" sz="27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Map</a:t>
            </a:r>
            <a:endParaRPr lang="en-US" sz="2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Dikdörtgen 99"/>
          <p:cNvSpPr/>
          <p:nvPr/>
        </p:nvSpPr>
        <p:spPr>
          <a:xfrm>
            <a:off x="7038165" y="2918406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ü</a:t>
            </a:r>
            <a:endParaRPr lang="en-US" sz="3000" dirty="0">
              <a:latin typeface="Wingdings" panose="05000000000000000000" pitchFamily="2" charset="2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3" name="Resim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6" y="1303602"/>
            <a:ext cx="411098" cy="486813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7" y="2322016"/>
            <a:ext cx="314163" cy="30526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0" y="1303602"/>
            <a:ext cx="398124" cy="486813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39" y="2306037"/>
            <a:ext cx="304800" cy="305265"/>
          </a:xfrm>
          <a:prstGeom prst="rect">
            <a:avLst/>
          </a:prstGeom>
        </p:spPr>
      </p:pic>
      <p:pic>
        <p:nvPicPr>
          <p:cNvPr id="108" name="Resim 1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8" y="1790415"/>
            <a:ext cx="308622" cy="367030"/>
          </a:xfrm>
          <a:prstGeom prst="rect">
            <a:avLst/>
          </a:prstGeom>
        </p:spPr>
      </p:pic>
      <p:pic>
        <p:nvPicPr>
          <p:cNvPr id="109" name="Resim 10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98" y="1717944"/>
            <a:ext cx="342242" cy="406308"/>
          </a:xfrm>
          <a:prstGeom prst="rect">
            <a:avLst/>
          </a:prstGeom>
        </p:spPr>
      </p:pic>
      <p:sp>
        <p:nvSpPr>
          <p:cNvPr id="59" name="Dikdörtgen 58"/>
          <p:cNvSpPr/>
          <p:nvPr/>
        </p:nvSpPr>
        <p:spPr>
          <a:xfrm>
            <a:off x="6313916" y="3487626"/>
            <a:ext cx="371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ü</a:t>
            </a:r>
            <a:endParaRPr lang="en-US" sz="3000" dirty="0">
              <a:latin typeface="Wingdings" panose="05000000000000000000" pitchFamily="2" charset="2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5504" y="1153289"/>
            <a:ext cx="728643" cy="666163"/>
          </a:xfrm>
          <a:prstGeom prst="ellipse">
            <a:avLst/>
          </a:prstGeom>
          <a:solidFill>
            <a:srgbClr val="FF696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Uyumsuz analizler</a:t>
            </a:r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394" y="1623148"/>
            <a:ext cx="769752" cy="740818"/>
          </a:xfrm>
          <a:prstGeom prst="ellipse">
            <a:avLst/>
          </a:prstGeom>
          <a:solidFill>
            <a:srgbClr val="FF696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Uyumsuz Stat  Analizi</a:t>
            </a:r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657851" y="2124252"/>
            <a:ext cx="726296" cy="654056"/>
          </a:xfrm>
          <a:prstGeom prst="ellipse">
            <a:avLst/>
          </a:prstGeom>
          <a:solidFill>
            <a:srgbClr val="FF696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Uyumsuz veri analizi</a:t>
            </a:r>
            <a:endParaRPr lang="en-US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059645" y="4243556"/>
            <a:ext cx="845855" cy="76659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/>
              <a:t>Not </a:t>
            </a:r>
            <a:r>
              <a:rPr lang="tr-TR" sz="700"/>
              <a:t>a scalable</a:t>
            </a:r>
            <a:endParaRPr lang="tr-TR" sz="700" dirty="0"/>
          </a:p>
          <a:p>
            <a:pPr algn="ctr"/>
            <a:r>
              <a:rPr lang="tr-TR" sz="700"/>
              <a:t>solution</a:t>
            </a:r>
            <a:endParaRPr lang="en-US" sz="700" dirty="0"/>
          </a:p>
        </p:txBody>
      </p:sp>
      <p:grpSp>
        <p:nvGrpSpPr>
          <p:cNvPr id="64" name="Group 19">
            <a:extLst>
              <a:ext uri="{FF2B5EF4-FFF2-40B4-BE49-F238E27FC236}">
                <a16:creationId xmlns:a16="http://schemas.microsoft.com/office/drawing/2014/main" id="{D92DB1F5-F56C-435A-9DFF-9B306EF9356F}"/>
              </a:ext>
            </a:extLst>
          </p:cNvPr>
          <p:cNvGrpSpPr/>
          <p:nvPr/>
        </p:nvGrpSpPr>
        <p:grpSpPr>
          <a:xfrm>
            <a:off x="3182294" y="2839689"/>
            <a:ext cx="2964307" cy="2286136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65" name="AutoShape 20">
              <a:extLst>
                <a:ext uri="{FF2B5EF4-FFF2-40B4-BE49-F238E27FC236}">
                  <a16:creationId xmlns:a16="http://schemas.microsoft.com/office/drawing/2014/main" id="{8D862E1A-8D24-48C9-8D68-F6B21A50BC68}"/>
                </a:ext>
              </a:extLst>
            </p:cNvPr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6" name="AutoShape 21">
              <a:extLst>
                <a:ext uri="{FF2B5EF4-FFF2-40B4-BE49-F238E27FC236}">
                  <a16:creationId xmlns:a16="http://schemas.microsoft.com/office/drawing/2014/main" id="{05943F53-457F-43A4-87C8-4CF4D2A5926F}"/>
                </a:ext>
              </a:extLst>
            </p:cNvPr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7" name="AutoShape 22">
              <a:extLst>
                <a:ext uri="{FF2B5EF4-FFF2-40B4-BE49-F238E27FC236}">
                  <a16:creationId xmlns:a16="http://schemas.microsoft.com/office/drawing/2014/main" id="{C186DBC0-9117-457B-B320-BD370EE87A2B}"/>
                </a:ext>
              </a:extLst>
            </p:cNvPr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8" name="AutoShape 23">
              <a:extLst>
                <a:ext uri="{FF2B5EF4-FFF2-40B4-BE49-F238E27FC236}">
                  <a16:creationId xmlns:a16="http://schemas.microsoft.com/office/drawing/2014/main" id="{87EFCEC8-EF53-46ED-8FD8-5AF7783B715E}"/>
                </a:ext>
              </a:extLst>
            </p:cNvPr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69" name="AutoShape 24">
              <a:extLst>
                <a:ext uri="{FF2B5EF4-FFF2-40B4-BE49-F238E27FC236}">
                  <a16:creationId xmlns:a16="http://schemas.microsoft.com/office/drawing/2014/main" id="{60C4CBC4-BE1B-483D-AD27-1D758F62E88F}"/>
                </a:ext>
              </a:extLst>
            </p:cNvPr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70" name="AutoShape 25">
              <a:extLst>
                <a:ext uri="{FF2B5EF4-FFF2-40B4-BE49-F238E27FC236}">
                  <a16:creationId xmlns:a16="http://schemas.microsoft.com/office/drawing/2014/main" id="{2D102172-6F9A-4728-A6F0-B9C896269C28}"/>
                </a:ext>
              </a:extLst>
            </p:cNvPr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1" name="AutoShape 26">
              <a:extLst>
                <a:ext uri="{FF2B5EF4-FFF2-40B4-BE49-F238E27FC236}">
                  <a16:creationId xmlns:a16="http://schemas.microsoft.com/office/drawing/2014/main" id="{7EEC687E-1892-4D6A-8C8D-842D8899269D}"/>
                </a:ext>
              </a:extLst>
            </p:cNvPr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2" name="AutoShape 27">
              <a:extLst>
                <a:ext uri="{FF2B5EF4-FFF2-40B4-BE49-F238E27FC236}">
                  <a16:creationId xmlns:a16="http://schemas.microsoft.com/office/drawing/2014/main" id="{F79509C9-A6A7-40A1-B674-0E898860CA9B}"/>
                </a:ext>
              </a:extLst>
            </p:cNvPr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3" name="AutoShape 28">
              <a:extLst>
                <a:ext uri="{FF2B5EF4-FFF2-40B4-BE49-F238E27FC236}">
                  <a16:creationId xmlns:a16="http://schemas.microsoft.com/office/drawing/2014/main" id="{9E6BF83C-12AD-4C6C-B315-150B2CA4D945}"/>
                </a:ext>
              </a:extLst>
            </p:cNvPr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8" name="AutoShape 29">
              <a:extLst>
                <a:ext uri="{FF2B5EF4-FFF2-40B4-BE49-F238E27FC236}">
                  <a16:creationId xmlns:a16="http://schemas.microsoft.com/office/drawing/2014/main" id="{D1543D42-7790-415B-99A1-6A3C5001CC8A}"/>
                </a:ext>
              </a:extLst>
            </p:cNvPr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99" name="AutoShape 30">
              <a:extLst>
                <a:ext uri="{FF2B5EF4-FFF2-40B4-BE49-F238E27FC236}">
                  <a16:creationId xmlns:a16="http://schemas.microsoft.com/office/drawing/2014/main" id="{C23E51EE-497E-473E-8F8E-C4F9D0F97DE1}"/>
                </a:ext>
              </a:extLst>
            </p:cNvPr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01" name="AutoShape 31">
              <a:extLst>
                <a:ext uri="{FF2B5EF4-FFF2-40B4-BE49-F238E27FC236}">
                  <a16:creationId xmlns:a16="http://schemas.microsoft.com/office/drawing/2014/main" id="{5C76FB81-2CF2-473A-A421-DDD409E841A9}"/>
                </a:ext>
              </a:extLst>
            </p:cNvPr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02" name="AutoShape 32">
              <a:extLst>
                <a:ext uri="{FF2B5EF4-FFF2-40B4-BE49-F238E27FC236}">
                  <a16:creationId xmlns:a16="http://schemas.microsoft.com/office/drawing/2014/main" id="{69B5755B-0DAB-4B94-8A84-E2AA7E8C26DE}"/>
                </a:ext>
              </a:extLst>
            </p:cNvPr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Maliyet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05" name="AutoShape 33">
              <a:extLst>
                <a:ext uri="{FF2B5EF4-FFF2-40B4-BE49-F238E27FC236}">
                  <a16:creationId xmlns:a16="http://schemas.microsoft.com/office/drawing/2014/main" id="{45ACD346-B7F7-4F63-9478-56AFDA1CCC5C}"/>
                </a:ext>
              </a:extLst>
            </p:cNvPr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10" name="AutoShape 34">
              <a:extLst>
                <a:ext uri="{FF2B5EF4-FFF2-40B4-BE49-F238E27FC236}">
                  <a16:creationId xmlns:a16="http://schemas.microsoft.com/office/drawing/2014/main" id="{11C5BC23-DD33-4978-8B1F-6BC24B9B4F3B}"/>
                </a:ext>
              </a:extLst>
            </p:cNvPr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111" name="AutoShape 35">
              <a:extLst>
                <a:ext uri="{FF2B5EF4-FFF2-40B4-BE49-F238E27FC236}">
                  <a16:creationId xmlns:a16="http://schemas.microsoft.com/office/drawing/2014/main" id="{B698623B-7977-48D0-8E05-0FD0CCF630E6}"/>
                </a:ext>
              </a:extLst>
            </p:cNvPr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112" name="AutoShape 21">
            <a:extLst>
              <a:ext uri="{FF2B5EF4-FFF2-40B4-BE49-F238E27FC236}">
                <a16:creationId xmlns:a16="http://schemas.microsoft.com/office/drawing/2014/main" id="{39E4720A-4483-40C7-9358-6BDD39A019AA}"/>
              </a:ext>
            </a:extLst>
          </p:cNvPr>
          <p:cNvSpPr/>
          <p:nvPr/>
        </p:nvSpPr>
        <p:spPr>
          <a:xfrm>
            <a:off x="3925119" y="2430184"/>
            <a:ext cx="724901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3" name="AutoShape 21">
            <a:extLst>
              <a:ext uri="{FF2B5EF4-FFF2-40B4-BE49-F238E27FC236}">
                <a16:creationId xmlns:a16="http://schemas.microsoft.com/office/drawing/2014/main" id="{F83C386A-8BCA-44D3-88BF-4D28805EA556}"/>
              </a:ext>
            </a:extLst>
          </p:cNvPr>
          <p:cNvSpPr/>
          <p:nvPr/>
        </p:nvSpPr>
        <p:spPr>
          <a:xfrm>
            <a:off x="4678875" y="2435028"/>
            <a:ext cx="716507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4" name="AutoShape 21">
            <a:extLst>
              <a:ext uri="{FF2B5EF4-FFF2-40B4-BE49-F238E27FC236}">
                <a16:creationId xmlns:a16="http://schemas.microsoft.com/office/drawing/2014/main" id="{98D9F155-46F4-45B7-B52E-19F23C451756}"/>
              </a:ext>
            </a:extLst>
          </p:cNvPr>
          <p:cNvSpPr/>
          <p:nvPr/>
        </p:nvSpPr>
        <p:spPr>
          <a:xfrm>
            <a:off x="5430771" y="2427561"/>
            <a:ext cx="714334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5" name="AutoShape 21">
            <a:extLst>
              <a:ext uri="{FF2B5EF4-FFF2-40B4-BE49-F238E27FC236}">
                <a16:creationId xmlns:a16="http://schemas.microsoft.com/office/drawing/2014/main" id="{A9D3746A-7DA1-47CF-8D1A-4626ABE9F5A9}"/>
              </a:ext>
            </a:extLst>
          </p:cNvPr>
          <p:cNvSpPr/>
          <p:nvPr/>
        </p:nvSpPr>
        <p:spPr>
          <a:xfrm>
            <a:off x="6174016" y="243312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6" name="AutoShape 21">
            <a:extLst>
              <a:ext uri="{FF2B5EF4-FFF2-40B4-BE49-F238E27FC236}">
                <a16:creationId xmlns:a16="http://schemas.microsoft.com/office/drawing/2014/main" id="{4AE3FC3D-918D-4014-92F2-12FB62BF41C9}"/>
              </a:ext>
            </a:extLst>
          </p:cNvPr>
          <p:cNvSpPr/>
          <p:nvPr/>
        </p:nvSpPr>
        <p:spPr>
          <a:xfrm>
            <a:off x="7673463" y="2437651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7" name="AutoShape 21">
            <a:extLst>
              <a:ext uri="{FF2B5EF4-FFF2-40B4-BE49-F238E27FC236}">
                <a16:creationId xmlns:a16="http://schemas.microsoft.com/office/drawing/2014/main" id="{D7704676-0054-424D-8059-698F4F9E5823}"/>
              </a:ext>
            </a:extLst>
          </p:cNvPr>
          <p:cNvSpPr/>
          <p:nvPr/>
        </p:nvSpPr>
        <p:spPr>
          <a:xfrm>
            <a:off x="8429665" y="2440728"/>
            <a:ext cx="738883" cy="353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8" name="AutoShape 21">
            <a:extLst>
              <a:ext uri="{FF2B5EF4-FFF2-40B4-BE49-F238E27FC236}">
                <a16:creationId xmlns:a16="http://schemas.microsoft.com/office/drawing/2014/main" id="{31C85397-3CDA-4C4F-A7DA-BDD42EE6DDAC}"/>
              </a:ext>
            </a:extLst>
          </p:cNvPr>
          <p:cNvSpPr/>
          <p:nvPr/>
        </p:nvSpPr>
        <p:spPr>
          <a:xfrm>
            <a:off x="6923740" y="2430184"/>
            <a:ext cx="720813" cy="3579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059645" y="4232473"/>
            <a:ext cx="3415333" cy="777678"/>
          </a:xfrm>
          <a:prstGeom prst="rect">
            <a:avLst/>
          </a:prstGeom>
          <a:solidFill>
            <a:srgbClr val="FF696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 Yönetimi</a:t>
            </a:r>
          </a:p>
          <a:p>
            <a:pPr algn="ctr"/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Yetenek Kazanımı</a:t>
            </a:r>
          </a:p>
          <a:p>
            <a:pPr algn="ctr"/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Uyumsuz modeller</a:t>
            </a:r>
          </a:p>
          <a:p>
            <a:pPr algn="ctr"/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Pahalı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8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-455"/>
            <a:ext cx="1829060" cy="14861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829059" y="-455"/>
            <a:ext cx="1829060" cy="148610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656819" y="-455"/>
            <a:ext cx="1829060" cy="14861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485880" y="-455"/>
            <a:ext cx="1829060" cy="148610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827758" y="1144950"/>
            <a:ext cx="1829060" cy="14861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485878" y="1144950"/>
            <a:ext cx="1829060" cy="14861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314939" y="-455"/>
            <a:ext cx="1829060" cy="148610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314939" y="1144950"/>
            <a:ext cx="1829060" cy="148610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575555" y="3941139"/>
            <a:ext cx="831126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Font typeface="Source Sans Pro Light"/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Mutlu Müşterilerimizden bazıları …</a:t>
            </a:r>
            <a:br>
              <a:rPr lang="en-GB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</a:br>
            <a:endParaRPr sz="3200" b="0" i="0" u="none" strike="noStrike" cap="none" dirty="0">
              <a:solidFill>
                <a:srgbClr val="94949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120" name="Google Shape;120;p3" descr="C:\Users\kemalp\Desktop\Socar Sunum\Elements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" y="-1770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C:\Users\kemalp\Desktop\Socar Sunum\Elements\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9322" y="-1770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C:\Users\kemalp\Desktop\Socar Sunum\Elements\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8382" y="-1770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C:\Users\kemalp\Desktop\Socar Sunum\Elements\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5200" y="0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C:\Users\kemalp\Desktop\Socar Sunum\Elements\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9582" y="1143633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 descr="C:\Users\kemalp\Desktop\Socar Sunum\Elements\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5880" y="1143633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C:\Users\kemalp\Desktop\Socar Sunum\Elements\1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14678" y="1143633"/>
            <a:ext cx="1828800" cy="14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http://www.bayat.com/storage/product-images/kollmorgen/Kollmorgen%20Logo.jpg?__SQUARESPACE_CACHEVERSION=13419984048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90201" y="2961658"/>
            <a:ext cx="1635299" cy="48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206334" y="475387"/>
            <a:ext cx="1800198" cy="576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" descr="http://www.expatgomalaysia.com/images/business_logo/1339647687_ING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3295" y="103484"/>
            <a:ext cx="1240392" cy="124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4058451" y="535195"/>
            <a:ext cx="1296142" cy="576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" descr="http://upload.wikimedia.org/wikipedia/en/thumb/3/3a/Burger_King_Logo.svg/1024px-Burger_King_Logo.svg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83967" y="306481"/>
            <a:ext cx="870917" cy="87091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5487182" y="10273"/>
            <a:ext cx="1828018" cy="14874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452320" y="306481"/>
            <a:ext cx="1584175" cy="804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" descr="http://www.cabot.co.uk/company/VestelLogo.jpg/imag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56585" y="590224"/>
            <a:ext cx="1310312" cy="4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68019" y="419591"/>
            <a:ext cx="1268940" cy="84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nkenanh\Desktop\log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72092" y="2643758"/>
            <a:ext cx="79851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nkenanh\Desktop\300x200_Europcar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8041" y="2631058"/>
            <a:ext cx="1716782" cy="114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http://images.studiodumbar.com/images/sized/projects/gemeente-rotterdam-identity-05_1628_509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66953" y="1731082"/>
            <a:ext cx="1550669" cy="48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Afbeeldingsresultaat voor bereket enerji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037795" y="564164"/>
            <a:ext cx="1989404" cy="35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93598" y="1592403"/>
            <a:ext cx="1393226" cy="86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20">
            <a:alphaModFix/>
          </a:blip>
          <a:srcRect l="3230" r="-3229"/>
          <a:stretch/>
        </p:blipFill>
        <p:spPr>
          <a:xfrm>
            <a:off x="3551487" y="1369080"/>
            <a:ext cx="1905000" cy="126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orcelik-logo-diyetlif - Diyetlif">
            <a:extLst>
              <a:ext uri="{FF2B5EF4-FFF2-40B4-BE49-F238E27FC236}">
                <a16:creationId xmlns:a16="http://schemas.microsoft.com/office/drawing/2014/main" id="{2ECEE991-20AA-4F47-A8F2-56D32304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3" y="1317907"/>
            <a:ext cx="1748233" cy="1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OCTOBER 2015 TUBİTAK HEADQUARTERS ANKARA">
            <a:extLst>
              <a:ext uri="{FF2B5EF4-FFF2-40B4-BE49-F238E27FC236}">
                <a16:creationId xmlns:a16="http://schemas.microsoft.com/office/drawing/2014/main" id="{6D407FB8-2383-4E32-B4C2-EE202F26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" b="23291"/>
          <a:stretch/>
        </p:blipFill>
        <p:spPr bwMode="auto">
          <a:xfrm>
            <a:off x="5568019" y="2722845"/>
            <a:ext cx="1481935" cy="8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A16E7F2-150B-4AFA-AE9E-EF7F04058B4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62823" y="2770486"/>
            <a:ext cx="1007443" cy="64434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7975" y="1883965"/>
            <a:ext cx="4241092" cy="3231424"/>
            <a:chOff x="0" y="0"/>
            <a:chExt cx="11337528" cy="10313737"/>
          </a:xfrm>
          <a:solidFill>
            <a:schemeClr val="bg1">
              <a:lumMod val="95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4" name="AutoShape 4"/>
            <p:cNvSpPr/>
            <p:nvPr/>
          </p:nvSpPr>
          <p:spPr>
            <a:xfrm>
              <a:off x="2866132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5" name="AutoShape 5"/>
            <p:cNvSpPr/>
            <p:nvPr/>
          </p:nvSpPr>
          <p:spPr>
            <a:xfrm>
              <a:off x="5732264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6" name="AutoShape 6"/>
            <p:cNvSpPr/>
            <p:nvPr/>
          </p:nvSpPr>
          <p:spPr>
            <a:xfrm>
              <a:off x="8598396" y="0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8" name="AutoShape 8"/>
            <p:cNvSpPr/>
            <p:nvPr/>
          </p:nvSpPr>
          <p:spPr>
            <a:xfrm>
              <a:off x="2866132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9" name="AutoShape 9"/>
            <p:cNvSpPr/>
            <p:nvPr/>
          </p:nvSpPr>
          <p:spPr>
            <a:xfrm>
              <a:off x="5732264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0" name="AutoShape 10"/>
            <p:cNvSpPr/>
            <p:nvPr/>
          </p:nvSpPr>
          <p:spPr>
            <a:xfrm>
              <a:off x="8598396" y="2610184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1" name="AutoShape 11"/>
            <p:cNvSpPr/>
            <p:nvPr/>
          </p:nvSpPr>
          <p:spPr>
            <a:xfrm>
              <a:off x="0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2" name="AutoShape 12"/>
            <p:cNvSpPr/>
            <p:nvPr/>
          </p:nvSpPr>
          <p:spPr>
            <a:xfrm>
              <a:off x="2866132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3" name="AutoShape 13"/>
            <p:cNvSpPr/>
            <p:nvPr/>
          </p:nvSpPr>
          <p:spPr>
            <a:xfrm>
              <a:off x="5732264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4" name="AutoShape 14"/>
            <p:cNvSpPr/>
            <p:nvPr/>
          </p:nvSpPr>
          <p:spPr>
            <a:xfrm>
              <a:off x="8598396" y="5220369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5" name="AutoShape 15"/>
            <p:cNvSpPr/>
            <p:nvPr/>
          </p:nvSpPr>
          <p:spPr>
            <a:xfrm>
              <a:off x="0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6" name="AutoShape 16"/>
            <p:cNvSpPr/>
            <p:nvPr/>
          </p:nvSpPr>
          <p:spPr>
            <a:xfrm>
              <a:off x="2866132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7" name="AutoShape 17"/>
            <p:cNvSpPr/>
            <p:nvPr/>
          </p:nvSpPr>
          <p:spPr>
            <a:xfrm>
              <a:off x="5732264" y="7830553"/>
              <a:ext cx="2739132" cy="2483184"/>
            </a:xfrm>
            <a:prstGeom prst="rect">
              <a:avLst/>
            </a:prstGeom>
            <a:grpFill/>
          </p:spPr>
        </p:sp>
        <p:sp>
          <p:nvSpPr>
            <p:cNvPr id="18" name="AutoShape 18"/>
            <p:cNvSpPr/>
            <p:nvPr/>
          </p:nvSpPr>
          <p:spPr>
            <a:xfrm>
              <a:off x="8598396" y="7830553"/>
              <a:ext cx="2739132" cy="2483184"/>
            </a:xfrm>
            <a:prstGeom prst="rect">
              <a:avLst/>
            </a:pr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0" y="1883965"/>
            <a:ext cx="4892427" cy="3259535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6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2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</p:sp>
      </p:grpSp>
      <p:sp>
        <p:nvSpPr>
          <p:cNvPr id="36" name="TextBox 36"/>
          <p:cNvSpPr txBox="1"/>
          <p:nvPr/>
        </p:nvSpPr>
        <p:spPr>
          <a:xfrm>
            <a:off x="-66576" y="2031588"/>
            <a:ext cx="1114619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"/>
              </a:lnSpc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Çıktı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 rot="10800000" flipV="1">
            <a:off x="78809" y="2192080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Performans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63428" y="3008941"/>
            <a:ext cx="4026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208124" y="3703389"/>
            <a:ext cx="5004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Esneklik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78809" y="3908225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Yöntem değişimi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değişimleri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Optimize </a:t>
            </a:r>
            <a:r>
              <a:rPr lang="tr-TR" sz="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Mix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331154" y="4456829"/>
            <a:ext cx="4748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78809" y="4641495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Materyaller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Finansal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AutoShape 21"/>
          <p:cNvSpPr/>
          <p:nvPr/>
        </p:nvSpPr>
        <p:spPr>
          <a:xfrm>
            <a:off x="1235013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6" name="AutoShape 21"/>
          <p:cNvSpPr/>
          <p:nvPr/>
        </p:nvSpPr>
        <p:spPr>
          <a:xfrm>
            <a:off x="2470026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7" name="AutoShape 21"/>
          <p:cNvSpPr/>
          <p:nvPr/>
        </p:nvSpPr>
        <p:spPr>
          <a:xfrm>
            <a:off x="3705039" y="1017923"/>
            <a:ext cx="1187388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49" name="AutoShape 3"/>
          <p:cNvSpPr/>
          <p:nvPr/>
        </p:nvSpPr>
        <p:spPr>
          <a:xfrm>
            <a:off x="4937974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0" name="AutoShape 3"/>
          <p:cNvSpPr/>
          <p:nvPr/>
        </p:nvSpPr>
        <p:spPr>
          <a:xfrm>
            <a:off x="6010696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1" name="AutoShape 3"/>
          <p:cNvSpPr/>
          <p:nvPr/>
        </p:nvSpPr>
        <p:spPr>
          <a:xfrm>
            <a:off x="7083417" y="1017923"/>
            <a:ext cx="1027175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2" name="AutoShape 3"/>
          <p:cNvSpPr/>
          <p:nvPr/>
        </p:nvSpPr>
        <p:spPr>
          <a:xfrm>
            <a:off x="8156139" y="1017923"/>
            <a:ext cx="987862" cy="78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53" name="Metin kutusu 52"/>
          <p:cNvSpPr txBox="1"/>
          <p:nvPr/>
        </p:nvSpPr>
        <p:spPr>
          <a:xfrm>
            <a:off x="1447800" y="1056023"/>
            <a:ext cx="6319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49806" y="114301"/>
            <a:ext cx="830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Birçok tek nokta uygulaması ölçeklendirilmez</a:t>
            </a:r>
          </a:p>
        </p:txBody>
      </p:sp>
      <p:sp>
        <p:nvSpPr>
          <p:cNvPr id="56" name="Metin kutusu 55"/>
          <p:cNvSpPr txBox="1"/>
          <p:nvPr/>
        </p:nvSpPr>
        <p:spPr>
          <a:xfrm rot="10800000" flipV="1">
            <a:off x="1347642" y="1333431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oluyor?</a:t>
            </a:r>
            <a:endParaRPr lang="en-US" sz="1000" dirty="0">
              <a:latin typeface="Arimo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2806486" y="1065785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Değişken</a:t>
            </a:r>
            <a:endParaRPr lang="en-US" sz="700" dirty="0"/>
          </a:p>
        </p:txBody>
      </p:sp>
      <p:sp>
        <p:nvSpPr>
          <p:cNvPr id="58" name="Metin kutusu 57"/>
          <p:cNvSpPr txBox="1"/>
          <p:nvPr/>
        </p:nvSpPr>
        <p:spPr>
          <a:xfrm rot="10800000" flipV="1">
            <a:off x="2535446" y="1333432"/>
            <a:ext cx="1812987" cy="2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değişiyor?</a:t>
            </a:r>
            <a:endParaRPr lang="en-US" sz="800" dirty="0">
              <a:latin typeface="Arimo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4112304" y="1058868"/>
            <a:ext cx="4427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Sebep</a:t>
            </a:r>
            <a:endParaRPr lang="en-US" sz="700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5301600" y="1064642"/>
            <a:ext cx="3930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Kural</a:t>
            </a:r>
            <a:endParaRPr lang="en-US" sz="700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6268173" y="1056023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Tahmin</a:t>
            </a:r>
            <a:endParaRPr lang="en-US" sz="700" dirty="0"/>
          </a:p>
        </p:txBody>
      </p:sp>
      <p:sp>
        <p:nvSpPr>
          <p:cNvPr id="65" name="Metin kutusu 64"/>
          <p:cNvSpPr txBox="1"/>
          <p:nvPr/>
        </p:nvSpPr>
        <p:spPr>
          <a:xfrm>
            <a:off x="7285512" y="1056023"/>
            <a:ext cx="522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Yönerge</a:t>
            </a:r>
            <a:endParaRPr lang="en-US" sz="700" dirty="0"/>
          </a:p>
        </p:txBody>
      </p:sp>
      <p:sp>
        <p:nvSpPr>
          <p:cNvPr id="66" name="Metin kutusu 65"/>
          <p:cNvSpPr txBox="1"/>
          <p:nvPr/>
        </p:nvSpPr>
        <p:spPr>
          <a:xfrm>
            <a:off x="8301480" y="1056023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/>
              <a:t>Optimizasyon</a:t>
            </a:r>
            <a:endParaRPr lang="en-US" sz="700" dirty="0"/>
          </a:p>
        </p:txBody>
      </p:sp>
      <p:sp>
        <p:nvSpPr>
          <p:cNvPr id="67" name="Metin kutusu 66"/>
          <p:cNvSpPr txBox="1"/>
          <p:nvPr/>
        </p:nvSpPr>
        <p:spPr>
          <a:xfrm rot="10800000" flipV="1">
            <a:off x="5008993" y="1309028"/>
            <a:ext cx="181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Kurallar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 rot="10800000" flipV="1">
            <a:off x="6081714" y="1285183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olacak?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Metin kutusu 69"/>
          <p:cNvSpPr txBox="1"/>
          <p:nvPr/>
        </p:nvSpPr>
        <p:spPr>
          <a:xfrm rot="10800000" flipV="1">
            <a:off x="7154436" y="1189137"/>
            <a:ext cx="181298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Hangi adımlar </a:t>
            </a:r>
          </a:p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atılmalı?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Metin kutusu 70"/>
          <p:cNvSpPr txBox="1"/>
          <p:nvPr/>
        </p:nvSpPr>
        <p:spPr>
          <a:xfrm rot="10800000" flipV="1">
            <a:off x="8181001" y="1250692"/>
            <a:ext cx="1058209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6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Kaldıraçlar nasıl optimize edilmeli?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 rot="10800000" flipV="1">
            <a:off x="3788536" y="1335011"/>
            <a:ext cx="1812987" cy="25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9"/>
              </a:lnSpc>
            </a:pP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 ne?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8" name="Yuvarlatılmış Dikdörtgen 36">
            <a:extLst>
              <a:ext uri="{FF2B5EF4-FFF2-40B4-BE49-F238E27FC236}">
                <a16:creationId xmlns:a16="http://schemas.microsoft.com/office/drawing/2014/main" id="{D6C5142E-DA62-4F49-B6C0-598679F5B47E}"/>
              </a:ext>
            </a:extLst>
          </p:cNvPr>
          <p:cNvSpPr/>
          <p:nvPr/>
        </p:nvSpPr>
        <p:spPr>
          <a:xfrm>
            <a:off x="2366273" y="2256639"/>
            <a:ext cx="5405686" cy="2772560"/>
          </a:xfrm>
          <a:prstGeom prst="roundRect">
            <a:avLst/>
          </a:prstGeom>
          <a:solidFill>
            <a:srgbClr val="FF696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3" name="Aynı Yanın Köşesi Yuvarlatılmış Dikdörtgen 47">
            <a:extLst>
              <a:ext uri="{FF2B5EF4-FFF2-40B4-BE49-F238E27FC236}">
                <a16:creationId xmlns:a16="http://schemas.microsoft.com/office/drawing/2014/main" id="{D3923FC1-8290-48C2-BB93-13710CB5CCC5}"/>
              </a:ext>
            </a:extLst>
          </p:cNvPr>
          <p:cNvSpPr/>
          <p:nvPr/>
        </p:nvSpPr>
        <p:spPr>
          <a:xfrm rot="16200000">
            <a:off x="1750630" y="2887927"/>
            <a:ext cx="2721909" cy="1498765"/>
          </a:xfrm>
          <a:prstGeom prst="round2Same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FC456BD2-B4CF-4505-B11F-D760D24D4418}"/>
              </a:ext>
            </a:extLst>
          </p:cNvPr>
          <p:cNvSpPr txBox="1"/>
          <p:nvPr/>
        </p:nvSpPr>
        <p:spPr>
          <a:xfrm>
            <a:off x="4362276" y="2623078"/>
            <a:ext cx="3034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Şu anki gerçekler: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verilerinin %99’u kullanılamaz duruma geliyor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adet veri bilimi projesinden sadece 1 tanesi üretime geçiyor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2022 yılına kadar analitik projelerin sadece %20’si çıktı verecek</a:t>
            </a: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FCAD48D5-EB1D-46BA-AA5F-E91C2B4D7B19}"/>
              </a:ext>
            </a:extLst>
          </p:cNvPr>
          <p:cNvSpPr txBox="1"/>
          <p:nvPr/>
        </p:nvSpPr>
        <p:spPr>
          <a:xfrm>
            <a:off x="2560244" y="2675096"/>
            <a:ext cx="1535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Yeteri Kadar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Değer </a:t>
            </a:r>
          </a:p>
          <a:p>
            <a:r>
              <a:rPr lang="tr-TR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Sağlamıyor.</a:t>
            </a:r>
          </a:p>
        </p:txBody>
      </p:sp>
      <p:pic>
        <p:nvPicPr>
          <p:cNvPr id="76" name="Resim 75">
            <a:extLst>
              <a:ext uri="{FF2B5EF4-FFF2-40B4-BE49-F238E27FC236}">
                <a16:creationId xmlns:a16="http://schemas.microsoft.com/office/drawing/2014/main" id="{8CA8108D-2D2F-4E13-BC69-CEAF6D68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84" y="3956325"/>
            <a:ext cx="626129" cy="6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  <p:bldP spid="74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1-)Veriyi elde et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41737" y="97706"/>
            <a:ext cx="5577148" cy="20916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5" name="Sağ Ayraç 4"/>
          <p:cNvSpPr/>
          <p:nvPr/>
        </p:nvSpPr>
        <p:spPr>
          <a:xfrm>
            <a:off x="3352447" y="3653806"/>
            <a:ext cx="529025" cy="1374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87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299" y="3995388"/>
            <a:ext cx="968405" cy="68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https://lh4.googleusercontent.com/v4ylbH6mfbuPenqRAHqMS475zV0qaeM2suXmxSbBAYbg9g739t2FLnClbNHrkzdQgwpploAV4SzoqFXZcDkekoII-cVSTepOHeulgu7KAvOcGvOZd04V0s5XugBu0UH-EAEpCYs94Hd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2" y="3903121"/>
            <a:ext cx="329838" cy="3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5337708" y="4234149"/>
            <a:ext cx="6335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dirty="0"/>
              <a:t>API Gateway</a:t>
            </a:r>
            <a:endParaRPr lang="en-US" sz="600" dirty="0"/>
          </a:p>
        </p:txBody>
      </p:sp>
      <p:pic>
        <p:nvPicPr>
          <p:cNvPr id="15" name="Picture 12" descr="https://lh6.googleusercontent.com/66-7-DNwot6-2q5v5AE4keZtshDSw2PD0hX_LgrfC1ZyzvaCC9CN9P7YbOzjLym5o-L7ZG5s-9PUOan8TrXgZ2r6Md2OXKTWZhjzvdbeqOsxnpfySkFL6YIqRZkA0TElcR-Bj4Ed5_nr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68" y="4512190"/>
            <a:ext cx="832440" cy="5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lh6.googleusercontent.com/7-tsig1Z1kY3qqt0Neo2NFLAJgcN0YegKCmb_bWqbfdQLQHexiBNGRWC4Bt3nJMudE8AOo7S596ZHkUP3pwpMunMHV5GJ4p960Gptza-hcbKdTY6HVdNCPQpvIkT53GaFfwXH8tyabUN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57" y="3960741"/>
            <a:ext cx="212006" cy="2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9"/>
          <p:cNvSpPr/>
          <p:nvPr/>
        </p:nvSpPr>
        <p:spPr>
          <a:xfrm>
            <a:off x="4695142" y="4205436"/>
            <a:ext cx="67797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DynamoDB</a:t>
            </a:r>
            <a:endParaRPr lang="en-IN" sz="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Picture 9" descr="https://lh4.googleusercontent.com/3m1vZv9ROwGnUzEUccOLq1fUEpIPA9GlQreG_s4v9T8fNjFy6aOua-Ql63gkeVWetZoW5UTd6qazZ-pK2mfZ5jSgJqrkeZlcVHlLV8bRIITMxUOGMKPgl0GzBa9pr3elvHDqDKJypiT30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48" y="4515906"/>
            <a:ext cx="960570" cy="5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lh4.googleusercontent.com/8cJmEzzrFWIxgMJZ_Ksm3PUQ6ToyLJNo5YpXdHMzCewGT-GOSGLze-mtmBdKqPXLWS4KydxTORRIgZCCwE0uewW7dMWSzWff82mSsbOTa6PE8yPhPPWa4RHUjkfdYBsygFTlOjN04mapb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70" y="3996051"/>
            <a:ext cx="848371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188;p6" descr="Image result for AWS logo png"/>
          <p:cNvPicPr preferRelativeResize="0"/>
          <p:nvPr/>
        </p:nvPicPr>
        <p:blipFill rotWithShape="1">
          <a:blip r:embed="rId8">
            <a:alphaModFix/>
          </a:blip>
          <a:srcRect r="52970"/>
          <a:stretch/>
        </p:blipFill>
        <p:spPr>
          <a:xfrm>
            <a:off x="5799882" y="3288988"/>
            <a:ext cx="771552" cy="4543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Dikdörtgen 25"/>
          <p:cNvSpPr/>
          <p:nvPr/>
        </p:nvSpPr>
        <p:spPr>
          <a:xfrm>
            <a:off x="89206" y="3507752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Dikdörtgen 26"/>
          <p:cNvSpPr/>
          <p:nvPr/>
        </p:nvSpPr>
        <p:spPr>
          <a:xfrm rot="10800000" flipV="1">
            <a:off x="89206" y="3507752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Dikdörtgen 27"/>
          <p:cNvSpPr/>
          <p:nvPr/>
        </p:nvSpPr>
        <p:spPr>
          <a:xfrm rot="10800000" flipV="1">
            <a:off x="89205" y="4662861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89206" y="4099433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1095503" y="4102734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</a:t>
            </a:r>
            <a:r>
              <a:rPr lang="tr-TR" sz="8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2140012" y="4110516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48" y="3926853"/>
            <a:ext cx="364210" cy="3298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03" y="4569480"/>
            <a:ext cx="320670" cy="2805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61" y="3886789"/>
            <a:ext cx="239757" cy="29992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66" y="4455657"/>
            <a:ext cx="489520" cy="392437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5943109" y="4239596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" dirty="0"/>
              <a:t>Amazon </a:t>
            </a:r>
            <a:r>
              <a:rPr lang="tr-TR" sz="600" dirty="0" err="1"/>
              <a:t>IoT</a:t>
            </a:r>
            <a:endParaRPr lang="tr-TR" sz="600" dirty="0"/>
          </a:p>
          <a:p>
            <a:pPr algn="ctr"/>
            <a:r>
              <a:rPr lang="tr-TR" sz="600" dirty="0" err="1"/>
              <a:t>Core</a:t>
            </a:r>
            <a:endParaRPr lang="en-US" sz="600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5920294" y="4848908"/>
            <a:ext cx="6511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dirty="0"/>
              <a:t>Amazon SQS</a:t>
            </a:r>
            <a:endParaRPr lang="en-US" sz="6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6529110" y="4194413"/>
            <a:ext cx="58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" dirty="0"/>
              <a:t>Amazon </a:t>
            </a:r>
          </a:p>
          <a:p>
            <a:pPr algn="ctr"/>
            <a:r>
              <a:rPr lang="tr-TR" sz="600" dirty="0" err="1"/>
              <a:t>Greengrass</a:t>
            </a:r>
            <a:endParaRPr lang="en-US" sz="6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6548578" y="4838160"/>
            <a:ext cx="6479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dirty="0"/>
              <a:t>Amazon SNS</a:t>
            </a:r>
            <a:endParaRPr lang="en-US" sz="6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86" y="3902143"/>
            <a:ext cx="438113" cy="262976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7092959" y="4180877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" dirty="0"/>
              <a:t>AWS </a:t>
            </a:r>
            <a:r>
              <a:rPr lang="tr-TR" sz="600" dirty="0" err="1"/>
              <a:t>IoT</a:t>
            </a:r>
            <a:endParaRPr lang="tr-TR" sz="600" dirty="0"/>
          </a:p>
          <a:p>
            <a:pPr algn="ctr"/>
            <a:r>
              <a:rPr lang="tr-TR" sz="600" dirty="0" err="1"/>
              <a:t>Events</a:t>
            </a:r>
            <a:endParaRPr lang="en-US" sz="600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61" y="4503948"/>
            <a:ext cx="302433" cy="262109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7127457" y="483816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" dirty="0"/>
              <a:t>AWS </a:t>
            </a:r>
            <a:r>
              <a:rPr lang="tr-TR" sz="600" dirty="0" err="1"/>
              <a:t>IoT</a:t>
            </a:r>
            <a:endParaRPr lang="tr-TR" sz="600" dirty="0"/>
          </a:p>
          <a:p>
            <a:r>
              <a:rPr lang="tr-TR" sz="600" dirty="0" err="1"/>
              <a:t>Analytics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68567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2-)Veriyi modelle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50680" y="3960966"/>
            <a:ext cx="82417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Transport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177277" y="3960966"/>
            <a:ext cx="913456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5345553" y="3013036"/>
            <a:ext cx="1014621" cy="485820"/>
          </a:xfrm>
          <a:prstGeom prst="rightArrow">
            <a:avLst>
              <a:gd name="adj1" fmla="val 50000"/>
              <a:gd name="adj2" fmla="val 813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2" y="2884807"/>
            <a:ext cx="467150" cy="26912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40" y="2884806"/>
            <a:ext cx="394503" cy="323185"/>
          </a:xfrm>
          <a:prstGeom prst="rect">
            <a:avLst/>
          </a:prstGeom>
        </p:spPr>
      </p:pic>
      <p:sp>
        <p:nvSpPr>
          <p:cNvPr id="15" name="Sağ Ok 14"/>
          <p:cNvSpPr/>
          <p:nvPr/>
        </p:nvSpPr>
        <p:spPr>
          <a:xfrm>
            <a:off x="1041406" y="2884807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22" y="2170768"/>
            <a:ext cx="339961" cy="2785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22" y="3998686"/>
            <a:ext cx="339961" cy="278503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4448312" y="2116937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Standard </a:t>
            </a: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Modelleri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465153" y="396096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endParaRPr lang="tr-T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Motoru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6" name="Düz Ok Bağlayıcısı 25"/>
          <p:cNvCxnSpPr/>
          <p:nvPr/>
        </p:nvCxnSpPr>
        <p:spPr>
          <a:xfrm flipH="1">
            <a:off x="3292275" y="2310020"/>
            <a:ext cx="6023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3349677" y="4137937"/>
            <a:ext cx="6023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Sağ Ok 27"/>
          <p:cNvSpPr/>
          <p:nvPr/>
        </p:nvSpPr>
        <p:spPr>
          <a:xfrm rot="16200000">
            <a:off x="2476376" y="2775694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9" name="Metin kutusu 28"/>
          <p:cNvSpPr txBox="1"/>
          <p:nvPr/>
        </p:nvSpPr>
        <p:spPr>
          <a:xfrm>
            <a:off x="84213" y="312742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 err="1"/>
              <a:t>Process</a:t>
            </a:r>
            <a:r>
              <a:rPr lang="tr-TR" sz="700" dirty="0"/>
              <a:t> </a:t>
            </a:r>
          </a:p>
          <a:p>
            <a:r>
              <a:rPr lang="tr-TR" sz="700" dirty="0"/>
              <a:t>model</a:t>
            </a:r>
            <a:endParaRPr lang="en-US" sz="700" dirty="0"/>
          </a:p>
        </p:txBody>
      </p:sp>
      <p:pic>
        <p:nvPicPr>
          <p:cNvPr id="23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4611" y="2334969"/>
            <a:ext cx="1772031" cy="96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8;p6" descr="Image result for AWS logo png"/>
          <p:cNvPicPr preferRelativeResize="0"/>
          <p:nvPr/>
        </p:nvPicPr>
        <p:blipFill rotWithShape="1">
          <a:blip r:embed="rId6">
            <a:alphaModFix/>
          </a:blip>
          <a:srcRect r="52970"/>
          <a:stretch/>
        </p:blipFill>
        <p:spPr>
          <a:xfrm>
            <a:off x="7347393" y="3439846"/>
            <a:ext cx="771552" cy="45430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Dikdörtgen 29"/>
          <p:cNvSpPr/>
          <p:nvPr/>
        </p:nvSpPr>
        <p:spPr>
          <a:xfrm>
            <a:off x="84213" y="3475048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Dikdörtgen 30"/>
          <p:cNvSpPr/>
          <p:nvPr/>
        </p:nvSpPr>
        <p:spPr>
          <a:xfrm rot="10800000" flipV="1">
            <a:off x="84213" y="3475048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Dikdörtgen 31"/>
          <p:cNvSpPr/>
          <p:nvPr/>
        </p:nvSpPr>
        <p:spPr>
          <a:xfrm rot="10800000" flipV="1">
            <a:off x="84212" y="4630157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Yuvarlatılmış Dikdörtgen 32"/>
          <p:cNvSpPr/>
          <p:nvPr/>
        </p:nvSpPr>
        <p:spPr>
          <a:xfrm>
            <a:off x="84213" y="4066729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1090510" y="4070030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2135019" y="4077812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Dikdörtgen 35"/>
          <p:cNvSpPr/>
          <p:nvPr/>
        </p:nvSpPr>
        <p:spPr>
          <a:xfrm rot="10800000" flipV="1">
            <a:off x="84213" y="1942189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Model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62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4300" y="247650"/>
            <a:ext cx="486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3-)Kurumsal Uygulamalar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833" y="3416886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47833" y="3416886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0800000" flipV="1">
            <a:off x="47832" y="4571995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7833" y="4008567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Transport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054130" y="4011868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98639" y="4019650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Network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Connections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47832" y="307059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 err="1"/>
              <a:t>Process</a:t>
            </a:r>
            <a:r>
              <a:rPr lang="tr-TR" sz="700" dirty="0"/>
              <a:t> </a:t>
            </a:r>
          </a:p>
          <a:p>
            <a:r>
              <a:rPr lang="tr-TR" sz="700" dirty="0"/>
              <a:t>model</a:t>
            </a:r>
            <a:endParaRPr lang="en-US" sz="700" dirty="0"/>
          </a:p>
        </p:txBody>
      </p:sp>
      <p:pic>
        <p:nvPicPr>
          <p:cNvPr id="66" name="Resim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" y="2780197"/>
            <a:ext cx="467150" cy="269123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00" y="2723868"/>
            <a:ext cx="394503" cy="323185"/>
          </a:xfrm>
          <a:prstGeom prst="rect">
            <a:avLst/>
          </a:prstGeom>
        </p:spPr>
      </p:pic>
      <p:sp>
        <p:nvSpPr>
          <p:cNvPr id="70" name="Sağ Ok 69"/>
          <p:cNvSpPr/>
          <p:nvPr/>
        </p:nvSpPr>
        <p:spPr>
          <a:xfrm>
            <a:off x="791797" y="2758918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1" name="Sağ Ok 70"/>
          <p:cNvSpPr/>
          <p:nvPr/>
        </p:nvSpPr>
        <p:spPr>
          <a:xfrm rot="16200000">
            <a:off x="1979061" y="2637637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2" name="Dikdörtgen 71"/>
          <p:cNvSpPr/>
          <p:nvPr/>
        </p:nvSpPr>
        <p:spPr>
          <a:xfrm>
            <a:off x="47832" y="909693"/>
            <a:ext cx="2941811" cy="15506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3" name="Dikdörtgen 72"/>
          <p:cNvSpPr/>
          <p:nvPr/>
        </p:nvSpPr>
        <p:spPr>
          <a:xfrm rot="10800000" flipV="1">
            <a:off x="47832" y="909693"/>
            <a:ext cx="2941811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Uygulamaları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8" name="Dikdörtgen 97"/>
          <p:cNvSpPr/>
          <p:nvPr/>
        </p:nvSpPr>
        <p:spPr>
          <a:xfrm rot="10800000" flipV="1">
            <a:off x="53374" y="2047945"/>
            <a:ext cx="2941811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03534" y="1448301"/>
            <a:ext cx="63348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</a:rPr>
              <a:t>Uygulama sunucuları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99" name="Dikdörtgen 98"/>
          <p:cNvSpPr/>
          <p:nvPr/>
        </p:nvSpPr>
        <p:spPr>
          <a:xfrm>
            <a:off x="1682904" y="1466369"/>
            <a:ext cx="63348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</a:rPr>
              <a:t>Uygulama sunucuları</a:t>
            </a: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114" name="Resim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1" y="1247121"/>
            <a:ext cx="339961" cy="278503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1" y="1939546"/>
            <a:ext cx="339961" cy="278503"/>
          </a:xfrm>
          <a:prstGeom prst="rect">
            <a:avLst/>
          </a:prstGeom>
        </p:spPr>
      </p:pic>
      <p:sp>
        <p:nvSpPr>
          <p:cNvPr id="116" name="Metin kutusu 115"/>
          <p:cNvSpPr txBox="1"/>
          <p:nvPr/>
        </p:nvSpPr>
        <p:spPr>
          <a:xfrm>
            <a:off x="4343400" y="1193289"/>
            <a:ext cx="9380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endParaRPr lang="tr-T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</a:t>
            </a: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Uygulamaları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7" name="Metin kutusu 116"/>
          <p:cNvSpPr txBox="1"/>
          <p:nvPr/>
        </p:nvSpPr>
        <p:spPr>
          <a:xfrm>
            <a:off x="4378592" y="190182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Standard</a:t>
            </a: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Modelleri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18" name="Düz Ok Bağlayıcısı 117"/>
          <p:cNvCxnSpPr/>
          <p:nvPr/>
        </p:nvCxnSpPr>
        <p:spPr>
          <a:xfrm flipH="1">
            <a:off x="3187363" y="1386372"/>
            <a:ext cx="6023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Düz Ok Bağlayıcısı 118"/>
          <p:cNvCxnSpPr/>
          <p:nvPr/>
        </p:nvCxnSpPr>
        <p:spPr>
          <a:xfrm flipH="1">
            <a:off x="3187363" y="2114550"/>
            <a:ext cx="6023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0" name="Resim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1" y="2874234"/>
            <a:ext cx="339961" cy="278503"/>
          </a:xfrm>
          <a:prstGeom prst="rect">
            <a:avLst/>
          </a:prstGeom>
        </p:spPr>
      </p:pic>
      <p:sp>
        <p:nvSpPr>
          <p:cNvPr id="121" name="Metin kutusu 120"/>
          <p:cNvSpPr txBox="1"/>
          <p:nvPr/>
        </p:nvSpPr>
        <p:spPr>
          <a:xfrm>
            <a:off x="4378592" y="283651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endParaRPr lang="tr-TR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Motoru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2" name="Düz Ok Bağlayıcısı 121"/>
          <p:cNvCxnSpPr/>
          <p:nvPr/>
        </p:nvCxnSpPr>
        <p:spPr>
          <a:xfrm flipH="1">
            <a:off x="3187363" y="3049238"/>
            <a:ext cx="6023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3" name="Sağ Ok 122"/>
          <p:cNvSpPr/>
          <p:nvPr/>
        </p:nvSpPr>
        <p:spPr>
          <a:xfrm>
            <a:off x="6345694" y="3593076"/>
            <a:ext cx="1014621" cy="485820"/>
          </a:xfrm>
          <a:prstGeom prst="rightArrow">
            <a:avLst>
              <a:gd name="adj1" fmla="val 50000"/>
              <a:gd name="adj2" fmla="val 813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26" name="Sağ Ok 125"/>
          <p:cNvSpPr/>
          <p:nvPr/>
        </p:nvSpPr>
        <p:spPr>
          <a:xfrm>
            <a:off x="6345694" y="2032427"/>
            <a:ext cx="1014621" cy="485820"/>
          </a:xfrm>
          <a:prstGeom prst="rightArrow">
            <a:avLst>
              <a:gd name="adj1" fmla="val 50000"/>
              <a:gd name="adj2" fmla="val 813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29" name="Sağ Ok 128"/>
          <p:cNvSpPr/>
          <p:nvPr/>
        </p:nvSpPr>
        <p:spPr>
          <a:xfrm>
            <a:off x="6339194" y="1205391"/>
            <a:ext cx="1014621" cy="485820"/>
          </a:xfrm>
          <a:prstGeom prst="rightArrow">
            <a:avLst>
              <a:gd name="adj1" fmla="val 50000"/>
              <a:gd name="adj2" fmla="val 8133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pic>
        <p:nvPicPr>
          <p:cNvPr id="39" name="Google Shape;188;p6" descr="Image result for AWS logo png"/>
          <p:cNvPicPr preferRelativeResize="0"/>
          <p:nvPr/>
        </p:nvPicPr>
        <p:blipFill rotWithShape="1">
          <a:blip r:embed="rId5">
            <a:alphaModFix/>
          </a:blip>
          <a:srcRect r="52970"/>
          <a:stretch/>
        </p:blipFill>
        <p:spPr>
          <a:xfrm>
            <a:off x="8012364" y="2047945"/>
            <a:ext cx="417195" cy="27362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Metin kutusu 39"/>
          <p:cNvSpPr txBox="1"/>
          <p:nvPr/>
        </p:nvSpPr>
        <p:spPr>
          <a:xfrm>
            <a:off x="7408458" y="23324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Amazon Web Servisleri</a:t>
            </a:r>
          </a:p>
        </p:txBody>
      </p:sp>
      <p:pic>
        <p:nvPicPr>
          <p:cNvPr id="36" name="Google Shape;187;p6" descr="C:\Users\nkenanh\Downloads\icons8-cloud-line-chart-1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2364" y="1005005"/>
            <a:ext cx="362962" cy="36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91;p6"/>
          <p:cNvSpPr/>
          <p:nvPr/>
        </p:nvSpPr>
        <p:spPr>
          <a:xfrm>
            <a:off x="7534273" y="1384457"/>
            <a:ext cx="313372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1" i="0" u="none" strike="noStrike" cap="none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Insight</a:t>
            </a:r>
            <a:r>
              <a:rPr lang="tr-TR" sz="1200" b="1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 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8" name="Google Shape;192;p6" descr="C:\Users\nkenanh\Downloads\icons8-brain-64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9255" y="3361846"/>
            <a:ext cx="396382" cy="39638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94;p6"/>
          <p:cNvSpPr/>
          <p:nvPr/>
        </p:nvSpPr>
        <p:spPr>
          <a:xfrm>
            <a:off x="7641795" y="3751190"/>
            <a:ext cx="25764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AI </a:t>
            </a:r>
            <a:endParaRPr sz="1200" b="1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29028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7366" y="-55980"/>
            <a:ext cx="7451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Mode</a:t>
            </a: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lleri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 Üretim </a:t>
            </a:r>
          </a:p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Uygulamaları ölçeklendirilmez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833" y="3416886"/>
            <a:ext cx="2941811" cy="15506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 rot="10800000" flipV="1">
            <a:off x="47833" y="3416886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Lake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 rot="10800000" flipV="1">
            <a:off x="47832" y="4571995"/>
            <a:ext cx="2941811" cy="41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 /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7833" y="4008567"/>
            <a:ext cx="745622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taşınması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054130" y="4011868"/>
            <a:ext cx="763628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Protocol </a:t>
            </a:r>
            <a:r>
              <a:rPr lang="tr-TR" sz="7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Receivers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098639" y="4019650"/>
            <a:ext cx="752216" cy="345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Ağ bağlantıları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9" name="Group 19"/>
          <p:cNvGrpSpPr/>
          <p:nvPr/>
        </p:nvGrpSpPr>
        <p:grpSpPr>
          <a:xfrm>
            <a:off x="3362643" y="2098759"/>
            <a:ext cx="2863647" cy="2267469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30" name="AutoShape 20"/>
            <p:cNvSpPr/>
            <p:nvPr/>
          </p:nvSpPr>
          <p:spPr>
            <a:xfrm>
              <a:off x="0" y="0"/>
              <a:ext cx="3166369" cy="2483186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Çıktı</a:t>
              </a:r>
              <a:endParaRPr lang="en-US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1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2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3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4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Kalite</a:t>
              </a:r>
            </a:p>
          </p:txBody>
        </p:sp>
        <p:sp>
          <p:nvSpPr>
            <p:cNvPr id="35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6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7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38" name="AutoShape 28"/>
            <p:cNvSpPr/>
            <p:nvPr/>
          </p:nvSpPr>
          <p:spPr>
            <a:xfrm>
              <a:off x="0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Esneklik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0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1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2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r>
                <a:rPr lang="tr-TR" sz="7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Maliyet</a:t>
              </a:r>
              <a:endParaRPr lang="en-US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44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5" name="AutoShape 35"/>
            <p:cNvSpPr/>
            <p:nvPr/>
          </p:nvSpPr>
          <p:spPr>
            <a:xfrm>
              <a:off x="9880104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5" name="AutoShape 21"/>
          <p:cNvSpPr/>
          <p:nvPr/>
        </p:nvSpPr>
        <p:spPr>
          <a:xfrm>
            <a:off x="4077399" y="1677822"/>
            <a:ext cx="740596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Görünürlük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4" name="Group 19"/>
          <p:cNvGrpSpPr/>
          <p:nvPr/>
        </p:nvGrpSpPr>
        <p:grpSpPr>
          <a:xfrm>
            <a:off x="6291632" y="2098759"/>
            <a:ext cx="2852368" cy="2267469"/>
            <a:chOff x="0" y="0"/>
            <a:chExt cx="13046472" cy="10313737"/>
          </a:xfrm>
          <a:solidFill>
            <a:schemeClr val="bg1">
              <a:lumMod val="95000"/>
            </a:schemeClr>
          </a:solidFill>
        </p:grpSpPr>
        <p:sp>
          <p:nvSpPr>
            <p:cNvPr id="75" name="AutoShape 20"/>
            <p:cNvSpPr/>
            <p:nvPr/>
          </p:nvSpPr>
          <p:spPr>
            <a:xfrm>
              <a:off x="0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6" name="AutoShape 21"/>
            <p:cNvSpPr/>
            <p:nvPr/>
          </p:nvSpPr>
          <p:spPr>
            <a:xfrm>
              <a:off x="3293368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7" name="AutoShape 22"/>
            <p:cNvSpPr/>
            <p:nvPr/>
          </p:nvSpPr>
          <p:spPr>
            <a:xfrm>
              <a:off x="6586736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8" name="AutoShape 23"/>
            <p:cNvSpPr/>
            <p:nvPr/>
          </p:nvSpPr>
          <p:spPr>
            <a:xfrm>
              <a:off x="9880104" y="0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79" name="AutoShape 24"/>
            <p:cNvSpPr/>
            <p:nvPr/>
          </p:nvSpPr>
          <p:spPr>
            <a:xfrm>
              <a:off x="0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0" name="AutoShape 25"/>
            <p:cNvSpPr/>
            <p:nvPr/>
          </p:nvSpPr>
          <p:spPr>
            <a:xfrm>
              <a:off x="3293368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1" name="AutoShape 26"/>
            <p:cNvSpPr/>
            <p:nvPr/>
          </p:nvSpPr>
          <p:spPr>
            <a:xfrm>
              <a:off x="6586736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2" name="AutoShape 27"/>
            <p:cNvSpPr/>
            <p:nvPr/>
          </p:nvSpPr>
          <p:spPr>
            <a:xfrm>
              <a:off x="9880104" y="2610184"/>
              <a:ext cx="3166368" cy="2483184"/>
            </a:xfrm>
            <a:prstGeom prst="rect">
              <a:avLst/>
            </a:prstGeom>
            <a:grpFill/>
          </p:spPr>
        </p:sp>
        <p:sp>
          <p:nvSpPr>
            <p:cNvPr id="83" name="AutoShape 28"/>
            <p:cNvSpPr/>
            <p:nvPr/>
          </p:nvSpPr>
          <p:spPr>
            <a:xfrm>
              <a:off x="0" y="5220368"/>
              <a:ext cx="3166369" cy="2483185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4" name="AutoShape 29"/>
            <p:cNvSpPr/>
            <p:nvPr/>
          </p:nvSpPr>
          <p:spPr>
            <a:xfrm>
              <a:off x="3293368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5" name="AutoShape 30"/>
            <p:cNvSpPr/>
            <p:nvPr/>
          </p:nvSpPr>
          <p:spPr>
            <a:xfrm>
              <a:off x="6586736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6" name="AutoShape 31"/>
            <p:cNvSpPr/>
            <p:nvPr/>
          </p:nvSpPr>
          <p:spPr>
            <a:xfrm>
              <a:off x="9880104" y="5220369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7" name="AutoShape 32"/>
            <p:cNvSpPr/>
            <p:nvPr/>
          </p:nvSpPr>
          <p:spPr>
            <a:xfrm>
              <a:off x="0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8" name="AutoShape 33"/>
            <p:cNvSpPr/>
            <p:nvPr/>
          </p:nvSpPr>
          <p:spPr>
            <a:xfrm>
              <a:off x="3293368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9" name="AutoShape 34"/>
            <p:cNvSpPr/>
            <p:nvPr/>
          </p:nvSpPr>
          <p:spPr>
            <a:xfrm>
              <a:off x="6586736" y="7830553"/>
              <a:ext cx="3166368" cy="2483184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90" name="AutoShape 35"/>
            <p:cNvSpPr/>
            <p:nvPr/>
          </p:nvSpPr>
          <p:spPr>
            <a:xfrm>
              <a:off x="9880103" y="7830552"/>
              <a:ext cx="3166369" cy="2483185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r>
                <a:rPr lang="tr-TR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GB" sz="2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endPara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91" name="AutoShape 21"/>
          <p:cNvSpPr/>
          <p:nvPr/>
        </p:nvSpPr>
        <p:spPr>
          <a:xfrm>
            <a:off x="4795030" y="1677822"/>
            <a:ext cx="681631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Değişken	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2" name="AutoShape 21"/>
          <p:cNvSpPr/>
          <p:nvPr/>
        </p:nvSpPr>
        <p:spPr>
          <a:xfrm>
            <a:off x="5524597" y="1677822"/>
            <a:ext cx="681631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Sebep</a:t>
            </a:r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3" name="AutoShape 21"/>
          <p:cNvSpPr/>
          <p:nvPr/>
        </p:nvSpPr>
        <p:spPr>
          <a:xfrm>
            <a:off x="6291632" y="1677821"/>
            <a:ext cx="681631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Kural</a:t>
            </a:r>
            <a:endParaRPr lang="en-US" sz="8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4" name="AutoShape 21"/>
          <p:cNvSpPr/>
          <p:nvPr/>
        </p:nvSpPr>
        <p:spPr>
          <a:xfrm>
            <a:off x="7726182" y="1687584"/>
            <a:ext cx="681631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Yönerge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5" name="AutoShape 21"/>
          <p:cNvSpPr/>
          <p:nvPr/>
        </p:nvSpPr>
        <p:spPr>
          <a:xfrm>
            <a:off x="8446900" y="1682330"/>
            <a:ext cx="683726" cy="350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7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" name="AutoShape 21"/>
          <p:cNvSpPr/>
          <p:nvPr/>
        </p:nvSpPr>
        <p:spPr>
          <a:xfrm>
            <a:off x="7021199" y="1687584"/>
            <a:ext cx="681631" cy="355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Tahmin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5124188" y="1234138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 Değer Haritası</a:t>
            </a:r>
            <a:endParaRPr lang="en-US" sz="2000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0" name="Dikdörtgen 99"/>
          <p:cNvSpPr/>
          <p:nvPr/>
        </p:nvSpPr>
        <p:spPr>
          <a:xfrm>
            <a:off x="7114364" y="2113839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65" name="Metin kutusu 64"/>
          <p:cNvSpPr txBox="1"/>
          <p:nvPr/>
        </p:nvSpPr>
        <p:spPr>
          <a:xfrm>
            <a:off x="-10986" y="317116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00" dirty="0" err="1"/>
              <a:t>Process</a:t>
            </a:r>
            <a:r>
              <a:rPr lang="tr-TR" sz="700" dirty="0"/>
              <a:t> </a:t>
            </a:r>
          </a:p>
          <a:p>
            <a:r>
              <a:rPr lang="tr-TR" sz="700" dirty="0"/>
              <a:t>model</a:t>
            </a:r>
            <a:endParaRPr lang="en-US" sz="700" dirty="0"/>
          </a:p>
        </p:txBody>
      </p:sp>
      <p:pic>
        <p:nvPicPr>
          <p:cNvPr id="66" name="Resim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" y="2924734"/>
            <a:ext cx="467150" cy="269123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6" y="2893539"/>
            <a:ext cx="394503" cy="323185"/>
          </a:xfrm>
          <a:prstGeom prst="rect">
            <a:avLst/>
          </a:prstGeom>
        </p:spPr>
      </p:pic>
      <p:sp>
        <p:nvSpPr>
          <p:cNvPr id="70" name="Sağ Ok 69"/>
          <p:cNvSpPr/>
          <p:nvPr/>
        </p:nvSpPr>
        <p:spPr>
          <a:xfrm>
            <a:off x="699686" y="2926903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1" name="Sağ Ok 70"/>
          <p:cNvSpPr/>
          <p:nvPr/>
        </p:nvSpPr>
        <p:spPr>
          <a:xfrm rot="16200000">
            <a:off x="1853259" y="2849656"/>
            <a:ext cx="495239" cy="256458"/>
          </a:xfrm>
          <a:prstGeom prst="rightArrow">
            <a:avLst>
              <a:gd name="adj1" fmla="val 50000"/>
              <a:gd name="adj2" fmla="val 81796"/>
            </a:avLst>
          </a:prstGeom>
          <a:solidFill>
            <a:schemeClr val="accent4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72" name="Dikdörtgen 71"/>
          <p:cNvSpPr/>
          <p:nvPr/>
        </p:nvSpPr>
        <p:spPr>
          <a:xfrm>
            <a:off x="126095" y="1593782"/>
            <a:ext cx="2941811" cy="9243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3" name="Dikdörtgen 72"/>
          <p:cNvSpPr/>
          <p:nvPr/>
        </p:nvSpPr>
        <p:spPr>
          <a:xfrm rot="10800000" flipV="1">
            <a:off x="139978" y="1177028"/>
            <a:ext cx="2941811" cy="419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Uygulamaları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8" name="Dikdörtgen 97"/>
          <p:cNvSpPr/>
          <p:nvPr/>
        </p:nvSpPr>
        <p:spPr>
          <a:xfrm rot="10800000" flipV="1">
            <a:off x="139978" y="2322345"/>
            <a:ext cx="2941811" cy="3333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Data </a:t>
            </a:r>
            <a:r>
              <a:rPr lang="tr-TR" sz="12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models</a:t>
            </a:r>
            <a:endParaRPr lang="en-US" sz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61438" y="1742286"/>
            <a:ext cx="63348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 sunucuları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9" name="Dikdörtgen 98"/>
          <p:cNvSpPr/>
          <p:nvPr/>
        </p:nvSpPr>
        <p:spPr>
          <a:xfrm>
            <a:off x="1840174" y="1753631"/>
            <a:ext cx="63348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Uygulama sunucuları</a:t>
            </a:r>
            <a:endParaRPr lang="en-US" sz="7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1" name="Dikdörtgen 100"/>
          <p:cNvSpPr/>
          <p:nvPr/>
        </p:nvSpPr>
        <p:spPr>
          <a:xfrm>
            <a:off x="4185375" y="2091830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2" name="Dikdörtgen 101"/>
          <p:cNvSpPr/>
          <p:nvPr/>
        </p:nvSpPr>
        <p:spPr>
          <a:xfrm>
            <a:off x="4954468" y="2113839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3" name="Dikdörtgen 102"/>
          <p:cNvSpPr/>
          <p:nvPr/>
        </p:nvSpPr>
        <p:spPr>
          <a:xfrm>
            <a:off x="5631137" y="2122682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4" name="Dikdörtgen 103"/>
          <p:cNvSpPr/>
          <p:nvPr/>
        </p:nvSpPr>
        <p:spPr>
          <a:xfrm>
            <a:off x="6456963" y="2122682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5" name="Dikdörtgen 104"/>
          <p:cNvSpPr/>
          <p:nvPr/>
        </p:nvSpPr>
        <p:spPr>
          <a:xfrm>
            <a:off x="7912512" y="2113839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6" name="Dikdörtgen 105"/>
          <p:cNvSpPr/>
          <p:nvPr/>
        </p:nvSpPr>
        <p:spPr>
          <a:xfrm>
            <a:off x="8635015" y="2127199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7" name="Dikdörtgen 106"/>
          <p:cNvSpPr/>
          <p:nvPr/>
        </p:nvSpPr>
        <p:spPr>
          <a:xfrm>
            <a:off x="7075948" y="2729404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8" name="Dikdörtgen 107"/>
          <p:cNvSpPr/>
          <p:nvPr/>
        </p:nvSpPr>
        <p:spPr>
          <a:xfrm>
            <a:off x="4146959" y="2707396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09" name="Dikdörtgen 108"/>
          <p:cNvSpPr/>
          <p:nvPr/>
        </p:nvSpPr>
        <p:spPr>
          <a:xfrm>
            <a:off x="4916051" y="2729404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10" name="Dikdörtgen 109"/>
          <p:cNvSpPr/>
          <p:nvPr/>
        </p:nvSpPr>
        <p:spPr>
          <a:xfrm>
            <a:off x="5592720" y="2738248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11" name="Dikdörtgen 110"/>
          <p:cNvSpPr/>
          <p:nvPr/>
        </p:nvSpPr>
        <p:spPr>
          <a:xfrm>
            <a:off x="6418547" y="2738248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12" name="Dikdörtgen 111"/>
          <p:cNvSpPr/>
          <p:nvPr/>
        </p:nvSpPr>
        <p:spPr>
          <a:xfrm>
            <a:off x="7874096" y="2729404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13" name="Dikdörtgen 112"/>
          <p:cNvSpPr/>
          <p:nvPr/>
        </p:nvSpPr>
        <p:spPr>
          <a:xfrm>
            <a:off x="8596599" y="2742765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31" name="Dikdörtgen 130"/>
          <p:cNvSpPr/>
          <p:nvPr/>
        </p:nvSpPr>
        <p:spPr>
          <a:xfrm>
            <a:off x="4185375" y="3285385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32" name="Dikdörtgen 131"/>
          <p:cNvSpPr/>
          <p:nvPr/>
        </p:nvSpPr>
        <p:spPr>
          <a:xfrm>
            <a:off x="4954468" y="3307394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33" name="Dikdörtgen 132"/>
          <p:cNvSpPr/>
          <p:nvPr/>
        </p:nvSpPr>
        <p:spPr>
          <a:xfrm>
            <a:off x="5631137" y="3316237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37" name="Dikdörtgen 136"/>
          <p:cNvSpPr/>
          <p:nvPr/>
        </p:nvSpPr>
        <p:spPr>
          <a:xfrm>
            <a:off x="4182030" y="3858397"/>
            <a:ext cx="495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>
                <a:latin typeface="Wingdings" panose="05000000000000000000" pitchFamily="2" charset="2"/>
              </a:rPr>
              <a:t>ü</a:t>
            </a:r>
            <a:endParaRPr lang="en-US" sz="3000" dirty="0"/>
          </a:p>
        </p:txBody>
      </p:sp>
      <p:sp>
        <p:nvSpPr>
          <p:cNvPr id="140" name="Dikdörtgen 139"/>
          <p:cNvSpPr/>
          <p:nvPr/>
        </p:nvSpPr>
        <p:spPr>
          <a:xfrm>
            <a:off x="4968929" y="4380376"/>
            <a:ext cx="3415333" cy="763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indent="-142875" algn="ctr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ölçeklendirme</a:t>
            </a:r>
          </a:p>
          <a:p>
            <a:pPr marL="142875" indent="-142875" algn="ctr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 edinme</a:t>
            </a:r>
          </a:p>
          <a:p>
            <a:pPr marL="142875" indent="-142875" algn="ctr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Tesis Modelleri</a:t>
            </a:r>
          </a:p>
          <a:p>
            <a:pPr marL="142875" indent="-142875" algn="ctr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</a:t>
            </a:r>
            <a:r>
              <a:rPr lang="tr-TR" sz="10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silos</a:t>
            </a:r>
            <a:endParaRPr lang="en-US" sz="10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1" name="Dikdörtgen 140"/>
          <p:cNvSpPr/>
          <p:nvPr/>
        </p:nvSpPr>
        <p:spPr>
          <a:xfrm>
            <a:off x="4934499" y="4380376"/>
            <a:ext cx="845855" cy="7520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0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446661"/>
            <a:ext cx="2593075" cy="354842"/>
          </a:xfrm>
          <a:prstGeom prst="rect">
            <a:avLst/>
          </a:prstGeom>
          <a:solidFill>
            <a:srgbClr val="FF696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Problem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339376" y="1439839"/>
            <a:ext cx="2593075" cy="3548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Çözüm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550925" y="1446661"/>
            <a:ext cx="2593075" cy="3548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Outcomes</a:t>
            </a:r>
            <a:endParaRPr lang="en-US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0" y="0"/>
            <a:ext cx="5120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Sonuç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: </a:t>
            </a: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AWS’de</a:t>
            </a:r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7756"/>
            <a:ext cx="868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 AWS, tedarik zincirindeki üretim verileriyle üretimin karlılığını verimliliğini ve sürdürülebilirliğini artırmasına yardımcı olur.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" y="2224585"/>
            <a:ext cx="2860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verileri sorunu, birden çok boyutta ölçeklenebilirliktir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verileri kurumsal değer sağlamalıdır.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Tek noktadan çözümler yeterli kurumsal değer sağlamaz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Analytics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projeleri yeterli kurumsal değer sağlamıyor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199481" y="2224585"/>
            <a:ext cx="2422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uygulamaları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Standart veri modeller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verileri platformu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498574" y="1957188"/>
            <a:ext cx="1785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EBITDA</a:t>
            </a:r>
          </a:p>
          <a:p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OEE </a:t>
            </a:r>
          </a:p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Maliyetler</a:t>
            </a:r>
          </a:p>
          <a:p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Uygunluk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Performans</a:t>
            </a:r>
          </a:p>
          <a:p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</a:p>
          <a:p>
            <a:endParaRPr lang="en-US" sz="1200" dirty="0"/>
          </a:p>
        </p:txBody>
      </p:sp>
      <p:sp>
        <p:nvSpPr>
          <p:cNvPr id="12" name="Yukarı Ok 11"/>
          <p:cNvSpPr/>
          <p:nvPr/>
        </p:nvSpPr>
        <p:spPr>
          <a:xfrm>
            <a:off x="8043466" y="1942666"/>
            <a:ext cx="239273" cy="24010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Yukarı Ok 12"/>
          <p:cNvSpPr/>
          <p:nvPr/>
        </p:nvSpPr>
        <p:spPr>
          <a:xfrm>
            <a:off x="8043466" y="2304857"/>
            <a:ext cx="239273" cy="24010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Yukarı Ok 14"/>
          <p:cNvSpPr/>
          <p:nvPr/>
        </p:nvSpPr>
        <p:spPr>
          <a:xfrm>
            <a:off x="8043467" y="4083625"/>
            <a:ext cx="239273" cy="24010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Yukarı Ok 15"/>
          <p:cNvSpPr/>
          <p:nvPr/>
        </p:nvSpPr>
        <p:spPr>
          <a:xfrm>
            <a:off x="8043468" y="3632212"/>
            <a:ext cx="239273" cy="24010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Yukarı Ok 16"/>
          <p:cNvSpPr/>
          <p:nvPr/>
        </p:nvSpPr>
        <p:spPr>
          <a:xfrm>
            <a:off x="8043465" y="3179845"/>
            <a:ext cx="239273" cy="24010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Aşağı Ok 18"/>
          <p:cNvSpPr/>
          <p:nvPr/>
        </p:nvSpPr>
        <p:spPr>
          <a:xfrm>
            <a:off x="8043465" y="2798580"/>
            <a:ext cx="207622" cy="2255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0" name="Google Shape;185;p6" descr="C:\Users\nkenanh\Downloads\icons8-laptop-coding-1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1273" y="3630688"/>
            <a:ext cx="362962" cy="36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86;p6" descr="C:\Users\nkenanh\Downloads\icons8-server-100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4206" y="4228051"/>
            <a:ext cx="452096" cy="45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6" descr="C:\Users\nkenanh\Downloads\icons8-cloud-line-chart-1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7084" y="4247109"/>
            <a:ext cx="362962" cy="36296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89;p6"/>
          <p:cNvSpPr txBox="1"/>
          <p:nvPr/>
        </p:nvSpPr>
        <p:spPr>
          <a:xfrm>
            <a:off x="4905253" y="4587740"/>
            <a:ext cx="3250644" cy="11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Gateway  </a:t>
            </a:r>
            <a:endParaRPr sz="1200" b="1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4" name="Google Shape;190;p6"/>
          <p:cNvSpPr txBox="1"/>
          <p:nvPr/>
        </p:nvSpPr>
        <p:spPr>
          <a:xfrm>
            <a:off x="3153223" y="3932376"/>
            <a:ext cx="2779228" cy="1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1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MES</a:t>
            </a:r>
            <a:endParaRPr sz="1100" b="0" i="0" u="none" strike="noStrike" cap="none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5" name="Google Shape;191;p6"/>
          <p:cNvSpPr/>
          <p:nvPr/>
        </p:nvSpPr>
        <p:spPr>
          <a:xfrm>
            <a:off x="3123288" y="4603464"/>
            <a:ext cx="313372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200" b="1" i="0" u="none" strike="noStrike" cap="none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Insight</a:t>
            </a:r>
            <a:r>
              <a:rPr lang="tr-TR" sz="1200" b="1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 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6" name="Google Shape;192;p6" descr="C:\Users\nkenanh\Downloads\icons8-brain-64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6093" y="3634687"/>
            <a:ext cx="396382" cy="39638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4;p6"/>
          <p:cNvSpPr/>
          <p:nvPr/>
        </p:nvSpPr>
        <p:spPr>
          <a:xfrm>
            <a:off x="4927744" y="3968991"/>
            <a:ext cx="25764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FabM</a:t>
            </a:r>
            <a:r>
              <a:rPr lang="tr-TR" sz="12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etrics</a:t>
            </a:r>
            <a:r>
              <a:rPr lang="tr-TR" sz="12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 </a:t>
            </a:r>
            <a:r>
              <a:rPr lang="tr-TR" sz="12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rPr>
              <a:t>AI </a:t>
            </a:r>
            <a:endParaRPr sz="1200" b="1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"/>
            </a:endParaRPr>
          </a:p>
        </p:txBody>
      </p:sp>
      <p:pic>
        <p:nvPicPr>
          <p:cNvPr id="39" name="Google Shape;188;p6" descr="Image result for AWS logo png"/>
          <p:cNvPicPr preferRelativeResize="0"/>
          <p:nvPr/>
        </p:nvPicPr>
        <p:blipFill rotWithShape="1">
          <a:blip r:embed="rId7">
            <a:alphaModFix/>
          </a:blip>
          <a:srcRect r="52970"/>
          <a:stretch/>
        </p:blipFill>
        <p:spPr>
          <a:xfrm>
            <a:off x="4250137" y="3142529"/>
            <a:ext cx="771552" cy="454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136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" y="1927215"/>
            <a:ext cx="384314" cy="32418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9969" y="1811959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 </a:t>
            </a:r>
          </a:p>
          <a:p>
            <a:r>
              <a:rPr lang="tr-T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Operatorleri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15402" y="0"/>
            <a:ext cx="8092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 Verilerini Kurumsal Değere Dönüştür</a:t>
            </a:r>
          </a:p>
          <a:p>
            <a:r>
              <a:rPr lang="tr-TR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 Zaman, Her Yerde, Herkese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52" y="1911478"/>
            <a:ext cx="384314" cy="324181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104188" y="1827695"/>
            <a:ext cx="117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</a:t>
            </a:r>
          </a:p>
          <a:p>
            <a:r>
              <a:rPr lang="tr-TR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Supervisorleri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95" y="1895742"/>
            <a:ext cx="384314" cy="32418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594607" y="1841392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Süreç</a:t>
            </a: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Mühendisleri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38" y="1895742"/>
            <a:ext cx="384314" cy="32418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988275" y="1811959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 </a:t>
            </a: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Bilimciler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56" y="1890830"/>
            <a:ext cx="384314" cy="324181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6416193" y="1807047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Tesis</a:t>
            </a: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Operasyonları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43" y="1890830"/>
            <a:ext cx="384314" cy="324181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7879480" y="1807047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Kurumsal</a:t>
            </a:r>
          </a:p>
          <a:p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Operasyonlar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520712" y="4404785"/>
            <a:ext cx="1130995" cy="61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Makineler/</a:t>
            </a:r>
          </a:p>
          <a:p>
            <a:pPr algn="ctr"/>
            <a:r>
              <a:rPr lang="tr-TR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Historians</a:t>
            </a:r>
            <a:endParaRPr lang="en-US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047225" y="4404785"/>
            <a:ext cx="1130995" cy="61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MES/</a:t>
            </a:r>
          </a:p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ERP</a:t>
            </a:r>
            <a:endParaRPr lang="en-US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596955" y="4404785"/>
            <a:ext cx="1130995" cy="61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Enerji</a:t>
            </a:r>
          </a:p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Verileri</a:t>
            </a:r>
            <a:endParaRPr lang="en-US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214853" y="4404785"/>
            <a:ext cx="1130995" cy="61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Kalite/</a:t>
            </a:r>
          </a:p>
          <a:p>
            <a:pPr algn="ctr"/>
            <a:r>
              <a:rPr lang="tr-TR" dirty="0" err="1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Lab</a:t>
            </a:r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Verisi</a:t>
            </a:r>
            <a:endParaRPr lang="en-US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887476" y="4404785"/>
            <a:ext cx="1274479" cy="614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Bakım</a:t>
            </a:r>
          </a:p>
          <a:p>
            <a:pPr algn="ctr"/>
            <a:r>
              <a:rPr lang="tr-TR" dirty="0">
                <a:solidFill>
                  <a:schemeClr val="bg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Sistemleri</a:t>
            </a:r>
            <a:endParaRPr lang="en-US" dirty="0">
              <a:solidFill>
                <a:schemeClr val="bg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380000" y="3408498"/>
            <a:ext cx="7900965" cy="7779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16052" y="3535849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Platform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5" name="Google Shape;188;p6" descr="Image result for AWS logo png"/>
          <p:cNvPicPr preferRelativeResize="0"/>
          <p:nvPr/>
        </p:nvPicPr>
        <p:blipFill rotWithShape="1">
          <a:blip r:embed="rId3">
            <a:alphaModFix/>
          </a:blip>
          <a:srcRect r="52970"/>
          <a:stretch/>
        </p:blipFill>
        <p:spPr>
          <a:xfrm>
            <a:off x="5942605" y="3570307"/>
            <a:ext cx="771552" cy="4543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Metin kutusu 25"/>
          <p:cNvSpPr txBox="1"/>
          <p:nvPr/>
        </p:nvSpPr>
        <p:spPr>
          <a:xfrm>
            <a:off x="6829706" y="3535849"/>
            <a:ext cx="1260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Amazon Web</a:t>
            </a:r>
          </a:p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Servisi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3239" y="3683337"/>
            <a:ext cx="510949" cy="3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A9201C99-7515-469C-9CD7-330D243F8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40" y="1235319"/>
            <a:ext cx="1099039" cy="582714"/>
          </a:xfrm>
          <a:prstGeom prst="rect">
            <a:avLst/>
          </a:prstGeom>
        </p:spPr>
      </p:pic>
      <p:pic>
        <p:nvPicPr>
          <p:cNvPr id="30" name="Google Shape;574;p18" descr="C:\Users\nkenanh\Downloads\1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5660" y="1250647"/>
            <a:ext cx="791179" cy="63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548;p17" descr="C:\Users\nkenanh\Downloads\1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7201" y="1235319"/>
            <a:ext cx="734679" cy="60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474;p14" descr="C:\Users\nkenanh\Downloads\screenshot (33).jpe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9255" y="1250647"/>
            <a:ext cx="946347" cy="60556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Metin kutusu 33"/>
          <p:cNvSpPr txBox="1"/>
          <p:nvPr/>
        </p:nvSpPr>
        <p:spPr>
          <a:xfrm>
            <a:off x="2105543" y="2486931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Artık fabrika verisi bütün organizasyona sunulabilir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459" y="1223361"/>
            <a:ext cx="1012723" cy="6313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056" y="1230986"/>
            <a:ext cx="1085201" cy="596709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45" y="3536251"/>
            <a:ext cx="597034" cy="562525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 rot="16200000">
            <a:off x="3793497" y="2959698"/>
            <a:ext cx="445718" cy="26239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6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/>
          <p:nvPr/>
        </p:nvSpPr>
        <p:spPr>
          <a:xfrm>
            <a:off x="419100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4C88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1822214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1EBC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3225328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F3A5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4628442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4AB3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6031556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956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7434670" y="1362374"/>
            <a:ext cx="1292757" cy="2706706"/>
          </a:xfrm>
          <a:prstGeom prst="roundRect">
            <a:avLst>
              <a:gd name="adj" fmla="val 4289"/>
            </a:avLst>
          </a:prstGeom>
          <a:noFill/>
          <a:ln w="12700" cap="flat" cmpd="sng">
            <a:solidFill>
              <a:srgbClr val="BDBD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2"/>
          <p:cNvSpPr txBox="1"/>
          <p:nvPr/>
        </p:nvSpPr>
        <p:spPr>
          <a:xfrm>
            <a:off x="419100" y="1556931"/>
            <a:ext cx="1292757" cy="386170"/>
          </a:xfrm>
          <a:prstGeom prst="rect">
            <a:avLst/>
          </a:prstGeom>
          <a:solidFill>
            <a:srgbClr val="4C8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Sensor Verisi</a:t>
            </a:r>
            <a:endParaRPr sz="1000" b="1" i="0" u="none" strike="noStrike" cap="none">
              <a:solidFill>
                <a:schemeClr val="l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grpSp>
        <p:nvGrpSpPr>
          <p:cNvPr id="362" name="Google Shape;362;p12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363" name="Google Shape;363;p12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12"/>
          <p:cNvSpPr/>
          <p:nvPr/>
        </p:nvSpPr>
        <p:spPr>
          <a:xfrm>
            <a:off x="3683942" y="605048"/>
            <a:ext cx="17761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A5A7AA"/>
                </a:solidFill>
                <a:latin typeface="Arial"/>
                <a:ea typeface="Arial"/>
                <a:cs typeface="Arial"/>
                <a:sym typeface="Arial"/>
              </a:rPr>
              <a:t>TEKNOLOJİK ALTYAPI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1822214" y="1556931"/>
            <a:ext cx="1292757" cy="386170"/>
          </a:xfrm>
          <a:prstGeom prst="rect">
            <a:avLst/>
          </a:prstGeom>
          <a:solidFill>
            <a:srgbClr val="1EBC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PLC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3225328" y="1556931"/>
            <a:ext cx="1292757" cy="386170"/>
          </a:xfrm>
          <a:prstGeom prst="rect">
            <a:avLst/>
          </a:prstGeom>
          <a:solidFill>
            <a:srgbClr val="F3A5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Endüstriyel PC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8" name="Google Shape;378;p12"/>
          <p:cNvSpPr txBox="1"/>
          <p:nvPr/>
        </p:nvSpPr>
        <p:spPr>
          <a:xfrm>
            <a:off x="4628442" y="1556931"/>
            <a:ext cx="1292757" cy="386170"/>
          </a:xfrm>
          <a:prstGeom prst="rect">
            <a:avLst/>
          </a:prstGeom>
          <a:solidFill>
            <a:srgbClr val="4AB3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Fabrika Gateway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9" name="Google Shape;379;p12"/>
          <p:cNvSpPr txBox="1"/>
          <p:nvPr/>
        </p:nvSpPr>
        <p:spPr>
          <a:xfrm>
            <a:off x="6031556" y="1556931"/>
            <a:ext cx="1292757" cy="386170"/>
          </a:xfrm>
          <a:prstGeom prst="rect">
            <a:avLst/>
          </a:prstGeom>
          <a:solidFill>
            <a:srgbClr val="9561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Büyük Veri Yönetimi</a:t>
            </a:r>
            <a:endParaRPr sz="1000" b="1" i="0" u="none" strike="noStrike" cap="none">
              <a:solidFill>
                <a:schemeClr val="l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0" name="Google Shape;380;p12"/>
          <p:cNvSpPr txBox="1"/>
          <p:nvPr/>
        </p:nvSpPr>
        <p:spPr>
          <a:xfrm>
            <a:off x="7434670" y="1556931"/>
            <a:ext cx="1292757" cy="38617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chemeClr val="l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İzleme &amp; Raporlama</a:t>
            </a:r>
            <a:endParaRPr sz="1000" b="1" i="0" u="none" strike="noStrike" cap="none">
              <a:solidFill>
                <a:schemeClr val="lt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1" name="Google Shape;381;p12"/>
          <p:cNvSpPr txBox="1"/>
          <p:nvPr/>
        </p:nvSpPr>
        <p:spPr>
          <a:xfrm>
            <a:off x="438201" y="2745256"/>
            <a:ext cx="12545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İhtiyaç Duyulan Sensor &amp; HMI verileri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1841316" y="2745256"/>
            <a:ext cx="12545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Makine Hafızasındaki Veriler 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3" name="Google Shape;383;p12"/>
          <p:cNvSpPr txBox="1"/>
          <p:nvPr/>
        </p:nvSpPr>
        <p:spPr>
          <a:xfrm>
            <a:off x="3225329" y="2745256"/>
            <a:ext cx="12927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Standard Formata Veri Çevrimi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4629286" y="2745256"/>
            <a:ext cx="12910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Sıcak Veri Depolama ve Optimizasyon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6031557" y="2745256"/>
            <a:ext cx="12910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Yapay Zeka ve Raporlama için  Veri Depolama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7433830" y="2745256"/>
            <a:ext cx="12910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Anlaşılır Raporlar ve Yapay Zeka Uyarıları 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387" name="Google Shape;3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327" y="2110793"/>
            <a:ext cx="584530" cy="58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14" y="2055377"/>
            <a:ext cx="584530" cy="58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4827" y="2048450"/>
            <a:ext cx="584530" cy="58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100" y="2048450"/>
            <a:ext cx="584530" cy="58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438201" y="3732035"/>
            <a:ext cx="1254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Sensor Sinyalleri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1841316" y="3732035"/>
            <a:ext cx="1254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PLC Programı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93" name="Google Shape;393;p12"/>
          <p:cNvSpPr txBox="1"/>
          <p:nvPr/>
        </p:nvSpPr>
        <p:spPr>
          <a:xfrm>
            <a:off x="3225329" y="3732035"/>
            <a:ext cx="129275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 Toplama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4629286" y="3270370"/>
            <a:ext cx="12910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000" b="1" i="0" u="none" strike="noStrike" cap="none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Gatewayle Veri Optimizasyon ve Transferi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6031557" y="3578146"/>
            <a:ext cx="1291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000" b="1" i="0" u="none" strike="noStrike" cap="none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Bulutta Güvenli Depolama </a:t>
            </a:r>
            <a:endParaRPr sz="1000" b="0" i="0" u="none" strike="noStrike" cap="none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7433830" y="3732035"/>
            <a:ext cx="12910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1" i="0" u="none" strike="noStrike" cap="none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000" b="1" i="0" u="none" strike="noStrike" cap="none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000" b="0" i="0" u="none" strike="noStrike" cap="none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Insight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397" name="Google Shape;397;p12"/>
          <p:cNvGrpSpPr/>
          <p:nvPr/>
        </p:nvGrpSpPr>
        <p:grpSpPr>
          <a:xfrm>
            <a:off x="1658761" y="2831348"/>
            <a:ext cx="216550" cy="216550"/>
            <a:chOff x="1658761" y="2239367"/>
            <a:chExt cx="216550" cy="216550"/>
          </a:xfrm>
        </p:grpSpPr>
        <p:sp>
          <p:nvSpPr>
            <p:cNvPr id="398" name="Google Shape;398;p12"/>
            <p:cNvSpPr/>
            <p:nvPr/>
          </p:nvSpPr>
          <p:spPr>
            <a:xfrm>
              <a:off x="1658761" y="2239367"/>
              <a:ext cx="216550" cy="2165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9" name="Google Shape;399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14382" y="2294988"/>
              <a:ext cx="105308" cy="1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12"/>
          <p:cNvGrpSpPr/>
          <p:nvPr/>
        </p:nvGrpSpPr>
        <p:grpSpPr>
          <a:xfrm>
            <a:off x="3061875" y="2831348"/>
            <a:ext cx="216550" cy="216550"/>
            <a:chOff x="3061875" y="2239367"/>
            <a:chExt cx="216550" cy="216550"/>
          </a:xfrm>
        </p:grpSpPr>
        <p:sp>
          <p:nvSpPr>
            <p:cNvPr id="401" name="Google Shape;401;p12"/>
            <p:cNvSpPr/>
            <p:nvPr/>
          </p:nvSpPr>
          <p:spPr>
            <a:xfrm>
              <a:off x="3061875" y="2239367"/>
              <a:ext cx="216550" cy="2165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2" name="Google Shape;402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17496" y="2294988"/>
              <a:ext cx="105308" cy="1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p12"/>
          <p:cNvGrpSpPr/>
          <p:nvPr/>
        </p:nvGrpSpPr>
        <p:grpSpPr>
          <a:xfrm>
            <a:off x="4464988" y="2831348"/>
            <a:ext cx="216550" cy="216550"/>
            <a:chOff x="4464988" y="2239367"/>
            <a:chExt cx="216550" cy="216550"/>
          </a:xfrm>
        </p:grpSpPr>
        <p:sp>
          <p:nvSpPr>
            <p:cNvPr id="404" name="Google Shape;404;p12"/>
            <p:cNvSpPr/>
            <p:nvPr/>
          </p:nvSpPr>
          <p:spPr>
            <a:xfrm>
              <a:off x="4464988" y="2239367"/>
              <a:ext cx="216550" cy="2165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5" name="Google Shape;405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20609" y="2294988"/>
              <a:ext cx="105308" cy="1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6" name="Google Shape;406;p12"/>
          <p:cNvGrpSpPr/>
          <p:nvPr/>
        </p:nvGrpSpPr>
        <p:grpSpPr>
          <a:xfrm>
            <a:off x="5868103" y="2831348"/>
            <a:ext cx="216550" cy="216550"/>
            <a:chOff x="5868103" y="2239367"/>
            <a:chExt cx="216550" cy="216550"/>
          </a:xfrm>
        </p:grpSpPr>
        <p:sp>
          <p:nvSpPr>
            <p:cNvPr id="407" name="Google Shape;407;p12"/>
            <p:cNvSpPr/>
            <p:nvPr/>
          </p:nvSpPr>
          <p:spPr>
            <a:xfrm>
              <a:off x="5868103" y="2239367"/>
              <a:ext cx="216550" cy="2165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8" name="Google Shape;40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23724" y="2294988"/>
              <a:ext cx="105308" cy="105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2"/>
          <p:cNvGrpSpPr/>
          <p:nvPr/>
        </p:nvGrpSpPr>
        <p:grpSpPr>
          <a:xfrm>
            <a:off x="7271217" y="2831348"/>
            <a:ext cx="216550" cy="216550"/>
            <a:chOff x="7271217" y="2239367"/>
            <a:chExt cx="216550" cy="216550"/>
          </a:xfrm>
        </p:grpSpPr>
        <p:sp>
          <p:nvSpPr>
            <p:cNvPr id="410" name="Google Shape;410;p12"/>
            <p:cNvSpPr/>
            <p:nvPr/>
          </p:nvSpPr>
          <p:spPr>
            <a:xfrm>
              <a:off x="7271217" y="2239367"/>
              <a:ext cx="216550" cy="2165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1" name="Google Shape;411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26838" y="2294988"/>
              <a:ext cx="105308" cy="1053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2" name="Google Shape;412;p12" descr="C:\Users\nkenanh\Downloads\icons8-binary-file-10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0585" y="2071054"/>
            <a:ext cx="555812" cy="55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2" descr="C:\Users\nkenanh\Downloads\icons8-remote-working-10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1724" y="2072237"/>
            <a:ext cx="582040" cy="58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156">
            <a:extLst>
              <a:ext uri="{FF2B5EF4-FFF2-40B4-BE49-F238E27FC236}">
                <a16:creationId xmlns:a16="http://schemas.microsoft.com/office/drawing/2014/main" id="{A33E02F3-E460-4644-9362-A1111ED63245}"/>
              </a:ext>
            </a:extLst>
          </p:cNvPr>
          <p:cNvSpPr txBox="1"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Pro"/>
            </a:endParaRP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04B065E1-B16E-4B9C-B563-CF28C1B50003}"/>
              </a:ext>
            </a:extLst>
          </p:cNvPr>
          <p:cNvSpPr/>
          <p:nvPr/>
        </p:nvSpPr>
        <p:spPr>
          <a:xfrm>
            <a:off x="81940" y="702371"/>
            <a:ext cx="2655545" cy="431584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8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Factory</a:t>
            </a:r>
            <a:endParaRPr lang="en-US" sz="3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FD22A2-BF81-4CFA-A1FC-83C02082DB6F}"/>
              </a:ext>
            </a:extLst>
          </p:cNvPr>
          <p:cNvSpPr txBox="1"/>
          <p:nvPr/>
        </p:nvSpPr>
        <p:spPr>
          <a:xfrm>
            <a:off x="161180" y="1983890"/>
            <a:ext cx="85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 </a:t>
            </a:r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RestAPI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</a:t>
            </a: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Points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883C3244-864A-4772-8B83-73AE916B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821" y="2449619"/>
            <a:ext cx="464675" cy="39241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75E9088-6300-4885-A4AC-8489F33AF43E}"/>
              </a:ext>
            </a:extLst>
          </p:cNvPr>
          <p:cNvSpPr txBox="1"/>
          <p:nvPr/>
        </p:nvSpPr>
        <p:spPr>
          <a:xfrm>
            <a:off x="267442" y="2840954"/>
            <a:ext cx="5886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Ext. Dbs</a:t>
            </a:r>
          </a:p>
        </p:txBody>
      </p:sp>
      <p:pic>
        <p:nvPicPr>
          <p:cNvPr id="15" name="Graphic 50">
            <a:extLst>
              <a:ext uri="{FF2B5EF4-FFF2-40B4-BE49-F238E27FC236}">
                <a16:creationId xmlns:a16="http://schemas.microsoft.com/office/drawing/2014/main" id="{FF3B3AF3-3B99-442C-8EE1-89770028E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7" y="3124476"/>
            <a:ext cx="385544" cy="391336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2E927B2B-655E-42BB-B670-5347B333B5B0}"/>
              </a:ext>
            </a:extLst>
          </p:cNvPr>
          <p:cNvSpPr txBox="1"/>
          <p:nvPr/>
        </p:nvSpPr>
        <p:spPr>
          <a:xfrm>
            <a:off x="173209" y="3563159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Ext. Sensors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52F13BA7-7F5B-4EB4-A28F-51AB60123041}"/>
              </a:ext>
            </a:extLst>
          </p:cNvPr>
          <p:cNvSpPr/>
          <p:nvPr/>
        </p:nvSpPr>
        <p:spPr>
          <a:xfrm>
            <a:off x="81940" y="3844179"/>
            <a:ext cx="1183506" cy="1177639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05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Machine</a:t>
            </a:r>
            <a:endParaRPr lang="en-US" sz="18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AA8A89BF-FA01-4D50-B73F-1B8047AEDBC1}"/>
              </a:ext>
            </a:extLst>
          </p:cNvPr>
          <p:cNvSpPr/>
          <p:nvPr/>
        </p:nvSpPr>
        <p:spPr>
          <a:xfrm>
            <a:off x="327184" y="4733050"/>
            <a:ext cx="938263" cy="288767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05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Sensors</a:t>
            </a:r>
            <a:endParaRPr lang="en-US" sz="24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0A97C3BE-3A7F-4E94-8140-44B58101E192}"/>
              </a:ext>
            </a:extLst>
          </p:cNvPr>
          <p:cNvSpPr/>
          <p:nvPr/>
        </p:nvSpPr>
        <p:spPr>
          <a:xfrm>
            <a:off x="327184" y="4312317"/>
            <a:ext cx="938263" cy="42073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05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Plc</a:t>
            </a:r>
            <a:endParaRPr lang="en-US" sz="15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3" name="Graphic 16">
            <a:extLst>
              <a:ext uri="{FF2B5EF4-FFF2-40B4-BE49-F238E27FC236}">
                <a16:creationId xmlns:a16="http://schemas.microsoft.com/office/drawing/2014/main" id="{0B7379C4-9259-47F8-B7FE-11C54E3E8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387" y="1580748"/>
            <a:ext cx="385544" cy="352425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1EF8B66-7730-4595-BF79-0B7161D855F4}"/>
              </a:ext>
            </a:extLst>
          </p:cNvPr>
          <p:cNvCxnSpPr>
            <a:cxnSpLocks/>
            <a:endCxn id="33" idx="3"/>
          </p:cNvCxnSpPr>
          <p:nvPr/>
        </p:nvCxnSpPr>
        <p:spPr>
          <a:xfrm flipH="1" flipV="1">
            <a:off x="764931" y="1756961"/>
            <a:ext cx="1019737" cy="75786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9">
            <a:extLst>
              <a:ext uri="{FF2B5EF4-FFF2-40B4-BE49-F238E27FC236}">
                <a16:creationId xmlns:a16="http://schemas.microsoft.com/office/drawing/2014/main" id="{6B00C58D-AA9F-49D7-81B3-CA2B68A23B67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804496" y="2645826"/>
            <a:ext cx="952664" cy="807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9">
            <a:extLst>
              <a:ext uri="{FF2B5EF4-FFF2-40B4-BE49-F238E27FC236}">
                <a16:creationId xmlns:a16="http://schemas.microsoft.com/office/drawing/2014/main" id="{5E0B12F8-68C7-4404-81A1-D17B353EE349}"/>
              </a:ext>
            </a:extLst>
          </p:cNvPr>
          <p:cNvCxnSpPr>
            <a:cxnSpLocks/>
          </p:cNvCxnSpPr>
          <p:nvPr/>
        </p:nvCxnSpPr>
        <p:spPr>
          <a:xfrm flipH="1">
            <a:off x="864705" y="2811551"/>
            <a:ext cx="938804" cy="518058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3D3235BE-E53B-4DB8-B760-7F33BE451716}"/>
              </a:ext>
            </a:extLst>
          </p:cNvPr>
          <p:cNvSpPr txBox="1"/>
          <p:nvPr/>
        </p:nvSpPr>
        <p:spPr>
          <a:xfrm>
            <a:off x="1683922" y="4739070"/>
            <a:ext cx="938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Device</a:t>
            </a:r>
            <a:endParaRPr lang="tr-TR" sz="825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62" name="Straight Arrow Connector 39">
            <a:extLst>
              <a:ext uri="{FF2B5EF4-FFF2-40B4-BE49-F238E27FC236}">
                <a16:creationId xmlns:a16="http://schemas.microsoft.com/office/drawing/2014/main" id="{57DE84C6-A6B9-4441-BEAB-F956EA919E9E}"/>
              </a:ext>
            </a:extLst>
          </p:cNvPr>
          <p:cNvCxnSpPr>
            <a:cxnSpLocks/>
          </p:cNvCxnSpPr>
          <p:nvPr/>
        </p:nvCxnSpPr>
        <p:spPr>
          <a:xfrm flipH="1">
            <a:off x="1335016" y="4865525"/>
            <a:ext cx="449651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36">
            <a:extLst>
              <a:ext uri="{FF2B5EF4-FFF2-40B4-BE49-F238E27FC236}">
                <a16:creationId xmlns:a16="http://schemas.microsoft.com/office/drawing/2014/main" id="{15046B8A-CC66-405E-9457-A6D6BFF590DE}"/>
              </a:ext>
            </a:extLst>
          </p:cNvPr>
          <p:cNvSpPr/>
          <p:nvPr/>
        </p:nvSpPr>
        <p:spPr>
          <a:xfrm>
            <a:off x="2819928" y="714835"/>
            <a:ext cx="3698398" cy="43033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18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AWS </a:t>
            </a:r>
            <a:r>
              <a:rPr lang="tr-TR" sz="18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Cloud</a:t>
            </a:r>
            <a:r>
              <a:rPr lang="tr-TR" sz="18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Architecture</a:t>
            </a:r>
            <a:endParaRPr lang="en-US" sz="18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7" name="Graphic 51">
            <a:extLst>
              <a:ext uri="{FF2B5EF4-FFF2-40B4-BE49-F238E27FC236}">
                <a16:creationId xmlns:a16="http://schemas.microsoft.com/office/drawing/2014/main" id="{427C3F9B-D820-4AE8-984B-7262A5A1B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2990" y="787192"/>
            <a:ext cx="345446" cy="345446"/>
          </a:xfrm>
          <a:prstGeom prst="rect">
            <a:avLst/>
          </a:prstGeom>
        </p:spPr>
      </p:pic>
      <p:pic>
        <p:nvPicPr>
          <p:cNvPr id="79" name="Graphic 39">
            <a:extLst>
              <a:ext uri="{FF2B5EF4-FFF2-40B4-BE49-F238E27FC236}">
                <a16:creationId xmlns:a16="http://schemas.microsoft.com/office/drawing/2014/main" id="{4D483E08-9123-45E0-8B95-C2179944D5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4552" y="1978382"/>
            <a:ext cx="418593" cy="418593"/>
          </a:xfrm>
          <a:prstGeom prst="rect">
            <a:avLst/>
          </a:prstGeom>
        </p:spPr>
      </p:pic>
      <p:sp>
        <p:nvSpPr>
          <p:cNvPr id="80" name="Metin kutusu 79">
            <a:extLst>
              <a:ext uri="{FF2B5EF4-FFF2-40B4-BE49-F238E27FC236}">
                <a16:creationId xmlns:a16="http://schemas.microsoft.com/office/drawing/2014/main" id="{04F842E4-2E3A-4252-AD44-B9DA02D476DA}"/>
              </a:ext>
            </a:extLst>
          </p:cNvPr>
          <p:cNvSpPr txBox="1"/>
          <p:nvPr/>
        </p:nvSpPr>
        <p:spPr>
          <a:xfrm>
            <a:off x="2978018" y="235915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S3</a:t>
            </a:r>
          </a:p>
        </p:txBody>
      </p:sp>
      <p:cxnSp>
        <p:nvCxnSpPr>
          <p:cNvPr id="81" name="Straight Arrow Connector 39">
            <a:extLst>
              <a:ext uri="{FF2B5EF4-FFF2-40B4-BE49-F238E27FC236}">
                <a16:creationId xmlns:a16="http://schemas.microsoft.com/office/drawing/2014/main" id="{D01CAC06-AFF8-40F0-B6C6-2AF84EA0A611}"/>
              </a:ext>
            </a:extLst>
          </p:cNvPr>
          <p:cNvCxnSpPr>
            <a:cxnSpLocks/>
          </p:cNvCxnSpPr>
          <p:nvPr/>
        </p:nvCxnSpPr>
        <p:spPr>
          <a:xfrm flipH="1">
            <a:off x="2277427" y="2298736"/>
            <a:ext cx="657075" cy="216088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Graphic 18">
            <a:extLst>
              <a:ext uri="{FF2B5EF4-FFF2-40B4-BE49-F238E27FC236}">
                <a16:creationId xmlns:a16="http://schemas.microsoft.com/office/drawing/2014/main" id="{51F92290-B058-4C34-82CB-76EB93FB6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39695" y="3554841"/>
            <a:ext cx="345446" cy="345446"/>
          </a:xfrm>
          <a:prstGeom prst="rect">
            <a:avLst/>
          </a:prstGeom>
        </p:spPr>
      </p:pic>
      <p:cxnSp>
        <p:nvCxnSpPr>
          <p:cNvPr id="93" name="Straight Arrow Connector 39">
            <a:extLst>
              <a:ext uri="{FF2B5EF4-FFF2-40B4-BE49-F238E27FC236}">
                <a16:creationId xmlns:a16="http://schemas.microsoft.com/office/drawing/2014/main" id="{A5763FFD-ABB6-4878-BE72-5A0B81697DF9}"/>
              </a:ext>
            </a:extLst>
          </p:cNvPr>
          <p:cNvCxnSpPr>
            <a:cxnSpLocks/>
          </p:cNvCxnSpPr>
          <p:nvPr/>
        </p:nvCxnSpPr>
        <p:spPr>
          <a:xfrm flipH="1" flipV="1">
            <a:off x="2264592" y="2784349"/>
            <a:ext cx="907234" cy="873251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39">
            <a:extLst>
              <a:ext uri="{FF2B5EF4-FFF2-40B4-BE49-F238E27FC236}">
                <a16:creationId xmlns:a16="http://schemas.microsoft.com/office/drawing/2014/main" id="{31DF7D9A-C8B5-4D6E-BCC0-26669F3DE23F}"/>
              </a:ext>
            </a:extLst>
          </p:cNvPr>
          <p:cNvCxnSpPr>
            <a:cxnSpLocks/>
          </p:cNvCxnSpPr>
          <p:nvPr/>
        </p:nvCxnSpPr>
        <p:spPr>
          <a:xfrm flipH="1">
            <a:off x="2452571" y="3733012"/>
            <a:ext cx="719564" cy="620222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65DFD529-1F29-4439-85E8-51FDD2A372AB}"/>
              </a:ext>
            </a:extLst>
          </p:cNvPr>
          <p:cNvSpPr txBox="1"/>
          <p:nvPr/>
        </p:nvSpPr>
        <p:spPr>
          <a:xfrm>
            <a:off x="3184231" y="3887478"/>
            <a:ext cx="4267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IoT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Core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" name="Graphic 137">
            <a:extLst>
              <a:ext uri="{FF2B5EF4-FFF2-40B4-BE49-F238E27FC236}">
                <a16:creationId xmlns:a16="http://schemas.microsoft.com/office/drawing/2014/main" id="{74F33013-915A-464A-AA33-1938B12BA0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4606" y="1441927"/>
            <a:ext cx="370036" cy="345446"/>
          </a:xfrm>
          <a:prstGeom prst="rect">
            <a:avLst/>
          </a:prstGeom>
        </p:spPr>
      </p:pic>
      <p:sp>
        <p:nvSpPr>
          <p:cNvPr id="83" name="Shape 156">
            <a:extLst>
              <a:ext uri="{FF2B5EF4-FFF2-40B4-BE49-F238E27FC236}">
                <a16:creationId xmlns:a16="http://schemas.microsoft.com/office/drawing/2014/main" id="{1DFDB727-CD51-4EDD-890A-13EC9E2C92D3}"/>
              </a:ext>
            </a:extLst>
          </p:cNvPr>
          <p:cNvSpPr txBox="1"/>
          <p:nvPr/>
        </p:nvSpPr>
        <p:spPr>
          <a:xfrm>
            <a:off x="8001000" y="0"/>
            <a:ext cx="1142999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Pro"/>
            </a:endParaRPr>
          </a:p>
        </p:txBody>
      </p:sp>
      <p:cxnSp>
        <p:nvCxnSpPr>
          <p:cNvPr id="103" name="Straight Arrow Connector 39">
            <a:extLst>
              <a:ext uri="{FF2B5EF4-FFF2-40B4-BE49-F238E27FC236}">
                <a16:creationId xmlns:a16="http://schemas.microsoft.com/office/drawing/2014/main" id="{0A9DDC2D-C460-4224-A6C1-D6CE5F243CF6}"/>
              </a:ext>
            </a:extLst>
          </p:cNvPr>
          <p:cNvCxnSpPr>
            <a:cxnSpLocks/>
            <a:stCxn id="102" idx="1"/>
          </p:cNvCxnSpPr>
          <p:nvPr/>
        </p:nvCxnSpPr>
        <p:spPr>
          <a:xfrm flipH="1">
            <a:off x="3420475" y="1614651"/>
            <a:ext cx="534131" cy="47911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4A335A62-3B1F-4D64-B344-3EEEF34649E1}"/>
              </a:ext>
            </a:extLst>
          </p:cNvPr>
          <p:cNvSpPr txBox="1"/>
          <p:nvPr/>
        </p:nvSpPr>
        <p:spPr>
          <a:xfrm>
            <a:off x="3853196" y="1774952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Lambda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8" name="Resim 107">
            <a:extLst>
              <a:ext uri="{FF2B5EF4-FFF2-40B4-BE49-F238E27FC236}">
                <a16:creationId xmlns:a16="http://schemas.microsoft.com/office/drawing/2014/main" id="{FA0D3C9E-770F-4490-BF82-991CC55887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05" y="2377534"/>
            <a:ext cx="533372" cy="533372"/>
          </a:xfrm>
          <a:prstGeom prst="rect">
            <a:avLst/>
          </a:prstGeom>
        </p:spPr>
      </p:pic>
      <p:sp>
        <p:nvSpPr>
          <p:cNvPr id="109" name="Metin kutusu 108">
            <a:extLst>
              <a:ext uri="{FF2B5EF4-FFF2-40B4-BE49-F238E27FC236}">
                <a16:creationId xmlns:a16="http://schemas.microsoft.com/office/drawing/2014/main" id="{DC8CD8E6-E8E0-4760-8B12-DF69A913E464}"/>
              </a:ext>
            </a:extLst>
          </p:cNvPr>
          <p:cNvSpPr txBox="1"/>
          <p:nvPr/>
        </p:nvSpPr>
        <p:spPr>
          <a:xfrm>
            <a:off x="4001521" y="2878683"/>
            <a:ext cx="40908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25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r>
              <a:rPr lang="tr-TR" sz="825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SQS</a:t>
            </a:r>
          </a:p>
        </p:txBody>
      </p:sp>
      <p:sp>
        <p:nvSpPr>
          <p:cNvPr id="111" name="Freeform 50">
            <a:extLst>
              <a:ext uri="{FF2B5EF4-FFF2-40B4-BE49-F238E27FC236}">
                <a16:creationId xmlns:a16="http://schemas.microsoft.com/office/drawing/2014/main" id="{6C495E54-632F-4C6C-AED0-C4CE5C4B01EA}"/>
              </a:ext>
            </a:extLst>
          </p:cNvPr>
          <p:cNvSpPr/>
          <p:nvPr/>
        </p:nvSpPr>
        <p:spPr>
          <a:xfrm flipH="1">
            <a:off x="3412418" y="2670040"/>
            <a:ext cx="327373" cy="857369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12" name="Straight Arrow Connector 39">
            <a:extLst>
              <a:ext uri="{FF2B5EF4-FFF2-40B4-BE49-F238E27FC236}">
                <a16:creationId xmlns:a16="http://schemas.microsoft.com/office/drawing/2014/main" id="{C4E31763-497B-45CA-AF0F-C198E879712F}"/>
              </a:ext>
            </a:extLst>
          </p:cNvPr>
          <p:cNvCxnSpPr>
            <a:cxnSpLocks/>
          </p:cNvCxnSpPr>
          <p:nvPr/>
        </p:nvCxnSpPr>
        <p:spPr>
          <a:xfrm flipV="1">
            <a:off x="4139624" y="2141813"/>
            <a:ext cx="0" cy="223899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39">
            <a:extLst>
              <a:ext uri="{FF2B5EF4-FFF2-40B4-BE49-F238E27FC236}">
                <a16:creationId xmlns:a16="http://schemas.microsoft.com/office/drawing/2014/main" id="{048088BC-C50E-4933-B6F6-5AB936B82855}"/>
              </a:ext>
            </a:extLst>
          </p:cNvPr>
          <p:cNvCxnSpPr>
            <a:cxnSpLocks/>
          </p:cNvCxnSpPr>
          <p:nvPr/>
        </p:nvCxnSpPr>
        <p:spPr>
          <a:xfrm flipH="1" flipV="1">
            <a:off x="3667585" y="3710059"/>
            <a:ext cx="1061120" cy="312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Graphic 47">
            <a:extLst>
              <a:ext uri="{FF2B5EF4-FFF2-40B4-BE49-F238E27FC236}">
                <a16:creationId xmlns:a16="http://schemas.microsoft.com/office/drawing/2014/main" id="{D654B555-CE2B-43AE-AA44-942619076A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33929" y="3457225"/>
            <a:ext cx="427088" cy="427088"/>
          </a:xfrm>
          <a:prstGeom prst="rect">
            <a:avLst/>
          </a:prstGeom>
        </p:spPr>
      </p:pic>
      <p:sp>
        <p:nvSpPr>
          <p:cNvPr id="122" name="Metin kutusu 121">
            <a:extLst>
              <a:ext uri="{FF2B5EF4-FFF2-40B4-BE49-F238E27FC236}">
                <a16:creationId xmlns:a16="http://schemas.microsoft.com/office/drawing/2014/main" id="{911E48DF-2633-4192-B91D-91E96BCBF34A}"/>
              </a:ext>
            </a:extLst>
          </p:cNvPr>
          <p:cNvSpPr txBox="1"/>
          <p:nvPr/>
        </p:nvSpPr>
        <p:spPr>
          <a:xfrm>
            <a:off x="3795645" y="3868465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Raw</a:t>
            </a: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Data</a:t>
            </a:r>
          </a:p>
        </p:txBody>
      </p:sp>
      <p:sp>
        <p:nvSpPr>
          <p:cNvPr id="123" name="Metin kutusu 122">
            <a:extLst>
              <a:ext uri="{FF2B5EF4-FFF2-40B4-BE49-F238E27FC236}">
                <a16:creationId xmlns:a16="http://schemas.microsoft.com/office/drawing/2014/main" id="{B519A654-8321-467E-80D5-069BCE2A9850}"/>
              </a:ext>
            </a:extLst>
          </p:cNvPr>
          <p:cNvSpPr txBox="1"/>
          <p:nvPr/>
        </p:nvSpPr>
        <p:spPr>
          <a:xfrm>
            <a:off x="4650681" y="3922414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Dynamo</a:t>
            </a:r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Db</a:t>
            </a:r>
          </a:p>
        </p:txBody>
      </p:sp>
      <p:pic>
        <p:nvPicPr>
          <p:cNvPr id="125" name="Graphic 137">
            <a:extLst>
              <a:ext uri="{FF2B5EF4-FFF2-40B4-BE49-F238E27FC236}">
                <a16:creationId xmlns:a16="http://schemas.microsoft.com/office/drawing/2014/main" id="{086F522D-6882-454C-A1A5-B1E4AE2823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30662" y="4302886"/>
            <a:ext cx="370036" cy="345446"/>
          </a:xfrm>
          <a:prstGeom prst="rect">
            <a:avLst/>
          </a:prstGeom>
        </p:spPr>
      </p:pic>
      <p:cxnSp>
        <p:nvCxnSpPr>
          <p:cNvPr id="126" name="Straight Arrow Connector 36">
            <a:extLst>
              <a:ext uri="{FF2B5EF4-FFF2-40B4-BE49-F238E27FC236}">
                <a16:creationId xmlns:a16="http://schemas.microsoft.com/office/drawing/2014/main" id="{EDCEF08F-835D-41F7-A67A-D50504B4F6AE}"/>
              </a:ext>
            </a:extLst>
          </p:cNvPr>
          <p:cNvCxnSpPr>
            <a:cxnSpLocks/>
            <a:stCxn id="125" idx="0"/>
          </p:cNvCxnSpPr>
          <p:nvPr/>
        </p:nvCxnSpPr>
        <p:spPr>
          <a:xfrm flipV="1">
            <a:off x="5015680" y="4135957"/>
            <a:ext cx="0" cy="166929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Metin kutusu 134">
            <a:extLst>
              <a:ext uri="{FF2B5EF4-FFF2-40B4-BE49-F238E27FC236}">
                <a16:creationId xmlns:a16="http://schemas.microsoft.com/office/drawing/2014/main" id="{8F926B9B-0689-4FD1-BF0C-C2B483FB7438}"/>
              </a:ext>
            </a:extLst>
          </p:cNvPr>
          <p:cNvSpPr txBox="1"/>
          <p:nvPr/>
        </p:nvSpPr>
        <p:spPr>
          <a:xfrm>
            <a:off x="4705821" y="4648331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Lambda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39" name="Straight Arrow Connector 36">
            <a:extLst>
              <a:ext uri="{FF2B5EF4-FFF2-40B4-BE49-F238E27FC236}">
                <a16:creationId xmlns:a16="http://schemas.microsoft.com/office/drawing/2014/main" id="{4995EC3B-AACB-433D-8B9B-1594F9D77461}"/>
              </a:ext>
            </a:extLst>
          </p:cNvPr>
          <p:cNvCxnSpPr>
            <a:cxnSpLocks/>
            <a:endCxn id="147" idx="2"/>
          </p:cNvCxnSpPr>
          <p:nvPr/>
        </p:nvCxnSpPr>
        <p:spPr>
          <a:xfrm flipV="1">
            <a:off x="5035398" y="3203974"/>
            <a:ext cx="0" cy="200273"/>
          </a:xfrm>
          <a:prstGeom prst="straightConnector1">
            <a:avLst/>
          </a:prstGeom>
          <a:ln w="12700">
            <a:solidFill>
              <a:srgbClr val="8FA7C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raphic 137">
            <a:extLst>
              <a:ext uri="{FF2B5EF4-FFF2-40B4-BE49-F238E27FC236}">
                <a16:creationId xmlns:a16="http://schemas.microsoft.com/office/drawing/2014/main" id="{188F1516-A530-44FA-9404-A28D2184D6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33351" y="2471497"/>
            <a:ext cx="370036" cy="345446"/>
          </a:xfrm>
          <a:prstGeom prst="rect">
            <a:avLst/>
          </a:prstGeom>
        </p:spPr>
      </p:pic>
      <p:sp>
        <p:nvSpPr>
          <p:cNvPr id="147" name="Metin kutusu 146">
            <a:extLst>
              <a:ext uri="{FF2B5EF4-FFF2-40B4-BE49-F238E27FC236}">
                <a16:creationId xmlns:a16="http://schemas.microsoft.com/office/drawing/2014/main" id="{F8A19C1F-793B-41A3-B1E9-4228A3B523CA}"/>
              </a:ext>
            </a:extLst>
          </p:cNvPr>
          <p:cNvSpPr txBox="1"/>
          <p:nvPr/>
        </p:nvSpPr>
        <p:spPr>
          <a:xfrm>
            <a:off x="4739483" y="2834642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AWS</a:t>
            </a:r>
          </a:p>
          <a:p>
            <a:pPr algn="ctr"/>
            <a:r>
              <a:rPr lang="tr-TR" sz="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Lambda</a:t>
            </a:r>
            <a:endParaRPr lang="tr-TR" sz="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54" name="Straight Arrow Connector 39">
            <a:extLst>
              <a:ext uri="{FF2B5EF4-FFF2-40B4-BE49-F238E27FC236}">
                <a16:creationId xmlns:a16="http://schemas.microsoft.com/office/drawing/2014/main" id="{CFD5DB07-23FE-48B5-A5AB-F04CC5869C10}"/>
              </a:ext>
            </a:extLst>
          </p:cNvPr>
          <p:cNvCxnSpPr>
            <a:cxnSpLocks/>
          </p:cNvCxnSpPr>
          <p:nvPr/>
        </p:nvCxnSpPr>
        <p:spPr>
          <a:xfrm flipH="1">
            <a:off x="4405282" y="2665299"/>
            <a:ext cx="386846" cy="4742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36">
            <a:extLst>
              <a:ext uri="{FF2B5EF4-FFF2-40B4-BE49-F238E27FC236}">
                <a16:creationId xmlns:a16="http://schemas.microsoft.com/office/drawing/2014/main" id="{D4E028EE-4BA3-4AE3-8AA3-ED86BB982A6E}"/>
              </a:ext>
            </a:extLst>
          </p:cNvPr>
          <p:cNvSpPr/>
          <p:nvPr/>
        </p:nvSpPr>
        <p:spPr>
          <a:xfrm>
            <a:off x="4732917" y="1971160"/>
            <a:ext cx="570903" cy="288767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9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SNS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0" name="Rectangle 36">
            <a:extLst>
              <a:ext uri="{FF2B5EF4-FFF2-40B4-BE49-F238E27FC236}">
                <a16:creationId xmlns:a16="http://schemas.microsoft.com/office/drawing/2014/main" id="{529CB664-25CF-4AB8-B786-D46453631D42}"/>
              </a:ext>
            </a:extLst>
          </p:cNvPr>
          <p:cNvSpPr/>
          <p:nvPr/>
        </p:nvSpPr>
        <p:spPr>
          <a:xfrm>
            <a:off x="4732917" y="1670215"/>
            <a:ext cx="570903" cy="288767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sz="900" dirty="0">
                <a:solidFill>
                  <a:schemeClr val="accent1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SES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62" name="Straight Arrow Connector 36">
            <a:extLst>
              <a:ext uri="{FF2B5EF4-FFF2-40B4-BE49-F238E27FC236}">
                <a16:creationId xmlns:a16="http://schemas.microsoft.com/office/drawing/2014/main" id="{CB0195BC-B853-4F67-A5C6-D9B184BC90F6}"/>
              </a:ext>
            </a:extLst>
          </p:cNvPr>
          <p:cNvCxnSpPr>
            <a:cxnSpLocks/>
            <a:stCxn id="145" idx="0"/>
            <a:endCxn id="158" idx="2"/>
          </p:cNvCxnSpPr>
          <p:nvPr/>
        </p:nvCxnSpPr>
        <p:spPr>
          <a:xfrm flipV="1">
            <a:off x="5018369" y="2259927"/>
            <a:ext cx="0" cy="211571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36">
            <a:extLst>
              <a:ext uri="{FF2B5EF4-FFF2-40B4-BE49-F238E27FC236}">
                <a16:creationId xmlns:a16="http://schemas.microsoft.com/office/drawing/2014/main" id="{2D349E5A-DF9A-4E60-936B-1996164B35DA}"/>
              </a:ext>
            </a:extLst>
          </p:cNvPr>
          <p:cNvCxnSpPr>
            <a:cxnSpLocks/>
          </p:cNvCxnSpPr>
          <p:nvPr/>
        </p:nvCxnSpPr>
        <p:spPr>
          <a:xfrm>
            <a:off x="5246877" y="4462352"/>
            <a:ext cx="549257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Metin kutusu 174">
            <a:extLst>
              <a:ext uri="{FF2B5EF4-FFF2-40B4-BE49-F238E27FC236}">
                <a16:creationId xmlns:a16="http://schemas.microsoft.com/office/drawing/2014/main" id="{7F97D107-F679-48AF-A0D3-DC5A5C5E23C8}"/>
              </a:ext>
            </a:extLst>
          </p:cNvPr>
          <p:cNvSpPr txBox="1"/>
          <p:nvPr/>
        </p:nvSpPr>
        <p:spPr>
          <a:xfrm>
            <a:off x="5772649" y="4648331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API</a:t>
            </a:r>
          </a:p>
          <a:p>
            <a:pPr algn="ctr"/>
            <a:r>
              <a:rPr lang="tr-TR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Gateway</a:t>
            </a:r>
          </a:p>
        </p:txBody>
      </p:sp>
      <p:sp>
        <p:nvSpPr>
          <p:cNvPr id="180" name="Rectangle 36">
            <a:extLst>
              <a:ext uri="{FF2B5EF4-FFF2-40B4-BE49-F238E27FC236}">
                <a16:creationId xmlns:a16="http://schemas.microsoft.com/office/drawing/2014/main" id="{C2F72C06-1FA3-49E1-9DFF-A9693191F1A6}"/>
              </a:ext>
            </a:extLst>
          </p:cNvPr>
          <p:cNvSpPr/>
          <p:nvPr/>
        </p:nvSpPr>
        <p:spPr>
          <a:xfrm>
            <a:off x="7211431" y="4297297"/>
            <a:ext cx="1716704" cy="274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8" name="Graphic 6">
            <a:extLst>
              <a:ext uri="{FF2B5EF4-FFF2-40B4-BE49-F238E27FC236}">
                <a16:creationId xmlns:a16="http://schemas.microsoft.com/office/drawing/2014/main" id="{1F22CB37-0B6E-4455-B4F8-EC0D8AC189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10371" y="1039351"/>
            <a:ext cx="402047" cy="402047"/>
          </a:xfrm>
          <a:prstGeom prst="rect">
            <a:avLst/>
          </a:prstGeom>
        </p:spPr>
      </p:pic>
      <p:cxnSp>
        <p:nvCxnSpPr>
          <p:cNvPr id="190" name="Straight Arrow Connector 30">
            <a:extLst>
              <a:ext uri="{FF2B5EF4-FFF2-40B4-BE49-F238E27FC236}">
                <a16:creationId xmlns:a16="http://schemas.microsoft.com/office/drawing/2014/main" id="{5019B392-DE49-4B37-B6F3-AB2F13DE9DDB}"/>
              </a:ext>
            </a:extLst>
          </p:cNvPr>
          <p:cNvCxnSpPr>
            <a:cxnSpLocks/>
          </p:cNvCxnSpPr>
          <p:nvPr/>
        </p:nvCxnSpPr>
        <p:spPr>
          <a:xfrm flipV="1">
            <a:off x="4128427" y="1213390"/>
            <a:ext cx="1478474" cy="20031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27">
            <a:extLst>
              <a:ext uri="{FF2B5EF4-FFF2-40B4-BE49-F238E27FC236}">
                <a16:creationId xmlns:a16="http://schemas.microsoft.com/office/drawing/2014/main" id="{953A8A98-B0A2-4E2E-AED5-3FF0C37C3C76}"/>
              </a:ext>
            </a:extLst>
          </p:cNvPr>
          <p:cNvCxnSpPr>
            <a:cxnSpLocks/>
          </p:cNvCxnSpPr>
          <p:nvPr/>
        </p:nvCxnSpPr>
        <p:spPr>
          <a:xfrm>
            <a:off x="5606901" y="1213389"/>
            <a:ext cx="13751" cy="2496669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30">
            <a:extLst>
              <a:ext uri="{FF2B5EF4-FFF2-40B4-BE49-F238E27FC236}">
                <a16:creationId xmlns:a16="http://schemas.microsoft.com/office/drawing/2014/main" id="{773EB185-FC85-43DD-B579-A147FFC667C8}"/>
              </a:ext>
            </a:extLst>
          </p:cNvPr>
          <p:cNvCxnSpPr>
            <a:cxnSpLocks/>
          </p:cNvCxnSpPr>
          <p:nvPr/>
        </p:nvCxnSpPr>
        <p:spPr>
          <a:xfrm>
            <a:off x="5274768" y="3710058"/>
            <a:ext cx="345884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30">
            <a:extLst>
              <a:ext uri="{FF2B5EF4-FFF2-40B4-BE49-F238E27FC236}">
                <a16:creationId xmlns:a16="http://schemas.microsoft.com/office/drawing/2014/main" id="{DDF283BA-4328-40DB-B7AF-0C65124ABB15}"/>
              </a:ext>
            </a:extLst>
          </p:cNvPr>
          <p:cNvCxnSpPr>
            <a:cxnSpLocks/>
            <a:stCxn id="188" idx="1"/>
          </p:cNvCxnSpPr>
          <p:nvPr/>
        </p:nvCxnSpPr>
        <p:spPr>
          <a:xfrm flipH="1" flipV="1">
            <a:off x="2101214" y="1231760"/>
            <a:ext cx="909157" cy="8615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39">
            <a:extLst>
              <a:ext uri="{FF2B5EF4-FFF2-40B4-BE49-F238E27FC236}">
                <a16:creationId xmlns:a16="http://schemas.microsoft.com/office/drawing/2014/main" id="{EF878C58-B42E-4513-A3CD-04951D4C7CA4}"/>
              </a:ext>
            </a:extLst>
          </p:cNvPr>
          <p:cNvCxnSpPr>
            <a:cxnSpLocks/>
          </p:cNvCxnSpPr>
          <p:nvPr/>
        </p:nvCxnSpPr>
        <p:spPr>
          <a:xfrm flipV="1">
            <a:off x="2109395" y="1222446"/>
            <a:ext cx="0" cy="1105013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36">
            <a:extLst>
              <a:ext uri="{FF2B5EF4-FFF2-40B4-BE49-F238E27FC236}">
                <a16:creationId xmlns:a16="http://schemas.microsoft.com/office/drawing/2014/main" id="{A56AE86D-C41C-4FC4-9E74-4F342ED82B2E}"/>
              </a:ext>
            </a:extLst>
          </p:cNvPr>
          <p:cNvSpPr/>
          <p:nvPr/>
        </p:nvSpPr>
        <p:spPr>
          <a:xfrm>
            <a:off x="7214455" y="4723298"/>
            <a:ext cx="1716704" cy="274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7" name="Straight Arrow Connector 36">
            <a:extLst>
              <a:ext uri="{FF2B5EF4-FFF2-40B4-BE49-F238E27FC236}">
                <a16:creationId xmlns:a16="http://schemas.microsoft.com/office/drawing/2014/main" id="{C224C090-B260-4ABA-8113-2F49CBD530F4}"/>
              </a:ext>
            </a:extLst>
          </p:cNvPr>
          <p:cNvCxnSpPr>
            <a:cxnSpLocks/>
          </p:cNvCxnSpPr>
          <p:nvPr/>
        </p:nvCxnSpPr>
        <p:spPr>
          <a:xfrm flipH="1" flipV="1">
            <a:off x="6347614" y="4444283"/>
            <a:ext cx="682405" cy="5131"/>
          </a:xfrm>
          <a:prstGeom prst="straightConnector1">
            <a:avLst/>
          </a:prstGeom>
          <a:ln w="12700">
            <a:solidFill>
              <a:srgbClr val="8FA7C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39">
            <a:extLst>
              <a:ext uri="{FF2B5EF4-FFF2-40B4-BE49-F238E27FC236}">
                <a16:creationId xmlns:a16="http://schemas.microsoft.com/office/drawing/2014/main" id="{FE35F78A-F923-49C5-B803-9757FBA19476}"/>
              </a:ext>
            </a:extLst>
          </p:cNvPr>
          <p:cNvCxnSpPr>
            <a:cxnSpLocks/>
          </p:cNvCxnSpPr>
          <p:nvPr/>
        </p:nvCxnSpPr>
        <p:spPr>
          <a:xfrm flipH="1">
            <a:off x="1341238" y="4529873"/>
            <a:ext cx="449651" cy="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36">
            <a:extLst>
              <a:ext uri="{FF2B5EF4-FFF2-40B4-BE49-F238E27FC236}">
                <a16:creationId xmlns:a16="http://schemas.microsoft.com/office/drawing/2014/main" id="{E7BC3A4D-61E0-4EAF-BC98-D225834572C3}"/>
              </a:ext>
            </a:extLst>
          </p:cNvPr>
          <p:cNvCxnSpPr>
            <a:cxnSpLocks/>
          </p:cNvCxnSpPr>
          <p:nvPr/>
        </p:nvCxnSpPr>
        <p:spPr>
          <a:xfrm flipH="1" flipV="1">
            <a:off x="6347614" y="4860394"/>
            <a:ext cx="682405" cy="5131"/>
          </a:xfrm>
          <a:prstGeom prst="straightConnector1">
            <a:avLst/>
          </a:prstGeom>
          <a:ln w="12700">
            <a:solidFill>
              <a:srgbClr val="8FA7C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>
            <a:extLst>
              <a:ext uri="{FF2B5EF4-FFF2-40B4-BE49-F238E27FC236}">
                <a16:creationId xmlns:a16="http://schemas.microsoft.com/office/drawing/2014/main" id="{D63C51A9-0D40-404A-A90F-28E9B71AED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1" y="4368950"/>
            <a:ext cx="338627" cy="30374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B635951-7C33-472E-BE26-C35BEAEE84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" y="4778740"/>
            <a:ext cx="221282" cy="20924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5F2EEA6-B4ED-4487-B042-63803AC0B3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96" y="959914"/>
            <a:ext cx="553949" cy="55394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82BEFB91-A5FA-4494-9B8D-D81CD0C6DF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5" y="4129852"/>
            <a:ext cx="573713" cy="573713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04568043-4D13-47BD-84CC-4D3423E39DA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79" y="1656931"/>
            <a:ext cx="340172" cy="340172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F0496D56-6EEE-4489-8195-C4599A8929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68" y="1931111"/>
            <a:ext cx="345882" cy="345882"/>
          </a:xfrm>
          <a:prstGeom prst="rect">
            <a:avLst/>
          </a:prstGeom>
        </p:spPr>
      </p:pic>
      <p:cxnSp>
        <p:nvCxnSpPr>
          <p:cNvPr id="72" name="Straight Arrow Connector 39">
            <a:extLst>
              <a:ext uri="{FF2B5EF4-FFF2-40B4-BE49-F238E27FC236}">
                <a16:creationId xmlns:a16="http://schemas.microsoft.com/office/drawing/2014/main" id="{0BBD08ED-9127-4D51-A96C-89FC96BC13B4}"/>
              </a:ext>
            </a:extLst>
          </p:cNvPr>
          <p:cNvCxnSpPr>
            <a:cxnSpLocks/>
          </p:cNvCxnSpPr>
          <p:nvPr/>
        </p:nvCxnSpPr>
        <p:spPr>
          <a:xfrm>
            <a:off x="3236334" y="1756202"/>
            <a:ext cx="0" cy="174909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>
            <a:extLst>
              <a:ext uri="{FF2B5EF4-FFF2-40B4-BE49-F238E27FC236}">
                <a16:creationId xmlns:a16="http://schemas.microsoft.com/office/drawing/2014/main" id="{AF2FA15D-968F-4D54-A262-471A0E1653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55256" y="4743292"/>
            <a:ext cx="241315" cy="22238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BC9ECB8C-2683-4243-9070-82FB3AFCB36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68758" y="4321458"/>
            <a:ext cx="214313" cy="250031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87E7175A-66EF-4B86-990C-3C8A2EAC3D3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76200" y="2735036"/>
            <a:ext cx="261704" cy="278588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D76CA313-C7CC-4FB0-AC73-98C898CBDD5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 r="26903"/>
          <a:stretch/>
        </p:blipFill>
        <p:spPr>
          <a:xfrm>
            <a:off x="1795413" y="2361912"/>
            <a:ext cx="439758" cy="432178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75978901-D81F-4B60-B163-8AEC2222FDA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97098" y="4805706"/>
            <a:ext cx="1064419" cy="128588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5706B88C-0145-49F1-99B8-7004240F1A9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59837" y="4372959"/>
            <a:ext cx="1085850" cy="157163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F365FF4E-C653-4B6A-B8AD-6A6EB69D975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81433" y="1504255"/>
            <a:ext cx="1066632" cy="182330"/>
          </a:xfrm>
          <a:prstGeom prst="rect">
            <a:avLst/>
          </a:prstGeom>
        </p:spPr>
      </p:pic>
      <p:pic>
        <p:nvPicPr>
          <p:cNvPr id="49" name="Resim 48">
            <a:extLst>
              <a:ext uri="{FF2B5EF4-FFF2-40B4-BE49-F238E27FC236}">
                <a16:creationId xmlns:a16="http://schemas.microsoft.com/office/drawing/2014/main" id="{A7D78AF8-AA00-45FF-81F1-BAF78EA7DC3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82156" y="3018697"/>
            <a:ext cx="971550" cy="164306"/>
          </a:xfrm>
          <a:prstGeom prst="rect">
            <a:avLst/>
          </a:prstGeom>
        </p:spPr>
      </p:pic>
      <p:pic>
        <p:nvPicPr>
          <p:cNvPr id="55" name="Resim 54">
            <a:extLst>
              <a:ext uri="{FF2B5EF4-FFF2-40B4-BE49-F238E27FC236}">
                <a16:creationId xmlns:a16="http://schemas.microsoft.com/office/drawing/2014/main" id="{91E58E4B-B17E-4DFC-836F-3C99285B5B3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80273" y="1057063"/>
            <a:ext cx="314325" cy="350044"/>
          </a:xfrm>
          <a:prstGeom prst="rect">
            <a:avLst/>
          </a:prstGeom>
        </p:spPr>
      </p:pic>
      <p:sp>
        <p:nvSpPr>
          <p:cNvPr id="2" name="Shape 373">
            <a:extLst>
              <a:ext uri="{FF2B5EF4-FFF2-40B4-BE49-F238E27FC236}">
                <a16:creationId xmlns:a16="http://schemas.microsoft.com/office/drawing/2014/main" id="{5ADA0BCE-B5B7-46CF-A8B9-CEFC656BD9D2}"/>
              </a:ext>
            </a:extLst>
          </p:cNvPr>
          <p:cNvSpPr txBox="1">
            <a:spLocks/>
          </p:cNvSpPr>
          <p:nvPr/>
        </p:nvSpPr>
        <p:spPr>
          <a:xfrm>
            <a:off x="113048" y="114626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9A9E3"/>
              </a:buClr>
            </a:pPr>
            <a:r>
              <a:rPr lang="tr-TR" b="1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b="1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Teknolojik Yapılanması</a:t>
            </a:r>
            <a:endParaRPr lang="en-US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034CC6F-5F45-445E-8E6A-8ECEDF54651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47812" y="4159795"/>
            <a:ext cx="605113" cy="6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ikdörtgen 62"/>
          <p:cNvSpPr/>
          <p:nvPr/>
        </p:nvSpPr>
        <p:spPr>
          <a:xfrm>
            <a:off x="7938654" y="0"/>
            <a:ext cx="1188720" cy="2327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714374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hape 156">
            <a:extLst>
              <a:ext uri="{FF2B5EF4-FFF2-40B4-BE49-F238E27FC236}">
                <a16:creationId xmlns:a16="http://schemas.microsoft.com/office/drawing/2014/main" id="{AE95F0B7-77B9-4723-8949-D665C47E0BED}"/>
              </a:ext>
            </a:extLst>
          </p:cNvPr>
          <p:cNvSpPr txBox="1"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Pro"/>
            </a:endParaRPr>
          </a:p>
        </p:txBody>
      </p:sp>
      <p:sp>
        <p:nvSpPr>
          <p:cNvPr id="7" name="Shape 156">
            <a:extLst>
              <a:ext uri="{FF2B5EF4-FFF2-40B4-BE49-F238E27FC236}">
                <a16:creationId xmlns:a16="http://schemas.microsoft.com/office/drawing/2014/main" id="{0616304A-6A04-4BBE-8D37-6650ED314AE2}"/>
              </a:ext>
            </a:extLst>
          </p:cNvPr>
          <p:cNvSpPr txBox="1"/>
          <p:nvPr/>
        </p:nvSpPr>
        <p:spPr>
          <a:xfrm>
            <a:off x="8001000" y="0"/>
            <a:ext cx="1142999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lvl="0">
              <a:spcBef>
                <a:spcPts val="600"/>
              </a:spcBef>
              <a:buClr>
                <a:srgbClr val="A5A5A5"/>
              </a:buClr>
              <a:buSzPts val="1800"/>
            </a:pPr>
            <a:endParaRPr lang="tr-TR" dirty="0">
              <a:solidFill>
                <a:srgbClr val="3F3F3F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Source Sans Pro"/>
            </a:endParaRPr>
          </a:p>
        </p:txBody>
      </p:sp>
      <p:sp>
        <p:nvSpPr>
          <p:cNvPr id="5" name="Shape 373"/>
          <p:cNvSpPr txBox="1">
            <a:spLocks/>
          </p:cNvSpPr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Source Sans Pro Light"/>
              <a:buNone/>
              <a:defRPr sz="3200" b="0" i="0" u="none" strike="noStrike" cap="none">
                <a:solidFill>
                  <a:srgbClr val="949494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9A9E3"/>
              </a:buClr>
            </a:pP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Yapay Zeka Yapılanması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107" name="Group 4106"/>
          <p:cNvGrpSpPr/>
          <p:nvPr/>
        </p:nvGrpSpPr>
        <p:grpSpPr>
          <a:xfrm>
            <a:off x="460297" y="725138"/>
            <a:ext cx="6540735" cy="4326023"/>
            <a:chOff x="460297" y="725138"/>
            <a:chExt cx="6540735" cy="4326023"/>
          </a:xfrm>
        </p:grpSpPr>
        <p:grpSp>
          <p:nvGrpSpPr>
            <p:cNvPr id="107" name="Group 106"/>
            <p:cNvGrpSpPr/>
            <p:nvPr/>
          </p:nvGrpSpPr>
          <p:grpSpPr>
            <a:xfrm>
              <a:off x="4448593" y="4071723"/>
              <a:ext cx="1298845" cy="530270"/>
              <a:chOff x="1466231" y="4267794"/>
              <a:chExt cx="1298845" cy="530270"/>
            </a:xfrm>
          </p:grpSpPr>
          <p:pic>
            <p:nvPicPr>
              <p:cNvPr id="108" name="Picture 12" descr="https://lh6.googleusercontent.com/66-7-DNwot6-2q5v5AE4keZtshDSw2PD0hX_LgrfC1ZyzvaCC9CN9P7YbOzjLym5o-L7ZG5s-9PUOan8TrXgZ2r6Md2OXKTWZhjzvdbeqOsxnpfySkFL6YIqRZkA0TElcR-Bj4Ed5_nre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231" y="4267794"/>
                <a:ext cx="832440" cy="53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5" descr="https://lh6.googleusercontent.com/7-tsig1Z1kY3qqt0Neo2NFLAJgcN0YegKCmb_bWqbfdQLQHexiBNGRWC4Bt3nJMudE8AOo7S596ZHkUP3pwpMunMHV5GJ4p960Gptza-hcbKdTY6HVdNCPQpvIkT53GaFfwXH8tyabUNg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1447" y="4327602"/>
                <a:ext cx="212006" cy="240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Rectangle 109"/>
              <p:cNvSpPr/>
              <p:nvPr/>
            </p:nvSpPr>
            <p:spPr>
              <a:xfrm>
                <a:off x="2087098" y="4585681"/>
                <a:ext cx="677978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6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DynamoDB</a:t>
                </a:r>
                <a:endParaRPr lang="en-IN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pic>
          <p:nvPicPr>
            <p:cNvPr id="3080" name="Picture 8" descr="https://lh4.googleusercontent.com/v4ylbH6mfbuPenqRAHqMS475zV0qaeM2suXmxSbBAYbg9g739t2FLnClbNHrkzdQgwpploAV4SzoqFXZcDkekoII-cVSTepOHeulgu7KAvOcGvOZd04V0s5XugBu0UH-EAEpCYs94Hda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606" y="4101103"/>
              <a:ext cx="329838" cy="329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06" name="Group 4105"/>
            <p:cNvGrpSpPr/>
            <p:nvPr/>
          </p:nvGrpSpPr>
          <p:grpSpPr>
            <a:xfrm>
              <a:off x="1466231" y="4071723"/>
              <a:ext cx="1298845" cy="530270"/>
              <a:chOff x="1466231" y="4267794"/>
              <a:chExt cx="1298845" cy="530270"/>
            </a:xfrm>
          </p:grpSpPr>
          <p:pic>
            <p:nvPicPr>
              <p:cNvPr id="86" name="Picture 12" descr="https://lh6.googleusercontent.com/66-7-DNwot6-2q5v5AE4keZtshDSw2PD0hX_LgrfC1ZyzvaCC9CN9P7YbOzjLym5o-L7ZG5s-9PUOan8TrXgZ2r6Md2OXKTWZhjzvdbeqOsxnpfySkFL6YIqRZkA0TElcR-Bj4Ed5_nre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6231" y="4267794"/>
                <a:ext cx="832440" cy="530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7" name="Picture 15" descr="https://lh6.googleusercontent.com/7-tsig1Z1kY3qqt0Neo2NFLAJgcN0YegKCmb_bWqbfdQLQHexiBNGRWC4Bt3nJMudE8AOo7S596ZHkUP3pwpMunMHV5GJ4p960Gptza-hcbKdTY6HVdNCPQpvIkT53GaFfwXH8tyabUNg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1447" y="4327602"/>
                <a:ext cx="212006" cy="240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96" name="Rectangle 4095"/>
              <p:cNvSpPr/>
              <p:nvPr/>
            </p:nvSpPr>
            <p:spPr>
              <a:xfrm>
                <a:off x="2087098" y="4585681"/>
                <a:ext cx="677978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6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DynamoDB</a:t>
                </a:r>
                <a:endParaRPr lang="en-IN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5922018" y="4406730"/>
              <a:ext cx="107901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API Gateway</a:t>
              </a:r>
            </a:p>
          </p:txBody>
        </p:sp>
        <p:pic>
          <p:nvPicPr>
            <p:cNvPr id="3081" name="Picture 9" descr="https://lh4.googleusercontent.com/3m1vZv9ROwGnUzEUccOLq1fUEpIPA9GlQreG_s4v9T8fNjFy6aOua-Ql63gkeVWetZoW5UTd6qazZ-pK2mfZ5jSgJqrkeZlcVHlLV8bRIITMxUOGMKPgl0GzBa9pr3elvHDqDKJypiT30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554" y="2365529"/>
              <a:ext cx="991858" cy="63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839374" y="2890259"/>
              <a:ext cx="1571762" cy="1912222"/>
            </a:xfrm>
            <a:prstGeom prst="rect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6" name="Picture 4" descr="https://lh6.googleusercontent.com/CDD7UqKve_EzP8aGnFG3rohdw7flO8u0coZXG9DZeqJM9IkAXjdGCebGSqhOmdtGYLZ-shNBBrPorq03e4N6LchuMmH6jxDPLXhUSRBkVLk16ywKF8-e96gmt6tM7H-_Sh8jTIaLaUCgE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352" y="725138"/>
              <a:ext cx="387016" cy="43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https://lh3.googleusercontent.com/_4a6rKZ7sLVC8SokZF3MNhwYsym2AcgwU9NApt4IV9uNG-teBgprbN0cBwZtvLc6W22ixqTApJ4cD-6Uncp7tm7czzXGcXPI1NwSgq4qJUKZrdWllPXH3BI6zR-11RK5jtdXhDgtlqthi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741" y="1045823"/>
              <a:ext cx="384535" cy="4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h4.googleusercontent.com/8cJmEzzrFWIxgMJZ_Ksm3PUQ6ToyLJNo5YpXdHMzCewGT-GOSGLze-mtmBdKqPXLWS4KydxTORRIgZCCwE0uewW7dMWSzWff82mSsbOTa6PE8yPhPPWa4RHUjkfdYBsygFTlOjN04mapb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79" y="930889"/>
              <a:ext cx="848371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https://lh6.googleusercontent.com/e3p3VoNdTHFYyUHZIhbEyME0OCP2IRJVUZvS0Y_avXiKEuHpwOqLyA1H072RjSeDuCIOQZhEpXagJbYho6KukNpLSZP_lE-6Fm2QxaL0KVHUoC8kE3wC5ihZQjaw7CRxKXmsccyfLSzb1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417" y="1943027"/>
              <a:ext cx="411184" cy="439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lh5.googleusercontent.com/6ISKgFEa9bjdUnefv0sY8Kz0KKf8os_l0NL7VpX_O-JkDM2sdeFkGEqV2onO3BMp2GcEdDH3Qebou-ESkh5b-wKLhEH-T_0MhoQ0sbxwfmvFOwZhT-uUI5SFvqT1-wMG4FJp1j4jCKBJS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498" y="3137573"/>
              <a:ext cx="369178" cy="51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lh6.googleusercontent.com/CDD7UqKve_EzP8aGnFG3rohdw7flO8u0coZXG9DZeqJM9IkAXjdGCebGSqhOmdtGYLZ-shNBBrPorq03e4N6LchuMmH6jxDPLXhUSRBkVLk16ywKF8-e96gmt6tM7H-_Sh8jTIaLaUCgE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986" y="4591396"/>
              <a:ext cx="249078" cy="28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s://lh4.googleusercontent.com/v4ylbH6mfbuPenqRAHqMS475zV0qaeM2suXmxSbBAYbg9g739t2FLnClbNHrkzdQgwpploAV4SzoqFXZcDkekoII-cVSTepOHeulgu7KAvOcGvOZd04V0s5XugBu0UH-EAEpCYs94Hda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06" y="1886011"/>
              <a:ext cx="553638" cy="55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31893" y="924023"/>
              <a:ext cx="9620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9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ML Model 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89685" y="1170244"/>
              <a:ext cx="871140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Validation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89685" y="1740817"/>
              <a:ext cx="871140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Training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89685" y="2311389"/>
              <a:ext cx="871140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Model </a:t>
              </a:r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Dağılımı</a:t>
              </a:r>
              <a:endParaRPr lang="en-IN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893" y="2890259"/>
              <a:ext cx="96202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9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Production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975690" y="3144495"/>
              <a:ext cx="1299130" cy="1507174"/>
              <a:chOff x="2975690" y="3270546"/>
              <a:chExt cx="1299130" cy="150717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975690" y="3270546"/>
                <a:ext cx="1299130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Ortak hatalar için sınıflandırma modeli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75690" y="3827215"/>
                <a:ext cx="1299130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Ortak hata tahminleri regresyon modeli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975690" y="4383884"/>
                <a:ext cx="1299130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Kaynak makineleri hataları tahmini için regresyon modeli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686314" y="3701164"/>
              <a:ext cx="905546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tr-TR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Veri işleme</a:t>
              </a:r>
              <a:endParaRPr lang="en-IN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60297" y="3024637"/>
              <a:ext cx="1005649" cy="1746891"/>
              <a:chOff x="460297" y="3052610"/>
              <a:chExt cx="1005649" cy="174689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60297" y="3052610"/>
                <a:ext cx="1005649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Kurumsal</a:t>
                </a:r>
              </a:p>
              <a:p>
                <a:pPr algn="ctr"/>
                <a:r>
                  <a:rPr lang="en-IN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QC </a:t>
                </a:r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Veri</a:t>
                </a:r>
              </a:p>
              <a:p>
                <a:pPr algn="ctr"/>
                <a:r>
                  <a:rPr lang="en-IN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 </a:t>
                </a:r>
                <a:r>
                  <a:rPr lang="en-IN" sz="6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(</a:t>
                </a:r>
                <a:r>
                  <a:rPr lang="en-IN" sz="6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FabMetrics</a:t>
                </a:r>
                <a:r>
                  <a:rPr lang="en-IN" sz="6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Gateway)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60297" y="3729137"/>
                <a:ext cx="1005649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IN" sz="8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IIoT</a:t>
                </a:r>
                <a:r>
                  <a:rPr lang="en-IN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Verisi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algn="ctr"/>
                <a:r>
                  <a:rPr lang="en-IN" sz="7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(</a:t>
                </a:r>
                <a:r>
                  <a:rPr lang="en-IN" sz="7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FabMetrics</a:t>
                </a:r>
                <a:r>
                  <a:rPr lang="en-IN" sz="7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Gateway)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60297" y="4405665"/>
                <a:ext cx="1005649" cy="39383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IN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MES </a:t>
                </a:r>
                <a:r>
                  <a:rPr lang="tr-TR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Girişleri</a:t>
                </a:r>
                <a:r>
                  <a:rPr lang="en-IN" sz="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r>
                  <a:rPr lang="en-IN" sz="7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(</a:t>
                </a:r>
                <a:r>
                  <a:rPr lang="en-IN" sz="7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FabMetrics</a:t>
                </a:r>
                <a:r>
                  <a:rPr lang="en-IN" sz="7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MES)</a:t>
                </a:r>
                <a:endPara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712087" y="3701164"/>
              <a:ext cx="905546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Output Data Set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38718" y="3701164"/>
              <a:ext cx="905546" cy="393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IN" sz="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Reporting</a:t>
              </a:r>
            </a:p>
          </p:txBody>
        </p:sp>
        <p:cxnSp>
          <p:nvCxnSpPr>
            <p:cNvPr id="42" name="Shape 131"/>
            <p:cNvCxnSpPr>
              <a:stCxn id="31" idx="1"/>
              <a:endCxn id="33" idx="3"/>
            </p:cNvCxnSpPr>
            <p:nvPr/>
          </p:nvCxnSpPr>
          <p:spPr>
            <a:xfrm flipH="1">
              <a:off x="1465946" y="3898082"/>
              <a:ext cx="220368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45" name="Shape 131"/>
            <p:cNvCxnSpPr>
              <a:stCxn id="31" idx="1"/>
              <a:endCxn id="32" idx="3"/>
            </p:cNvCxnSpPr>
            <p:nvPr/>
          </p:nvCxnSpPr>
          <p:spPr>
            <a:xfrm rot="10800000">
              <a:off x="1465946" y="3221556"/>
              <a:ext cx="220368" cy="67652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52" name="Shape 131"/>
            <p:cNvCxnSpPr>
              <a:stCxn id="29" idx="1"/>
              <a:endCxn id="31" idx="3"/>
            </p:cNvCxnSpPr>
            <p:nvPr/>
          </p:nvCxnSpPr>
          <p:spPr>
            <a:xfrm flipH="1">
              <a:off x="2591860" y="3898082"/>
              <a:ext cx="383830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56" name="Shape 131"/>
            <p:cNvCxnSpPr>
              <a:stCxn id="29" idx="0"/>
              <a:endCxn id="28" idx="2"/>
            </p:cNvCxnSpPr>
            <p:nvPr/>
          </p:nvCxnSpPr>
          <p:spPr>
            <a:xfrm flipV="1">
              <a:off x="3625255" y="3538331"/>
              <a:ext cx="0" cy="162833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62" name="Shape 131"/>
            <p:cNvCxnSpPr>
              <a:stCxn id="30" idx="0"/>
            </p:cNvCxnSpPr>
            <p:nvPr/>
          </p:nvCxnSpPr>
          <p:spPr>
            <a:xfrm flipH="1" flipV="1">
              <a:off x="3625253" y="4095000"/>
              <a:ext cx="2" cy="162833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65" name="Shape 131"/>
            <p:cNvCxnSpPr>
              <a:stCxn id="28" idx="0"/>
              <a:endCxn id="26" idx="2"/>
            </p:cNvCxnSpPr>
            <p:nvPr/>
          </p:nvCxnSpPr>
          <p:spPr>
            <a:xfrm flipV="1">
              <a:off x="3625255" y="2705225"/>
              <a:ext cx="0" cy="43927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sp>
          <p:nvSpPr>
            <p:cNvPr id="68" name="Rectangle 67"/>
            <p:cNvSpPr/>
            <p:nvPr/>
          </p:nvSpPr>
          <p:spPr>
            <a:xfrm>
              <a:off x="2839374" y="921759"/>
              <a:ext cx="1571762" cy="1912222"/>
            </a:xfrm>
            <a:prstGeom prst="rect">
              <a:avLst/>
            </a:prstGeom>
            <a:no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9" name="Shape 131"/>
            <p:cNvCxnSpPr>
              <a:stCxn id="26" idx="0"/>
              <a:endCxn id="25" idx="2"/>
            </p:cNvCxnSpPr>
            <p:nvPr/>
          </p:nvCxnSpPr>
          <p:spPr>
            <a:xfrm flipV="1">
              <a:off x="3625255" y="2134653"/>
              <a:ext cx="0" cy="176736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72" name="Shape 131"/>
            <p:cNvCxnSpPr>
              <a:stCxn id="25" idx="0"/>
              <a:endCxn id="8" idx="2"/>
            </p:cNvCxnSpPr>
            <p:nvPr/>
          </p:nvCxnSpPr>
          <p:spPr>
            <a:xfrm flipV="1">
              <a:off x="3625255" y="1564080"/>
              <a:ext cx="0" cy="176737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75" name="Shape 131"/>
            <p:cNvCxnSpPr>
              <a:stCxn id="40" idx="1"/>
              <a:endCxn id="28" idx="3"/>
            </p:cNvCxnSpPr>
            <p:nvPr/>
          </p:nvCxnSpPr>
          <p:spPr>
            <a:xfrm rot="10800000">
              <a:off x="4274821" y="3341414"/>
              <a:ext cx="437267" cy="556669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76" name="Shape 131"/>
            <p:cNvCxnSpPr>
              <a:stCxn id="40" idx="1"/>
              <a:endCxn id="30" idx="3"/>
            </p:cNvCxnSpPr>
            <p:nvPr/>
          </p:nvCxnSpPr>
          <p:spPr>
            <a:xfrm rot="10800000" flipV="1">
              <a:off x="4274821" y="3898081"/>
              <a:ext cx="437267" cy="556669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82" name="Shape 131"/>
            <p:cNvCxnSpPr>
              <a:stCxn id="40" idx="1"/>
              <a:endCxn id="29" idx="3"/>
            </p:cNvCxnSpPr>
            <p:nvPr/>
          </p:nvCxnSpPr>
          <p:spPr>
            <a:xfrm flipH="1">
              <a:off x="4274820" y="3898082"/>
              <a:ext cx="437267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49" name="Shape 131"/>
            <p:cNvCxnSpPr>
              <a:stCxn id="31" idx="1"/>
              <a:endCxn id="34" idx="3"/>
            </p:cNvCxnSpPr>
            <p:nvPr/>
          </p:nvCxnSpPr>
          <p:spPr>
            <a:xfrm rot="10800000" flipV="1">
              <a:off x="1465946" y="3898082"/>
              <a:ext cx="220368" cy="67652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sp>
          <p:nvSpPr>
            <p:cNvPr id="88" name="Rectangle 87"/>
            <p:cNvSpPr/>
            <p:nvPr/>
          </p:nvSpPr>
          <p:spPr>
            <a:xfrm>
              <a:off x="1886580" y="2394991"/>
              <a:ext cx="67797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Tensor Flow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86062" y="1518557"/>
              <a:ext cx="10790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Amazon  SageMaker</a:t>
              </a:r>
            </a:p>
            <a:p>
              <a:pPr algn="ctr"/>
              <a:r>
                <a:rPr lang="sv-SE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Amazon  SageMake Neo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72000" y="1158013"/>
              <a:ext cx="107901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Cloud Watch</a:t>
              </a:r>
            </a:p>
          </p:txBody>
        </p:sp>
        <p:cxnSp>
          <p:nvCxnSpPr>
            <p:cNvPr id="91" name="Shape 131"/>
            <p:cNvCxnSpPr>
              <a:stCxn id="8" idx="3"/>
              <a:endCxn id="40" idx="0"/>
            </p:cNvCxnSpPr>
            <p:nvPr/>
          </p:nvCxnSpPr>
          <p:spPr>
            <a:xfrm>
              <a:off x="4060825" y="1367162"/>
              <a:ext cx="1104035" cy="2334002"/>
            </a:xfrm>
            <a:prstGeom prst="bentConnector2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94" name="Shape 131"/>
            <p:cNvCxnSpPr>
              <a:stCxn id="8" idx="3"/>
              <a:endCxn id="41" idx="0"/>
            </p:cNvCxnSpPr>
            <p:nvPr/>
          </p:nvCxnSpPr>
          <p:spPr>
            <a:xfrm>
              <a:off x="4060825" y="1367162"/>
              <a:ext cx="2430666" cy="2334002"/>
            </a:xfrm>
            <a:prstGeom prst="bentConnector2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cxnSp>
          <p:nvCxnSpPr>
            <p:cNvPr id="99" name="Shape 131"/>
            <p:cNvCxnSpPr>
              <a:stCxn id="41" idx="1"/>
              <a:endCxn id="40" idx="3"/>
            </p:cNvCxnSpPr>
            <p:nvPr/>
          </p:nvCxnSpPr>
          <p:spPr>
            <a:xfrm flipH="1">
              <a:off x="5617633" y="3898082"/>
              <a:ext cx="421085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arrow" w="sm" len="sm"/>
              <a:tailEnd type="none" w="sm" len="sm"/>
            </a:ln>
          </p:spPr>
        </p:cxnSp>
        <p:sp>
          <p:nvSpPr>
            <p:cNvPr id="112" name="Rectangle 111"/>
            <p:cNvSpPr/>
            <p:nvPr/>
          </p:nvSpPr>
          <p:spPr>
            <a:xfrm>
              <a:off x="5922018" y="4866495"/>
              <a:ext cx="107901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Cloud Watch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1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2125300" y="1333900"/>
            <a:ext cx="6690226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buClr>
                <a:srgbClr val="59A9E3"/>
              </a:buClr>
              <a:buSzPts val="3200"/>
              <a:buFont typeface="Arial"/>
              <a:buNone/>
            </a:pPr>
            <a:r>
              <a:rPr lang="tr-TR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– Vizyon</a:t>
            </a:r>
            <a:endParaRPr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-7250" y="1716150"/>
            <a:ext cx="2094777" cy="41563"/>
            <a:chOff x="2055030" y="1463669"/>
            <a:chExt cx="2304255" cy="544907"/>
          </a:xfrm>
        </p:grpSpPr>
        <p:sp>
          <p:nvSpPr>
            <p:cNvPr id="151" name="Google Shape;151;p4"/>
            <p:cNvSpPr/>
            <p:nvPr/>
          </p:nvSpPr>
          <p:spPr>
            <a:xfrm>
              <a:off x="2055030" y="1463670"/>
              <a:ext cx="576064" cy="5449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31092" y="1463670"/>
              <a:ext cx="576064" cy="544906"/>
            </a:xfrm>
            <a:prstGeom prst="rect">
              <a:avLst/>
            </a:prstGeom>
            <a:solidFill>
              <a:srgbClr val="59A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07158" y="1463669"/>
              <a:ext cx="576064" cy="544906"/>
            </a:xfrm>
            <a:prstGeom prst="rect">
              <a:avLst/>
            </a:prstGeom>
            <a:solidFill>
              <a:srgbClr val="8FC6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783221" y="1463670"/>
              <a:ext cx="576064" cy="544906"/>
            </a:xfrm>
            <a:prstGeom prst="rect">
              <a:avLst/>
            </a:prstGeom>
            <a:solidFill>
              <a:srgbClr val="C6E2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5" name="Google Shape;155;p4"/>
          <p:cNvSpPr txBox="1"/>
          <p:nvPr/>
        </p:nvSpPr>
        <p:spPr>
          <a:xfrm>
            <a:off x="2142776" y="1919500"/>
            <a:ext cx="4090643" cy="294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44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15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15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her boyuttaki </a:t>
            </a:r>
            <a:r>
              <a:rPr lang="en-GB" sz="15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makine</a:t>
            </a:r>
            <a:r>
              <a:rPr lang="en-GB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üretici</a:t>
            </a:r>
            <a:r>
              <a:rPr lang="en-GB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sine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Endüstri 4.0’ın erişilebilir kılınacağına inanıyoruz.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Industrial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tr-TR" sz="15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IoT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, Makine Öğrenmesi , </a:t>
            </a:r>
            <a:r>
              <a:rPr lang="tr-TR" sz="15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Big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Data, Bulut Teknolojileri </a:t>
            </a:r>
            <a:r>
              <a:rPr lang="tr-TR" sz="15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and</a:t>
            </a: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Siber Güvenlik teknolojileri üzerine kurulu bir ürün geliştirdik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ve….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İmalat hatlarının verimliliğini / ürünlerin kalitesini artırmaya yönelik çözümlere odaklanıyoruz.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419" y="2332970"/>
            <a:ext cx="28956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/>
          <p:nvPr/>
        </p:nvSpPr>
        <p:spPr>
          <a:xfrm>
            <a:off x="2000250" y="0"/>
            <a:ext cx="5140325" cy="514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13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421" name="Google Shape;421;p13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3"/>
          <p:cNvSpPr/>
          <p:nvPr/>
        </p:nvSpPr>
        <p:spPr>
          <a:xfrm>
            <a:off x="2249346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3174750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4100154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3"/>
          <p:cNvSpPr/>
          <p:nvPr/>
        </p:nvSpPr>
        <p:spPr>
          <a:xfrm>
            <a:off x="5025558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/>
          <p:nvPr/>
        </p:nvSpPr>
        <p:spPr>
          <a:xfrm>
            <a:off x="5950962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6876366" y="4327962"/>
            <a:ext cx="18288" cy="69171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1384308" y="4710418"/>
            <a:ext cx="8229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Inovasyon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2309712" y="4710418"/>
            <a:ext cx="8229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Verimlilik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3235116" y="4710418"/>
            <a:ext cx="82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Sorun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Çözme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2" name="Google Shape;442;p13"/>
          <p:cNvSpPr/>
          <p:nvPr/>
        </p:nvSpPr>
        <p:spPr>
          <a:xfrm>
            <a:off x="4160520" y="4710418"/>
            <a:ext cx="82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Süreç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Optimizasyonu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>
            <a:off x="5085924" y="4710418"/>
            <a:ext cx="82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 Tabanlı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Yönetim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4" name="Google Shape;444;p13"/>
          <p:cNvSpPr/>
          <p:nvPr/>
        </p:nvSpPr>
        <p:spPr>
          <a:xfrm>
            <a:off x="6011328" y="4710418"/>
            <a:ext cx="82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Ürün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Kalitesi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6936733" y="4710418"/>
            <a:ext cx="8229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Hızlı 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08064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Geridönüş</a:t>
            </a:r>
            <a:endParaRPr sz="800" b="0" i="0" u="none" strike="noStrike" cap="none">
              <a:solidFill>
                <a:srgbClr val="08064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446" name="Google Shape;446;p13" descr="C:\Users\nkenanh\Downloads\icons8-puzzle-1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021" y="4365522"/>
            <a:ext cx="296266" cy="29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3" descr="C:\Users\nkenanh\Downloads\icons8-euro-money-1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8750" y="4314193"/>
            <a:ext cx="398926" cy="39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3" descr="C:\Users\nkenanh\Downloads\icons8-delivered-box-10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9898" y="4317416"/>
            <a:ext cx="392478" cy="39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3" descr="C:\Users\nkenanh\Downloads\icons8-bar-chart-1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0558" y="4325346"/>
            <a:ext cx="376620" cy="37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3" descr="C:\Users\nkenanh\Downloads\icons8-system-task-10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3679" y="4331948"/>
            <a:ext cx="363416" cy="36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3" descr="C:\Users\nkenanh\Downloads\icons8-product-100.png"/>
          <p:cNvPicPr preferRelativeResize="0"/>
          <p:nvPr/>
        </p:nvPicPr>
        <p:blipFill rotWithShape="1">
          <a:blip r:embed="rId8">
            <a:alphaModFix/>
          </a:blip>
          <a:srcRect t="18263"/>
          <a:stretch/>
        </p:blipFill>
        <p:spPr>
          <a:xfrm>
            <a:off x="2496500" y="4361875"/>
            <a:ext cx="371386" cy="30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3" descr="C:\Users\nkenanh\Downloads\icons8-artificial-intelligence-10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01726" y="4319593"/>
            <a:ext cx="388124" cy="3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13"/>
          <p:cNvGrpSpPr/>
          <p:nvPr/>
        </p:nvGrpSpPr>
        <p:grpSpPr>
          <a:xfrm>
            <a:off x="3432793" y="612742"/>
            <a:ext cx="2278415" cy="200055"/>
            <a:chOff x="3599168" y="612742"/>
            <a:chExt cx="2278415" cy="200055"/>
          </a:xfrm>
        </p:grpSpPr>
        <p:sp>
          <p:nvSpPr>
            <p:cNvPr id="454" name="Google Shape;454;p13"/>
            <p:cNvSpPr/>
            <p:nvPr/>
          </p:nvSpPr>
          <p:spPr>
            <a:xfrm>
              <a:off x="3599168" y="612742"/>
              <a:ext cx="1378583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 b="0" i="0" u="none" strike="noStrike" cap="none">
                  <a:solidFill>
                    <a:srgbClr val="A5A7AA"/>
                  </a:solidFill>
                  <a:latin typeface="Arial"/>
                  <a:ea typeface="Arial"/>
                  <a:cs typeface="Arial"/>
                  <a:sym typeface="Arial"/>
                </a:rPr>
                <a:t>ÇÖZÜM ADIMLARI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" name="Google Shape;455;p13"/>
            <p:cNvGrpSpPr/>
            <p:nvPr/>
          </p:nvGrpSpPr>
          <p:grpSpPr>
            <a:xfrm>
              <a:off x="5056075" y="640211"/>
              <a:ext cx="821508" cy="145120"/>
              <a:chOff x="5070884" y="621489"/>
              <a:chExt cx="1033463" cy="182563"/>
            </a:xfrm>
          </p:grpSpPr>
          <p:sp>
            <p:nvSpPr>
              <p:cNvPr id="456" name="Google Shape;456;p13"/>
              <p:cNvSpPr/>
              <p:nvPr/>
            </p:nvSpPr>
            <p:spPr>
              <a:xfrm>
                <a:off x="5070884" y="621489"/>
                <a:ext cx="225425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" extrusionOk="0">
                    <a:moveTo>
                      <a:pt x="0" y="0"/>
                    </a:moveTo>
                    <a:lnTo>
                      <a:pt x="102" y="0"/>
                    </a:lnTo>
                    <a:lnTo>
                      <a:pt x="142" y="58"/>
                    </a:lnTo>
                    <a:lnTo>
                      <a:pt x="102" y="115"/>
                    </a:lnTo>
                    <a:lnTo>
                      <a:pt x="0" y="115"/>
                    </a:lnTo>
                    <a:lnTo>
                      <a:pt x="4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064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5340230" y="621489"/>
                <a:ext cx="225425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1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42" y="58"/>
                    </a:lnTo>
                    <a:lnTo>
                      <a:pt x="100" y="115"/>
                    </a:lnTo>
                    <a:lnTo>
                      <a:pt x="0" y="115"/>
                    </a:lnTo>
                    <a:lnTo>
                      <a:pt x="4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5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5609576" y="621489"/>
                <a:ext cx="223838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15" extrusionOk="0">
                    <a:moveTo>
                      <a:pt x="0" y="0"/>
                    </a:moveTo>
                    <a:lnTo>
                      <a:pt x="100" y="0"/>
                    </a:lnTo>
                    <a:lnTo>
                      <a:pt x="141" y="58"/>
                    </a:lnTo>
                    <a:lnTo>
                      <a:pt x="100" y="115"/>
                    </a:lnTo>
                    <a:lnTo>
                      <a:pt x="0" y="115"/>
                    </a:lnTo>
                    <a:lnTo>
                      <a:pt x="4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649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5877334" y="621489"/>
                <a:ext cx="227013" cy="1825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15" extrusionOk="0">
                    <a:moveTo>
                      <a:pt x="0" y="0"/>
                    </a:moveTo>
                    <a:lnTo>
                      <a:pt x="102" y="0"/>
                    </a:lnTo>
                    <a:lnTo>
                      <a:pt x="143" y="58"/>
                    </a:lnTo>
                    <a:lnTo>
                      <a:pt x="102" y="115"/>
                    </a:lnTo>
                    <a:lnTo>
                      <a:pt x="0" y="115"/>
                    </a:lnTo>
                    <a:lnTo>
                      <a:pt x="4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B3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0" name="Google Shape;460;p13"/>
          <p:cNvSpPr/>
          <p:nvPr/>
        </p:nvSpPr>
        <p:spPr>
          <a:xfrm>
            <a:off x="2896493" y="1054520"/>
            <a:ext cx="94695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4C88C7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1. SÜREÇ ANALİZİ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Mevcut iş süreçlerinizi ve operasyonel zorluklarınızı analiz ediyoruz.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1" name="Google Shape;461;p13"/>
          <p:cNvSpPr/>
          <p:nvPr/>
        </p:nvSpPr>
        <p:spPr>
          <a:xfrm>
            <a:off x="3798813" y="1590892"/>
            <a:ext cx="7604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1BADA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2. ÇÖZÜM ORTAGI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Temel sorunlarınızı çözen bir model oluşturuyoruz.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4647953" y="1054520"/>
            <a:ext cx="74927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EE80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3. ENDÜSTRİYEL DONANIM</a:t>
            </a:r>
            <a:endParaRPr sz="800" b="0" i="0" u="none" strike="noStrike" cap="none">
              <a:solidFill>
                <a:srgbClr val="EE807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İhtiyaçlarınıza uygun endüstriyel donanım mimarinizi tasarlıyoruz.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3" name="Google Shape;463;p13"/>
          <p:cNvSpPr/>
          <p:nvPr/>
        </p:nvSpPr>
        <p:spPr>
          <a:xfrm>
            <a:off x="5499060" y="1552792"/>
            <a:ext cx="81301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4AB3E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4. SAHA UYGULAMALARI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Verileri toplamak için sağa çalışmalarını yapıyoruz.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1922465" y="2521761"/>
            <a:ext cx="5266748" cy="1676704"/>
          </a:xfrm>
          <a:custGeom>
            <a:avLst/>
            <a:gdLst/>
            <a:ahLst/>
            <a:cxnLst/>
            <a:rect l="l" t="t" r="r" b="b"/>
            <a:pathLst>
              <a:path w="1608" h="512" extrusionOk="0">
                <a:moveTo>
                  <a:pt x="976" y="296"/>
                </a:moveTo>
                <a:cubicBezTo>
                  <a:pt x="976" y="296"/>
                  <a:pt x="976" y="296"/>
                  <a:pt x="976" y="296"/>
                </a:cubicBezTo>
                <a:cubicBezTo>
                  <a:pt x="976" y="296"/>
                  <a:pt x="976" y="296"/>
                  <a:pt x="976" y="296"/>
                </a:cubicBezTo>
                <a:cubicBezTo>
                  <a:pt x="976" y="296"/>
                  <a:pt x="976" y="296"/>
                  <a:pt x="976" y="296"/>
                </a:cubicBezTo>
                <a:moveTo>
                  <a:pt x="980" y="296"/>
                </a:moveTo>
                <a:cubicBezTo>
                  <a:pt x="981" y="296"/>
                  <a:pt x="981" y="296"/>
                  <a:pt x="982" y="296"/>
                </a:cubicBezTo>
                <a:cubicBezTo>
                  <a:pt x="981" y="296"/>
                  <a:pt x="981" y="296"/>
                  <a:pt x="980" y="296"/>
                </a:cubicBezTo>
                <a:moveTo>
                  <a:pt x="969" y="296"/>
                </a:moveTo>
                <a:cubicBezTo>
                  <a:pt x="969" y="296"/>
                  <a:pt x="969" y="296"/>
                  <a:pt x="969" y="296"/>
                </a:cubicBezTo>
                <a:cubicBezTo>
                  <a:pt x="969" y="296"/>
                  <a:pt x="968" y="296"/>
                  <a:pt x="968" y="296"/>
                </a:cubicBezTo>
                <a:cubicBezTo>
                  <a:pt x="969" y="296"/>
                  <a:pt x="969" y="296"/>
                  <a:pt x="969" y="296"/>
                </a:cubicBezTo>
                <a:moveTo>
                  <a:pt x="983" y="296"/>
                </a:moveTo>
                <a:cubicBezTo>
                  <a:pt x="984" y="296"/>
                  <a:pt x="986" y="296"/>
                  <a:pt x="987" y="295"/>
                </a:cubicBezTo>
                <a:cubicBezTo>
                  <a:pt x="987" y="296"/>
                  <a:pt x="986" y="296"/>
                  <a:pt x="985" y="296"/>
                </a:cubicBezTo>
                <a:cubicBezTo>
                  <a:pt x="985" y="296"/>
                  <a:pt x="985" y="296"/>
                  <a:pt x="985" y="296"/>
                </a:cubicBezTo>
                <a:cubicBezTo>
                  <a:pt x="984" y="296"/>
                  <a:pt x="984" y="296"/>
                  <a:pt x="983" y="296"/>
                </a:cubicBezTo>
                <a:cubicBezTo>
                  <a:pt x="983" y="296"/>
                  <a:pt x="983" y="296"/>
                  <a:pt x="983" y="296"/>
                </a:cubicBezTo>
                <a:moveTo>
                  <a:pt x="965" y="296"/>
                </a:moveTo>
                <a:cubicBezTo>
                  <a:pt x="965" y="296"/>
                  <a:pt x="964" y="296"/>
                  <a:pt x="964" y="296"/>
                </a:cubicBezTo>
                <a:cubicBezTo>
                  <a:pt x="963" y="295"/>
                  <a:pt x="963" y="295"/>
                  <a:pt x="963" y="295"/>
                </a:cubicBezTo>
                <a:cubicBezTo>
                  <a:pt x="964" y="296"/>
                  <a:pt x="965" y="296"/>
                  <a:pt x="965" y="296"/>
                </a:cubicBezTo>
                <a:moveTo>
                  <a:pt x="987" y="295"/>
                </a:moveTo>
                <a:cubicBezTo>
                  <a:pt x="987" y="295"/>
                  <a:pt x="987" y="295"/>
                  <a:pt x="987" y="295"/>
                </a:cubicBezTo>
                <a:cubicBezTo>
                  <a:pt x="987" y="295"/>
                  <a:pt x="987" y="295"/>
                  <a:pt x="987" y="295"/>
                </a:cubicBezTo>
                <a:moveTo>
                  <a:pt x="962" y="295"/>
                </a:moveTo>
                <a:cubicBezTo>
                  <a:pt x="962" y="295"/>
                  <a:pt x="962" y="295"/>
                  <a:pt x="962" y="295"/>
                </a:cubicBezTo>
                <a:cubicBezTo>
                  <a:pt x="962" y="295"/>
                  <a:pt x="962" y="295"/>
                  <a:pt x="962" y="295"/>
                </a:cubicBezTo>
                <a:cubicBezTo>
                  <a:pt x="962" y="295"/>
                  <a:pt x="962" y="295"/>
                  <a:pt x="962" y="295"/>
                </a:cubicBezTo>
                <a:moveTo>
                  <a:pt x="990" y="295"/>
                </a:moveTo>
                <a:cubicBezTo>
                  <a:pt x="991" y="295"/>
                  <a:pt x="992" y="295"/>
                  <a:pt x="994" y="295"/>
                </a:cubicBezTo>
                <a:cubicBezTo>
                  <a:pt x="993" y="295"/>
                  <a:pt x="992" y="295"/>
                  <a:pt x="992" y="295"/>
                </a:cubicBezTo>
                <a:cubicBezTo>
                  <a:pt x="991" y="295"/>
                  <a:pt x="991" y="295"/>
                  <a:pt x="990" y="295"/>
                </a:cubicBezTo>
                <a:moveTo>
                  <a:pt x="961" y="295"/>
                </a:moveTo>
                <a:cubicBezTo>
                  <a:pt x="961" y="295"/>
                  <a:pt x="961" y="295"/>
                  <a:pt x="961" y="295"/>
                </a:cubicBezTo>
                <a:cubicBezTo>
                  <a:pt x="960" y="295"/>
                  <a:pt x="958" y="295"/>
                  <a:pt x="957" y="295"/>
                </a:cubicBezTo>
                <a:cubicBezTo>
                  <a:pt x="958" y="295"/>
                  <a:pt x="960" y="295"/>
                  <a:pt x="961" y="295"/>
                </a:cubicBezTo>
                <a:moveTo>
                  <a:pt x="956" y="295"/>
                </a:moveTo>
                <a:cubicBezTo>
                  <a:pt x="955" y="294"/>
                  <a:pt x="955" y="294"/>
                  <a:pt x="955" y="294"/>
                </a:cubicBezTo>
                <a:cubicBezTo>
                  <a:pt x="954" y="294"/>
                  <a:pt x="954" y="294"/>
                  <a:pt x="954" y="294"/>
                </a:cubicBezTo>
                <a:cubicBezTo>
                  <a:pt x="953" y="294"/>
                  <a:pt x="953" y="294"/>
                  <a:pt x="952" y="294"/>
                </a:cubicBezTo>
                <a:cubicBezTo>
                  <a:pt x="953" y="294"/>
                  <a:pt x="954" y="294"/>
                  <a:pt x="956" y="295"/>
                </a:cubicBezTo>
                <a:moveTo>
                  <a:pt x="997" y="294"/>
                </a:moveTo>
                <a:cubicBezTo>
                  <a:pt x="998" y="294"/>
                  <a:pt x="999" y="294"/>
                  <a:pt x="1000" y="294"/>
                </a:cubicBezTo>
                <a:cubicBezTo>
                  <a:pt x="999" y="294"/>
                  <a:pt x="999" y="294"/>
                  <a:pt x="998" y="294"/>
                </a:cubicBezTo>
                <a:cubicBezTo>
                  <a:pt x="998" y="294"/>
                  <a:pt x="998" y="294"/>
                  <a:pt x="998" y="294"/>
                </a:cubicBezTo>
                <a:cubicBezTo>
                  <a:pt x="997" y="294"/>
                  <a:pt x="997" y="294"/>
                  <a:pt x="997" y="294"/>
                </a:cubicBezTo>
                <a:cubicBezTo>
                  <a:pt x="997" y="294"/>
                  <a:pt x="997" y="294"/>
                  <a:pt x="997" y="294"/>
                </a:cubicBezTo>
                <a:moveTo>
                  <a:pt x="949" y="293"/>
                </a:moveTo>
                <a:cubicBezTo>
                  <a:pt x="949" y="293"/>
                  <a:pt x="948" y="293"/>
                  <a:pt x="948" y="293"/>
                </a:cubicBezTo>
                <a:cubicBezTo>
                  <a:pt x="947" y="293"/>
                  <a:pt x="946" y="293"/>
                  <a:pt x="946" y="293"/>
                </a:cubicBezTo>
                <a:cubicBezTo>
                  <a:pt x="947" y="293"/>
                  <a:pt x="948" y="293"/>
                  <a:pt x="949" y="293"/>
                </a:cubicBezTo>
                <a:moveTo>
                  <a:pt x="1004" y="293"/>
                </a:moveTo>
                <a:cubicBezTo>
                  <a:pt x="1004" y="293"/>
                  <a:pt x="1005" y="292"/>
                  <a:pt x="1006" y="292"/>
                </a:cubicBezTo>
                <a:cubicBezTo>
                  <a:pt x="1005" y="292"/>
                  <a:pt x="1004" y="293"/>
                  <a:pt x="1004" y="293"/>
                </a:cubicBezTo>
                <a:moveTo>
                  <a:pt x="943" y="292"/>
                </a:moveTo>
                <a:cubicBezTo>
                  <a:pt x="942" y="291"/>
                  <a:pt x="942" y="291"/>
                  <a:pt x="942" y="291"/>
                </a:cubicBezTo>
                <a:cubicBezTo>
                  <a:pt x="942" y="291"/>
                  <a:pt x="941" y="291"/>
                  <a:pt x="941" y="291"/>
                </a:cubicBezTo>
                <a:cubicBezTo>
                  <a:pt x="940" y="291"/>
                  <a:pt x="940" y="291"/>
                  <a:pt x="940" y="291"/>
                </a:cubicBezTo>
                <a:cubicBezTo>
                  <a:pt x="941" y="291"/>
                  <a:pt x="942" y="291"/>
                  <a:pt x="943" y="292"/>
                </a:cubicBezTo>
                <a:moveTo>
                  <a:pt x="1012" y="290"/>
                </a:moveTo>
                <a:cubicBezTo>
                  <a:pt x="1012" y="290"/>
                  <a:pt x="1012" y="290"/>
                  <a:pt x="1012" y="290"/>
                </a:cubicBezTo>
                <a:cubicBezTo>
                  <a:pt x="1012" y="290"/>
                  <a:pt x="1012" y="290"/>
                  <a:pt x="1012" y="290"/>
                </a:cubicBezTo>
                <a:moveTo>
                  <a:pt x="936" y="290"/>
                </a:moveTo>
                <a:cubicBezTo>
                  <a:pt x="936" y="289"/>
                  <a:pt x="936" y="289"/>
                  <a:pt x="936" y="289"/>
                </a:cubicBezTo>
                <a:cubicBezTo>
                  <a:pt x="935" y="289"/>
                  <a:pt x="935" y="289"/>
                  <a:pt x="935" y="289"/>
                </a:cubicBezTo>
                <a:cubicBezTo>
                  <a:pt x="934" y="289"/>
                  <a:pt x="934" y="289"/>
                  <a:pt x="934" y="289"/>
                </a:cubicBezTo>
                <a:cubicBezTo>
                  <a:pt x="935" y="289"/>
                  <a:pt x="935" y="289"/>
                  <a:pt x="936" y="290"/>
                </a:cubicBezTo>
                <a:moveTo>
                  <a:pt x="1017" y="288"/>
                </a:moveTo>
                <a:cubicBezTo>
                  <a:pt x="1018" y="288"/>
                  <a:pt x="1018" y="288"/>
                  <a:pt x="1018" y="288"/>
                </a:cubicBezTo>
                <a:cubicBezTo>
                  <a:pt x="1017" y="288"/>
                  <a:pt x="1017" y="288"/>
                  <a:pt x="1017" y="288"/>
                </a:cubicBezTo>
                <a:moveTo>
                  <a:pt x="930" y="287"/>
                </a:moveTo>
                <a:cubicBezTo>
                  <a:pt x="929" y="287"/>
                  <a:pt x="929" y="287"/>
                  <a:pt x="929" y="287"/>
                </a:cubicBezTo>
                <a:cubicBezTo>
                  <a:pt x="929" y="286"/>
                  <a:pt x="929" y="286"/>
                  <a:pt x="929" y="286"/>
                </a:cubicBezTo>
                <a:cubicBezTo>
                  <a:pt x="928" y="286"/>
                  <a:pt x="928" y="286"/>
                  <a:pt x="928" y="286"/>
                </a:cubicBezTo>
                <a:cubicBezTo>
                  <a:pt x="929" y="286"/>
                  <a:pt x="929" y="287"/>
                  <a:pt x="930" y="287"/>
                </a:cubicBezTo>
                <a:moveTo>
                  <a:pt x="1023" y="286"/>
                </a:moveTo>
                <a:cubicBezTo>
                  <a:pt x="1024" y="286"/>
                  <a:pt x="1024" y="286"/>
                  <a:pt x="1024" y="286"/>
                </a:cubicBezTo>
                <a:cubicBezTo>
                  <a:pt x="1023" y="286"/>
                  <a:pt x="1023" y="286"/>
                  <a:pt x="1023" y="286"/>
                </a:cubicBezTo>
                <a:moveTo>
                  <a:pt x="269" y="310"/>
                </a:moveTo>
                <a:cubicBezTo>
                  <a:pt x="320" y="281"/>
                  <a:pt x="320" y="281"/>
                  <a:pt x="320" y="281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269" y="310"/>
                  <a:pt x="269" y="310"/>
                  <a:pt x="269" y="310"/>
                </a:cubicBezTo>
                <a:moveTo>
                  <a:pt x="375" y="274"/>
                </a:moveTo>
                <a:cubicBezTo>
                  <a:pt x="373" y="273"/>
                  <a:pt x="372" y="271"/>
                  <a:pt x="371" y="269"/>
                </a:cubicBezTo>
                <a:cubicBezTo>
                  <a:pt x="370" y="268"/>
                  <a:pt x="370" y="268"/>
                  <a:pt x="370" y="268"/>
                </a:cubicBezTo>
                <a:cubicBezTo>
                  <a:pt x="371" y="269"/>
                  <a:pt x="371" y="269"/>
                  <a:pt x="371" y="269"/>
                </a:cubicBezTo>
                <a:cubicBezTo>
                  <a:pt x="372" y="271"/>
                  <a:pt x="373" y="273"/>
                  <a:pt x="375" y="274"/>
                </a:cubicBezTo>
                <a:moveTo>
                  <a:pt x="367" y="266"/>
                </a:moveTo>
                <a:cubicBezTo>
                  <a:pt x="367" y="266"/>
                  <a:pt x="367" y="266"/>
                  <a:pt x="367" y="266"/>
                </a:cubicBezTo>
                <a:cubicBezTo>
                  <a:pt x="367" y="266"/>
                  <a:pt x="367" y="266"/>
                  <a:pt x="367" y="266"/>
                </a:cubicBezTo>
                <a:moveTo>
                  <a:pt x="347" y="265"/>
                </a:moveTo>
                <a:cubicBezTo>
                  <a:pt x="348" y="264"/>
                  <a:pt x="348" y="264"/>
                  <a:pt x="348" y="264"/>
                </a:cubicBezTo>
                <a:cubicBezTo>
                  <a:pt x="347" y="265"/>
                  <a:pt x="347" y="265"/>
                  <a:pt x="347" y="265"/>
                </a:cubicBezTo>
                <a:cubicBezTo>
                  <a:pt x="347" y="265"/>
                  <a:pt x="347" y="265"/>
                  <a:pt x="347" y="265"/>
                </a:cubicBezTo>
                <a:moveTo>
                  <a:pt x="883" y="265"/>
                </a:moveTo>
                <a:cubicBezTo>
                  <a:pt x="884" y="264"/>
                  <a:pt x="884" y="264"/>
                  <a:pt x="884" y="264"/>
                </a:cubicBezTo>
                <a:cubicBezTo>
                  <a:pt x="883" y="265"/>
                  <a:pt x="883" y="265"/>
                  <a:pt x="883" y="265"/>
                </a:cubicBezTo>
                <a:cubicBezTo>
                  <a:pt x="883" y="265"/>
                  <a:pt x="883" y="265"/>
                  <a:pt x="883" y="265"/>
                </a:cubicBezTo>
                <a:moveTo>
                  <a:pt x="898" y="264"/>
                </a:moveTo>
                <a:cubicBezTo>
                  <a:pt x="898" y="264"/>
                  <a:pt x="898" y="264"/>
                  <a:pt x="898" y="264"/>
                </a:cubicBezTo>
                <a:cubicBezTo>
                  <a:pt x="898" y="264"/>
                  <a:pt x="898" y="264"/>
                  <a:pt x="898" y="264"/>
                </a:cubicBezTo>
                <a:cubicBezTo>
                  <a:pt x="898" y="264"/>
                  <a:pt x="898" y="264"/>
                  <a:pt x="898" y="264"/>
                </a:cubicBezTo>
                <a:moveTo>
                  <a:pt x="350" y="264"/>
                </a:moveTo>
                <a:cubicBezTo>
                  <a:pt x="351" y="264"/>
                  <a:pt x="351" y="264"/>
                  <a:pt x="351" y="264"/>
                </a:cubicBezTo>
                <a:cubicBezTo>
                  <a:pt x="350" y="264"/>
                  <a:pt x="350" y="264"/>
                  <a:pt x="350" y="264"/>
                </a:cubicBezTo>
                <a:cubicBezTo>
                  <a:pt x="350" y="264"/>
                  <a:pt x="350" y="264"/>
                  <a:pt x="350" y="264"/>
                </a:cubicBezTo>
                <a:moveTo>
                  <a:pt x="886" y="264"/>
                </a:moveTo>
                <a:cubicBezTo>
                  <a:pt x="887" y="264"/>
                  <a:pt x="887" y="264"/>
                  <a:pt x="887" y="264"/>
                </a:cubicBezTo>
                <a:cubicBezTo>
                  <a:pt x="887" y="264"/>
                  <a:pt x="887" y="264"/>
                  <a:pt x="887" y="264"/>
                </a:cubicBezTo>
                <a:cubicBezTo>
                  <a:pt x="886" y="264"/>
                  <a:pt x="886" y="264"/>
                  <a:pt x="886" y="264"/>
                </a:cubicBezTo>
                <a:moveTo>
                  <a:pt x="353" y="263"/>
                </a:moveTo>
                <a:cubicBezTo>
                  <a:pt x="353" y="263"/>
                  <a:pt x="353" y="263"/>
                  <a:pt x="353" y="263"/>
                </a:cubicBezTo>
                <a:cubicBezTo>
                  <a:pt x="353" y="263"/>
                  <a:pt x="353" y="263"/>
                  <a:pt x="353" y="263"/>
                </a:cubicBezTo>
                <a:moveTo>
                  <a:pt x="889" y="263"/>
                </a:moveTo>
                <a:cubicBezTo>
                  <a:pt x="889" y="263"/>
                  <a:pt x="889" y="263"/>
                  <a:pt x="889" y="263"/>
                </a:cubicBezTo>
                <a:cubicBezTo>
                  <a:pt x="889" y="263"/>
                  <a:pt x="889" y="263"/>
                  <a:pt x="889" y="263"/>
                </a:cubicBezTo>
                <a:moveTo>
                  <a:pt x="356" y="263"/>
                </a:moveTo>
                <a:cubicBezTo>
                  <a:pt x="356" y="263"/>
                  <a:pt x="356" y="263"/>
                  <a:pt x="356" y="263"/>
                </a:cubicBezTo>
                <a:cubicBezTo>
                  <a:pt x="356" y="263"/>
                  <a:pt x="356" y="263"/>
                  <a:pt x="356" y="263"/>
                </a:cubicBezTo>
                <a:moveTo>
                  <a:pt x="893" y="263"/>
                </a:moveTo>
                <a:cubicBezTo>
                  <a:pt x="893" y="263"/>
                  <a:pt x="893" y="263"/>
                  <a:pt x="893" y="263"/>
                </a:cubicBezTo>
                <a:moveTo>
                  <a:pt x="730" y="252"/>
                </a:moveTo>
                <a:cubicBezTo>
                  <a:pt x="731" y="252"/>
                  <a:pt x="731" y="252"/>
                  <a:pt x="731" y="252"/>
                </a:cubicBezTo>
                <a:cubicBezTo>
                  <a:pt x="731" y="252"/>
                  <a:pt x="731" y="252"/>
                  <a:pt x="731" y="252"/>
                </a:cubicBezTo>
                <a:cubicBezTo>
                  <a:pt x="730" y="252"/>
                  <a:pt x="730" y="252"/>
                  <a:pt x="730" y="252"/>
                </a:cubicBezTo>
                <a:moveTo>
                  <a:pt x="731" y="252"/>
                </a:moveTo>
                <a:cubicBezTo>
                  <a:pt x="732" y="251"/>
                  <a:pt x="733" y="251"/>
                  <a:pt x="733" y="251"/>
                </a:cubicBezTo>
                <a:cubicBezTo>
                  <a:pt x="733" y="251"/>
                  <a:pt x="732" y="251"/>
                  <a:pt x="731" y="252"/>
                </a:cubicBezTo>
                <a:moveTo>
                  <a:pt x="733" y="251"/>
                </a:moveTo>
                <a:cubicBezTo>
                  <a:pt x="733" y="251"/>
                  <a:pt x="733" y="251"/>
                  <a:pt x="733" y="251"/>
                </a:cubicBezTo>
                <a:cubicBezTo>
                  <a:pt x="733" y="251"/>
                  <a:pt x="733" y="251"/>
                  <a:pt x="733" y="251"/>
                </a:cubicBezTo>
                <a:moveTo>
                  <a:pt x="734" y="251"/>
                </a:moveTo>
                <a:cubicBezTo>
                  <a:pt x="734" y="251"/>
                  <a:pt x="734" y="251"/>
                  <a:pt x="734" y="251"/>
                </a:cubicBezTo>
                <a:cubicBezTo>
                  <a:pt x="734" y="251"/>
                  <a:pt x="734" y="251"/>
                  <a:pt x="734" y="251"/>
                </a:cubicBezTo>
                <a:moveTo>
                  <a:pt x="734" y="251"/>
                </a:moveTo>
                <a:cubicBezTo>
                  <a:pt x="734" y="251"/>
                  <a:pt x="734" y="251"/>
                  <a:pt x="734" y="251"/>
                </a:cubicBezTo>
                <a:cubicBezTo>
                  <a:pt x="734" y="251"/>
                  <a:pt x="734" y="251"/>
                  <a:pt x="734" y="251"/>
                </a:cubicBezTo>
                <a:moveTo>
                  <a:pt x="734" y="251"/>
                </a:moveTo>
                <a:cubicBezTo>
                  <a:pt x="734" y="251"/>
                  <a:pt x="734" y="251"/>
                  <a:pt x="734" y="251"/>
                </a:cubicBezTo>
                <a:cubicBezTo>
                  <a:pt x="734" y="251"/>
                  <a:pt x="734" y="251"/>
                  <a:pt x="734" y="251"/>
                </a:cubicBezTo>
                <a:moveTo>
                  <a:pt x="734" y="251"/>
                </a:moveTo>
                <a:cubicBezTo>
                  <a:pt x="736" y="250"/>
                  <a:pt x="738" y="250"/>
                  <a:pt x="739" y="249"/>
                </a:cubicBezTo>
                <a:cubicBezTo>
                  <a:pt x="739" y="250"/>
                  <a:pt x="739" y="250"/>
                  <a:pt x="739" y="250"/>
                </a:cubicBezTo>
                <a:cubicBezTo>
                  <a:pt x="738" y="250"/>
                  <a:pt x="738" y="250"/>
                  <a:pt x="737" y="250"/>
                </a:cubicBezTo>
                <a:cubicBezTo>
                  <a:pt x="736" y="250"/>
                  <a:pt x="735" y="250"/>
                  <a:pt x="734" y="251"/>
                </a:cubicBezTo>
                <a:moveTo>
                  <a:pt x="741" y="249"/>
                </a:moveTo>
                <a:cubicBezTo>
                  <a:pt x="743" y="248"/>
                  <a:pt x="745" y="248"/>
                  <a:pt x="747" y="247"/>
                </a:cubicBezTo>
                <a:cubicBezTo>
                  <a:pt x="746" y="247"/>
                  <a:pt x="746" y="247"/>
                  <a:pt x="746" y="247"/>
                </a:cubicBezTo>
                <a:cubicBezTo>
                  <a:pt x="745" y="248"/>
                  <a:pt x="744" y="248"/>
                  <a:pt x="743" y="248"/>
                </a:cubicBezTo>
                <a:cubicBezTo>
                  <a:pt x="743" y="248"/>
                  <a:pt x="742" y="249"/>
                  <a:pt x="742" y="249"/>
                </a:cubicBezTo>
                <a:cubicBezTo>
                  <a:pt x="741" y="249"/>
                  <a:pt x="741" y="249"/>
                  <a:pt x="741" y="249"/>
                </a:cubicBezTo>
                <a:moveTo>
                  <a:pt x="747" y="247"/>
                </a:moveTo>
                <a:cubicBezTo>
                  <a:pt x="749" y="246"/>
                  <a:pt x="751" y="245"/>
                  <a:pt x="752" y="245"/>
                </a:cubicBezTo>
                <a:cubicBezTo>
                  <a:pt x="752" y="245"/>
                  <a:pt x="752" y="245"/>
                  <a:pt x="752" y="245"/>
                </a:cubicBezTo>
                <a:cubicBezTo>
                  <a:pt x="751" y="245"/>
                  <a:pt x="751" y="245"/>
                  <a:pt x="751" y="245"/>
                </a:cubicBezTo>
                <a:cubicBezTo>
                  <a:pt x="751" y="245"/>
                  <a:pt x="751" y="245"/>
                  <a:pt x="751" y="245"/>
                </a:cubicBezTo>
                <a:cubicBezTo>
                  <a:pt x="749" y="246"/>
                  <a:pt x="748" y="246"/>
                  <a:pt x="747" y="247"/>
                </a:cubicBezTo>
                <a:cubicBezTo>
                  <a:pt x="747" y="247"/>
                  <a:pt x="747" y="247"/>
                  <a:pt x="747" y="247"/>
                </a:cubicBezTo>
                <a:moveTo>
                  <a:pt x="754" y="244"/>
                </a:moveTo>
                <a:cubicBezTo>
                  <a:pt x="755" y="243"/>
                  <a:pt x="757" y="242"/>
                  <a:pt x="759" y="242"/>
                </a:cubicBezTo>
                <a:cubicBezTo>
                  <a:pt x="758" y="242"/>
                  <a:pt x="756" y="243"/>
                  <a:pt x="755" y="243"/>
                </a:cubicBezTo>
                <a:cubicBezTo>
                  <a:pt x="754" y="244"/>
                  <a:pt x="754" y="244"/>
                  <a:pt x="754" y="244"/>
                </a:cubicBezTo>
                <a:cubicBezTo>
                  <a:pt x="754" y="244"/>
                  <a:pt x="754" y="244"/>
                  <a:pt x="754" y="244"/>
                </a:cubicBezTo>
                <a:moveTo>
                  <a:pt x="759" y="241"/>
                </a:moveTo>
                <a:cubicBezTo>
                  <a:pt x="759" y="241"/>
                  <a:pt x="759" y="241"/>
                  <a:pt x="759" y="241"/>
                </a:cubicBezTo>
                <a:cubicBezTo>
                  <a:pt x="759" y="241"/>
                  <a:pt x="759" y="241"/>
                  <a:pt x="759" y="241"/>
                </a:cubicBezTo>
                <a:cubicBezTo>
                  <a:pt x="759" y="241"/>
                  <a:pt x="759" y="241"/>
                  <a:pt x="759" y="241"/>
                </a:cubicBezTo>
                <a:moveTo>
                  <a:pt x="623" y="202"/>
                </a:moveTo>
                <a:cubicBezTo>
                  <a:pt x="623" y="202"/>
                  <a:pt x="623" y="202"/>
                  <a:pt x="623" y="202"/>
                </a:cubicBezTo>
                <a:cubicBezTo>
                  <a:pt x="623" y="202"/>
                  <a:pt x="623" y="202"/>
                  <a:pt x="623" y="202"/>
                </a:cubicBezTo>
                <a:moveTo>
                  <a:pt x="625" y="202"/>
                </a:moveTo>
                <a:cubicBezTo>
                  <a:pt x="625" y="202"/>
                  <a:pt x="625" y="202"/>
                  <a:pt x="625" y="202"/>
                </a:cubicBezTo>
                <a:cubicBezTo>
                  <a:pt x="625" y="202"/>
                  <a:pt x="625" y="202"/>
                  <a:pt x="625" y="202"/>
                </a:cubicBezTo>
                <a:moveTo>
                  <a:pt x="627" y="202"/>
                </a:moveTo>
                <a:cubicBezTo>
                  <a:pt x="627" y="202"/>
                  <a:pt x="627" y="202"/>
                  <a:pt x="627" y="202"/>
                </a:cubicBezTo>
                <a:cubicBezTo>
                  <a:pt x="627" y="202"/>
                  <a:pt x="627" y="202"/>
                  <a:pt x="627" y="202"/>
                </a:cubicBezTo>
                <a:moveTo>
                  <a:pt x="628" y="201"/>
                </a:moveTo>
                <a:cubicBezTo>
                  <a:pt x="629" y="201"/>
                  <a:pt x="629" y="201"/>
                  <a:pt x="629" y="201"/>
                </a:cubicBezTo>
                <a:cubicBezTo>
                  <a:pt x="628" y="201"/>
                  <a:pt x="628" y="201"/>
                  <a:pt x="628" y="201"/>
                </a:cubicBezTo>
                <a:moveTo>
                  <a:pt x="630" y="201"/>
                </a:moveTo>
                <a:cubicBezTo>
                  <a:pt x="631" y="201"/>
                  <a:pt x="631" y="201"/>
                  <a:pt x="631" y="201"/>
                </a:cubicBezTo>
                <a:cubicBezTo>
                  <a:pt x="630" y="201"/>
                  <a:pt x="630" y="201"/>
                  <a:pt x="630" y="201"/>
                </a:cubicBezTo>
                <a:moveTo>
                  <a:pt x="631" y="201"/>
                </a:moveTo>
                <a:cubicBezTo>
                  <a:pt x="634" y="200"/>
                  <a:pt x="637" y="198"/>
                  <a:pt x="638" y="196"/>
                </a:cubicBezTo>
                <a:cubicBezTo>
                  <a:pt x="639" y="195"/>
                  <a:pt x="640" y="193"/>
                  <a:pt x="642" y="192"/>
                </a:cubicBezTo>
                <a:cubicBezTo>
                  <a:pt x="640" y="193"/>
                  <a:pt x="639" y="195"/>
                  <a:pt x="638" y="196"/>
                </a:cubicBezTo>
                <a:cubicBezTo>
                  <a:pt x="637" y="198"/>
                  <a:pt x="634" y="200"/>
                  <a:pt x="631" y="201"/>
                </a:cubicBezTo>
                <a:moveTo>
                  <a:pt x="642" y="191"/>
                </a:moveTo>
                <a:cubicBezTo>
                  <a:pt x="643" y="190"/>
                  <a:pt x="643" y="190"/>
                  <a:pt x="644" y="190"/>
                </a:cubicBezTo>
                <a:cubicBezTo>
                  <a:pt x="643" y="190"/>
                  <a:pt x="643" y="190"/>
                  <a:pt x="642" y="191"/>
                </a:cubicBezTo>
                <a:moveTo>
                  <a:pt x="644" y="189"/>
                </a:moveTo>
                <a:cubicBezTo>
                  <a:pt x="645" y="189"/>
                  <a:pt x="645" y="188"/>
                  <a:pt x="646" y="188"/>
                </a:cubicBezTo>
                <a:cubicBezTo>
                  <a:pt x="645" y="188"/>
                  <a:pt x="645" y="189"/>
                  <a:pt x="644" y="189"/>
                </a:cubicBezTo>
                <a:moveTo>
                  <a:pt x="648" y="186"/>
                </a:moveTo>
                <a:cubicBezTo>
                  <a:pt x="648" y="186"/>
                  <a:pt x="648" y="186"/>
                  <a:pt x="648" y="186"/>
                </a:cubicBezTo>
                <a:cubicBezTo>
                  <a:pt x="648" y="186"/>
                  <a:pt x="648" y="186"/>
                  <a:pt x="648" y="186"/>
                </a:cubicBezTo>
                <a:moveTo>
                  <a:pt x="649" y="185"/>
                </a:moveTo>
                <a:cubicBezTo>
                  <a:pt x="649" y="185"/>
                  <a:pt x="650" y="184"/>
                  <a:pt x="651" y="184"/>
                </a:cubicBezTo>
                <a:cubicBezTo>
                  <a:pt x="650" y="184"/>
                  <a:pt x="649" y="185"/>
                  <a:pt x="649" y="185"/>
                </a:cubicBezTo>
                <a:moveTo>
                  <a:pt x="652" y="183"/>
                </a:moveTo>
                <a:cubicBezTo>
                  <a:pt x="652" y="183"/>
                  <a:pt x="653" y="182"/>
                  <a:pt x="654" y="182"/>
                </a:cubicBezTo>
                <a:cubicBezTo>
                  <a:pt x="653" y="182"/>
                  <a:pt x="652" y="183"/>
                  <a:pt x="652" y="183"/>
                </a:cubicBezTo>
                <a:moveTo>
                  <a:pt x="655" y="181"/>
                </a:move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moveTo>
                  <a:pt x="660" y="178"/>
                </a:moveTo>
                <a:cubicBezTo>
                  <a:pt x="661" y="178"/>
                  <a:pt x="661" y="178"/>
                  <a:pt x="661" y="178"/>
                </a:cubicBezTo>
                <a:cubicBezTo>
                  <a:pt x="661" y="178"/>
                  <a:pt x="661" y="178"/>
                  <a:pt x="660" y="178"/>
                </a:cubicBezTo>
                <a:moveTo>
                  <a:pt x="665" y="176"/>
                </a:moveTo>
                <a:cubicBezTo>
                  <a:pt x="666" y="176"/>
                  <a:pt x="667" y="176"/>
                  <a:pt x="667" y="175"/>
                </a:cubicBezTo>
                <a:cubicBezTo>
                  <a:pt x="667" y="176"/>
                  <a:pt x="666" y="176"/>
                  <a:pt x="665" y="176"/>
                </a:cubicBezTo>
                <a:moveTo>
                  <a:pt x="671" y="174"/>
                </a:moveTo>
                <a:cubicBezTo>
                  <a:pt x="672" y="174"/>
                  <a:pt x="673" y="174"/>
                  <a:pt x="673" y="173"/>
                </a:cubicBezTo>
                <a:cubicBezTo>
                  <a:pt x="673" y="174"/>
                  <a:pt x="672" y="174"/>
                  <a:pt x="671" y="174"/>
                </a:cubicBezTo>
                <a:moveTo>
                  <a:pt x="674" y="173"/>
                </a:moveTo>
                <a:cubicBezTo>
                  <a:pt x="674" y="173"/>
                  <a:pt x="674" y="173"/>
                  <a:pt x="674" y="173"/>
                </a:cubicBezTo>
                <a:cubicBezTo>
                  <a:pt x="674" y="173"/>
                  <a:pt x="674" y="173"/>
                  <a:pt x="674" y="173"/>
                </a:cubicBezTo>
                <a:moveTo>
                  <a:pt x="680" y="172"/>
                </a:moveTo>
                <a:cubicBezTo>
                  <a:pt x="680" y="172"/>
                  <a:pt x="680" y="172"/>
                  <a:pt x="680" y="172"/>
                </a:cubicBezTo>
                <a:cubicBezTo>
                  <a:pt x="680" y="172"/>
                  <a:pt x="680" y="172"/>
                  <a:pt x="680" y="172"/>
                </a:cubicBezTo>
                <a:moveTo>
                  <a:pt x="683" y="171"/>
                </a:moveTo>
                <a:cubicBezTo>
                  <a:pt x="684" y="171"/>
                  <a:pt x="686" y="171"/>
                  <a:pt x="687" y="170"/>
                </a:cubicBezTo>
                <a:cubicBezTo>
                  <a:pt x="686" y="171"/>
                  <a:pt x="684" y="171"/>
                  <a:pt x="683" y="171"/>
                </a:cubicBezTo>
                <a:moveTo>
                  <a:pt x="689" y="170"/>
                </a:moveTo>
                <a:cubicBezTo>
                  <a:pt x="690" y="170"/>
                  <a:pt x="692" y="170"/>
                  <a:pt x="694" y="169"/>
                </a:cubicBezTo>
                <a:cubicBezTo>
                  <a:pt x="692" y="170"/>
                  <a:pt x="690" y="170"/>
                  <a:pt x="689" y="170"/>
                </a:cubicBezTo>
                <a:moveTo>
                  <a:pt x="694" y="169"/>
                </a:moveTo>
                <a:cubicBezTo>
                  <a:pt x="698" y="169"/>
                  <a:pt x="703" y="169"/>
                  <a:pt x="707" y="169"/>
                </a:cubicBezTo>
                <a:cubicBezTo>
                  <a:pt x="713" y="169"/>
                  <a:pt x="719" y="169"/>
                  <a:pt x="725" y="170"/>
                </a:cubicBezTo>
                <a:cubicBezTo>
                  <a:pt x="719" y="169"/>
                  <a:pt x="713" y="169"/>
                  <a:pt x="706" y="169"/>
                </a:cubicBezTo>
                <a:cubicBezTo>
                  <a:pt x="702" y="169"/>
                  <a:pt x="698" y="169"/>
                  <a:pt x="694" y="169"/>
                </a:cubicBezTo>
                <a:moveTo>
                  <a:pt x="613" y="199"/>
                </a:moveTo>
                <a:cubicBezTo>
                  <a:pt x="536" y="155"/>
                  <a:pt x="536" y="155"/>
                  <a:pt x="536" y="155"/>
                </a:cubicBezTo>
                <a:cubicBezTo>
                  <a:pt x="613" y="199"/>
                  <a:pt x="613" y="199"/>
                  <a:pt x="613" y="199"/>
                </a:cubicBezTo>
                <a:cubicBezTo>
                  <a:pt x="613" y="199"/>
                  <a:pt x="613" y="199"/>
                  <a:pt x="613" y="199"/>
                </a:cubicBezTo>
                <a:moveTo>
                  <a:pt x="803" y="0"/>
                </a:moveTo>
                <a:cubicBezTo>
                  <a:pt x="536" y="155"/>
                  <a:pt x="536" y="155"/>
                  <a:pt x="536" y="155"/>
                </a:cubicBezTo>
                <a:cubicBezTo>
                  <a:pt x="267" y="0"/>
                  <a:pt x="267" y="0"/>
                  <a:pt x="267" y="0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202"/>
                  <a:pt x="0" y="202"/>
                  <a:pt x="0" y="202"/>
                </a:cubicBezTo>
                <a:cubicBezTo>
                  <a:pt x="269" y="357"/>
                  <a:pt x="269" y="357"/>
                  <a:pt x="269" y="357"/>
                </a:cubicBezTo>
                <a:cubicBezTo>
                  <a:pt x="538" y="512"/>
                  <a:pt x="538" y="512"/>
                  <a:pt x="538" y="512"/>
                </a:cubicBezTo>
                <a:cubicBezTo>
                  <a:pt x="805" y="357"/>
                  <a:pt x="805" y="357"/>
                  <a:pt x="805" y="357"/>
                </a:cubicBezTo>
                <a:cubicBezTo>
                  <a:pt x="1074" y="512"/>
                  <a:pt x="1074" y="512"/>
                  <a:pt x="1074" y="512"/>
                </a:cubicBezTo>
                <a:cubicBezTo>
                  <a:pt x="1341" y="357"/>
                  <a:pt x="1341" y="357"/>
                  <a:pt x="1341" y="357"/>
                </a:cubicBezTo>
                <a:cubicBezTo>
                  <a:pt x="1341" y="356"/>
                  <a:pt x="1341" y="356"/>
                  <a:pt x="1341" y="356"/>
                </a:cubicBezTo>
                <a:cubicBezTo>
                  <a:pt x="1608" y="202"/>
                  <a:pt x="1608" y="202"/>
                  <a:pt x="1608" y="202"/>
                </a:cubicBezTo>
                <a:cubicBezTo>
                  <a:pt x="1608" y="155"/>
                  <a:pt x="1608" y="155"/>
                  <a:pt x="1608" y="155"/>
                </a:cubicBezTo>
                <a:cubicBezTo>
                  <a:pt x="1341" y="0"/>
                  <a:pt x="1341" y="0"/>
                  <a:pt x="1341" y="0"/>
                </a:cubicBezTo>
                <a:cubicBezTo>
                  <a:pt x="1072" y="155"/>
                  <a:pt x="1072" y="155"/>
                  <a:pt x="1072" y="155"/>
                </a:cubicBezTo>
                <a:cubicBezTo>
                  <a:pt x="1072" y="155"/>
                  <a:pt x="1072" y="155"/>
                  <a:pt x="1072" y="155"/>
                </a:cubicBezTo>
                <a:cubicBezTo>
                  <a:pt x="1072" y="155"/>
                  <a:pt x="1072" y="155"/>
                  <a:pt x="1072" y="155"/>
                </a:cubicBezTo>
                <a:cubicBezTo>
                  <a:pt x="1072" y="155"/>
                  <a:pt x="1072" y="155"/>
                  <a:pt x="1072" y="155"/>
                </a:cubicBezTo>
                <a:cubicBezTo>
                  <a:pt x="803" y="0"/>
                  <a:pt x="803" y="0"/>
                  <a:pt x="803" y="0"/>
                </a:cubicBezTo>
              </a:path>
            </a:pathLst>
          </a:custGeom>
          <a:solidFill>
            <a:srgbClr val="EFF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3"/>
          <p:cNvSpPr/>
          <p:nvPr/>
        </p:nvSpPr>
        <p:spPr>
          <a:xfrm>
            <a:off x="6307376" y="2891890"/>
            <a:ext cx="881836" cy="661378"/>
          </a:xfrm>
          <a:custGeom>
            <a:avLst/>
            <a:gdLst/>
            <a:ahLst/>
            <a:cxnLst/>
            <a:rect l="l" t="t" r="r" b="b"/>
            <a:pathLst>
              <a:path w="436" h="327" extrusionOk="0">
                <a:moveTo>
                  <a:pt x="0" y="251"/>
                </a:moveTo>
                <a:lnTo>
                  <a:pt x="0" y="327"/>
                </a:lnTo>
                <a:lnTo>
                  <a:pt x="436" y="76"/>
                </a:lnTo>
                <a:lnTo>
                  <a:pt x="436" y="0"/>
                </a:lnTo>
                <a:lnTo>
                  <a:pt x="0" y="251"/>
                </a:lnTo>
                <a:close/>
              </a:path>
            </a:pathLst>
          </a:custGeom>
          <a:solidFill>
            <a:srgbClr val="9561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3"/>
          <p:cNvSpPr/>
          <p:nvPr/>
        </p:nvSpPr>
        <p:spPr>
          <a:xfrm>
            <a:off x="5433630" y="2384227"/>
            <a:ext cx="1755583" cy="1015326"/>
          </a:xfrm>
          <a:custGeom>
            <a:avLst/>
            <a:gdLst/>
            <a:ahLst/>
            <a:cxnLst/>
            <a:rect l="l" t="t" r="r" b="b"/>
            <a:pathLst>
              <a:path w="868" h="502" extrusionOk="0">
                <a:moveTo>
                  <a:pt x="0" y="251"/>
                </a:moveTo>
                <a:lnTo>
                  <a:pt x="432" y="502"/>
                </a:lnTo>
                <a:lnTo>
                  <a:pt x="868" y="251"/>
                </a:lnTo>
                <a:lnTo>
                  <a:pt x="436" y="0"/>
                </a:lnTo>
                <a:lnTo>
                  <a:pt x="0" y="251"/>
                </a:lnTo>
                <a:close/>
              </a:path>
            </a:pathLst>
          </a:custGeom>
          <a:solidFill>
            <a:srgbClr val="AB7D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3"/>
          <p:cNvSpPr/>
          <p:nvPr/>
        </p:nvSpPr>
        <p:spPr>
          <a:xfrm>
            <a:off x="5470036" y="2402431"/>
            <a:ext cx="1682770" cy="976898"/>
          </a:xfrm>
          <a:custGeom>
            <a:avLst/>
            <a:gdLst/>
            <a:ahLst/>
            <a:cxnLst/>
            <a:rect l="l" t="t" r="r" b="b"/>
            <a:pathLst>
              <a:path w="832" h="483" extrusionOk="0">
                <a:moveTo>
                  <a:pt x="0" y="242"/>
                </a:moveTo>
                <a:lnTo>
                  <a:pt x="418" y="0"/>
                </a:lnTo>
                <a:lnTo>
                  <a:pt x="832" y="242"/>
                </a:lnTo>
                <a:lnTo>
                  <a:pt x="414" y="483"/>
                </a:lnTo>
                <a:lnTo>
                  <a:pt x="0" y="242"/>
                </a:lnTo>
                <a:close/>
              </a:path>
            </a:pathLst>
          </a:custGeom>
          <a:solidFill>
            <a:srgbClr val="95618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3"/>
          <p:cNvSpPr/>
          <p:nvPr/>
        </p:nvSpPr>
        <p:spPr>
          <a:xfrm>
            <a:off x="5427563" y="2891890"/>
            <a:ext cx="879814" cy="661378"/>
          </a:xfrm>
          <a:custGeom>
            <a:avLst/>
            <a:gdLst/>
            <a:ahLst/>
            <a:cxnLst/>
            <a:rect l="l" t="t" r="r" b="b"/>
            <a:pathLst>
              <a:path w="435" h="327" extrusionOk="0">
                <a:moveTo>
                  <a:pt x="435" y="251"/>
                </a:moveTo>
                <a:lnTo>
                  <a:pt x="435" y="327"/>
                </a:lnTo>
                <a:lnTo>
                  <a:pt x="0" y="76"/>
                </a:lnTo>
                <a:lnTo>
                  <a:pt x="3" y="0"/>
                </a:lnTo>
                <a:lnTo>
                  <a:pt x="435" y="2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/>
          <p:nvPr/>
        </p:nvSpPr>
        <p:spPr>
          <a:xfrm>
            <a:off x="3413093" y="2891890"/>
            <a:ext cx="264956" cy="317543"/>
          </a:xfrm>
          <a:custGeom>
            <a:avLst/>
            <a:gdLst/>
            <a:ahLst/>
            <a:cxnLst/>
            <a:rect l="l" t="t" r="r" b="b"/>
            <a:pathLst>
              <a:path w="131" h="157" extrusionOk="0">
                <a:moveTo>
                  <a:pt x="8" y="71"/>
                </a:moveTo>
                <a:lnTo>
                  <a:pt x="7" y="71"/>
                </a:lnTo>
                <a:lnTo>
                  <a:pt x="7" y="72"/>
                </a:lnTo>
                <a:lnTo>
                  <a:pt x="5" y="72"/>
                </a:lnTo>
                <a:lnTo>
                  <a:pt x="5" y="72"/>
                </a:lnTo>
                <a:lnTo>
                  <a:pt x="5" y="74"/>
                </a:lnTo>
                <a:lnTo>
                  <a:pt x="3" y="74"/>
                </a:lnTo>
                <a:lnTo>
                  <a:pt x="3" y="74"/>
                </a:lnTo>
                <a:lnTo>
                  <a:pt x="3" y="76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7"/>
                </a:lnTo>
                <a:lnTo>
                  <a:pt x="2" y="77"/>
                </a:lnTo>
                <a:lnTo>
                  <a:pt x="2" y="77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157"/>
                </a:lnTo>
                <a:lnTo>
                  <a:pt x="0" y="157"/>
                </a:lnTo>
                <a:lnTo>
                  <a:pt x="0" y="155"/>
                </a:lnTo>
                <a:lnTo>
                  <a:pt x="0" y="155"/>
                </a:lnTo>
                <a:lnTo>
                  <a:pt x="0" y="155"/>
                </a:lnTo>
                <a:lnTo>
                  <a:pt x="0" y="153"/>
                </a:lnTo>
                <a:lnTo>
                  <a:pt x="2" y="153"/>
                </a:lnTo>
                <a:lnTo>
                  <a:pt x="2" y="152"/>
                </a:lnTo>
                <a:lnTo>
                  <a:pt x="2" y="152"/>
                </a:lnTo>
                <a:lnTo>
                  <a:pt x="2" y="150"/>
                </a:lnTo>
                <a:lnTo>
                  <a:pt x="3" y="150"/>
                </a:lnTo>
                <a:lnTo>
                  <a:pt x="3" y="150"/>
                </a:lnTo>
                <a:lnTo>
                  <a:pt x="5" y="149"/>
                </a:lnTo>
                <a:lnTo>
                  <a:pt x="5" y="149"/>
                </a:lnTo>
                <a:lnTo>
                  <a:pt x="7" y="147"/>
                </a:lnTo>
                <a:lnTo>
                  <a:pt x="7" y="147"/>
                </a:lnTo>
                <a:lnTo>
                  <a:pt x="131" y="76"/>
                </a:lnTo>
                <a:lnTo>
                  <a:pt x="131" y="0"/>
                </a:lnTo>
                <a:lnTo>
                  <a:pt x="8" y="71"/>
                </a:lnTo>
                <a:close/>
              </a:path>
            </a:pathLst>
          </a:custGeom>
          <a:solidFill>
            <a:srgbClr val="6D9D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3"/>
          <p:cNvSpPr/>
          <p:nvPr/>
        </p:nvSpPr>
        <p:spPr>
          <a:xfrm>
            <a:off x="1924846" y="2384227"/>
            <a:ext cx="1755583" cy="1015326"/>
          </a:xfrm>
          <a:custGeom>
            <a:avLst/>
            <a:gdLst/>
            <a:ahLst/>
            <a:cxnLst/>
            <a:rect l="l" t="t" r="r" b="b"/>
            <a:pathLst>
              <a:path w="536" h="310" extrusionOk="0">
                <a:moveTo>
                  <a:pt x="536" y="155"/>
                </a:moveTo>
                <a:cubicBezTo>
                  <a:pt x="460" y="199"/>
                  <a:pt x="460" y="199"/>
                  <a:pt x="460" y="199"/>
                </a:cubicBezTo>
                <a:cubicBezTo>
                  <a:pt x="453" y="203"/>
                  <a:pt x="454" y="209"/>
                  <a:pt x="460" y="212"/>
                </a:cubicBezTo>
                <a:cubicBezTo>
                  <a:pt x="461" y="213"/>
                  <a:pt x="463" y="213"/>
                  <a:pt x="465" y="214"/>
                </a:cubicBezTo>
                <a:cubicBezTo>
                  <a:pt x="474" y="216"/>
                  <a:pt x="483" y="219"/>
                  <a:pt x="491" y="224"/>
                </a:cubicBezTo>
                <a:cubicBezTo>
                  <a:pt x="492" y="224"/>
                  <a:pt x="493" y="225"/>
                  <a:pt x="493" y="225"/>
                </a:cubicBezTo>
                <a:cubicBezTo>
                  <a:pt x="519" y="241"/>
                  <a:pt x="519" y="266"/>
                  <a:pt x="493" y="282"/>
                </a:cubicBezTo>
                <a:cubicBezTo>
                  <a:pt x="465" y="300"/>
                  <a:pt x="417" y="301"/>
                  <a:pt x="387" y="284"/>
                </a:cubicBezTo>
                <a:cubicBezTo>
                  <a:pt x="380" y="279"/>
                  <a:pt x="374" y="274"/>
                  <a:pt x="371" y="269"/>
                </a:cubicBezTo>
                <a:cubicBezTo>
                  <a:pt x="370" y="268"/>
                  <a:pt x="369" y="267"/>
                  <a:pt x="367" y="266"/>
                </a:cubicBezTo>
                <a:cubicBezTo>
                  <a:pt x="361" y="262"/>
                  <a:pt x="351" y="262"/>
                  <a:pt x="345" y="266"/>
                </a:cubicBezTo>
                <a:cubicBezTo>
                  <a:pt x="269" y="310"/>
                  <a:pt x="269" y="310"/>
                  <a:pt x="269" y="310"/>
                </a:cubicBezTo>
                <a:cubicBezTo>
                  <a:pt x="0" y="155"/>
                  <a:pt x="0" y="155"/>
                  <a:pt x="0" y="155"/>
                </a:cubicBezTo>
                <a:cubicBezTo>
                  <a:pt x="267" y="0"/>
                  <a:pt x="267" y="0"/>
                  <a:pt x="267" y="0"/>
                </a:cubicBezTo>
                <a:lnTo>
                  <a:pt x="536" y="155"/>
                </a:lnTo>
                <a:close/>
              </a:path>
            </a:pathLst>
          </a:custGeom>
          <a:solidFill>
            <a:srgbClr val="598F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3"/>
          <p:cNvSpPr/>
          <p:nvPr/>
        </p:nvSpPr>
        <p:spPr>
          <a:xfrm>
            <a:off x="1958871" y="2402431"/>
            <a:ext cx="1682770" cy="976898"/>
          </a:xfrm>
          <a:custGeom>
            <a:avLst/>
            <a:gdLst/>
            <a:ahLst/>
            <a:cxnLst/>
            <a:rect l="l" t="t" r="r" b="b"/>
            <a:pathLst>
              <a:path w="514" h="298" extrusionOk="0">
                <a:moveTo>
                  <a:pt x="0" y="149"/>
                </a:moveTo>
                <a:cubicBezTo>
                  <a:pt x="256" y="0"/>
                  <a:pt x="256" y="0"/>
                  <a:pt x="256" y="0"/>
                </a:cubicBezTo>
                <a:cubicBezTo>
                  <a:pt x="514" y="149"/>
                  <a:pt x="514" y="149"/>
                  <a:pt x="514" y="149"/>
                </a:cubicBezTo>
                <a:cubicBezTo>
                  <a:pt x="446" y="188"/>
                  <a:pt x="446" y="188"/>
                  <a:pt x="446" y="188"/>
                </a:cubicBezTo>
                <a:cubicBezTo>
                  <a:pt x="441" y="191"/>
                  <a:pt x="439" y="195"/>
                  <a:pt x="439" y="200"/>
                </a:cubicBezTo>
                <a:cubicBezTo>
                  <a:pt x="439" y="204"/>
                  <a:pt x="441" y="208"/>
                  <a:pt x="446" y="211"/>
                </a:cubicBezTo>
                <a:cubicBezTo>
                  <a:pt x="448" y="212"/>
                  <a:pt x="450" y="213"/>
                  <a:pt x="453" y="213"/>
                </a:cubicBezTo>
                <a:cubicBezTo>
                  <a:pt x="462" y="215"/>
                  <a:pt x="470" y="218"/>
                  <a:pt x="477" y="222"/>
                </a:cubicBezTo>
                <a:cubicBezTo>
                  <a:pt x="478" y="223"/>
                  <a:pt x="479" y="223"/>
                  <a:pt x="480" y="224"/>
                </a:cubicBezTo>
                <a:cubicBezTo>
                  <a:pt x="490" y="231"/>
                  <a:pt x="496" y="239"/>
                  <a:pt x="496" y="248"/>
                </a:cubicBezTo>
                <a:cubicBezTo>
                  <a:pt x="496" y="257"/>
                  <a:pt x="490" y="265"/>
                  <a:pt x="479" y="272"/>
                </a:cubicBezTo>
                <a:cubicBezTo>
                  <a:pt x="466" y="280"/>
                  <a:pt x="448" y="285"/>
                  <a:pt x="428" y="285"/>
                </a:cubicBezTo>
                <a:cubicBezTo>
                  <a:pt x="410" y="285"/>
                  <a:pt x="392" y="281"/>
                  <a:pt x="379" y="273"/>
                </a:cubicBezTo>
                <a:cubicBezTo>
                  <a:pt x="372" y="269"/>
                  <a:pt x="367" y="265"/>
                  <a:pt x="364" y="260"/>
                </a:cubicBezTo>
                <a:cubicBezTo>
                  <a:pt x="363" y="258"/>
                  <a:pt x="361" y="256"/>
                  <a:pt x="359" y="255"/>
                </a:cubicBezTo>
                <a:cubicBezTo>
                  <a:pt x="355" y="253"/>
                  <a:pt x="350" y="252"/>
                  <a:pt x="345" y="252"/>
                </a:cubicBezTo>
                <a:cubicBezTo>
                  <a:pt x="340" y="252"/>
                  <a:pt x="335" y="253"/>
                  <a:pt x="331" y="255"/>
                </a:cubicBezTo>
                <a:cubicBezTo>
                  <a:pt x="258" y="298"/>
                  <a:pt x="258" y="298"/>
                  <a:pt x="258" y="298"/>
                </a:cubicBezTo>
                <a:lnTo>
                  <a:pt x="0" y="149"/>
                </a:lnTo>
                <a:close/>
              </a:path>
            </a:pathLst>
          </a:custGeom>
          <a:solidFill>
            <a:srgbClr val="4C88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3"/>
          <p:cNvSpPr/>
          <p:nvPr/>
        </p:nvSpPr>
        <p:spPr>
          <a:xfrm>
            <a:off x="2804301" y="3215500"/>
            <a:ext cx="794867" cy="337768"/>
          </a:xfrm>
          <a:custGeom>
            <a:avLst/>
            <a:gdLst/>
            <a:ahLst/>
            <a:cxnLst/>
            <a:rect l="l" t="t" r="r" b="b"/>
            <a:pathLst>
              <a:path w="243" h="103" extrusionOk="0">
                <a:moveTo>
                  <a:pt x="243" y="1"/>
                </a:moveTo>
                <a:cubicBezTo>
                  <a:pt x="243" y="1"/>
                  <a:pt x="243" y="2"/>
                  <a:pt x="243" y="2"/>
                </a:cubicBezTo>
                <a:cubicBezTo>
                  <a:pt x="243" y="3"/>
                  <a:pt x="243" y="3"/>
                  <a:pt x="243" y="3"/>
                </a:cubicBezTo>
                <a:cubicBezTo>
                  <a:pt x="243" y="3"/>
                  <a:pt x="243" y="4"/>
                  <a:pt x="243" y="4"/>
                </a:cubicBezTo>
                <a:cubicBezTo>
                  <a:pt x="243" y="5"/>
                  <a:pt x="243" y="5"/>
                  <a:pt x="243" y="5"/>
                </a:cubicBezTo>
                <a:cubicBezTo>
                  <a:pt x="243" y="6"/>
                  <a:pt x="243" y="6"/>
                  <a:pt x="242" y="6"/>
                </a:cubicBezTo>
                <a:cubicBezTo>
                  <a:pt x="242" y="7"/>
                  <a:pt x="242" y="7"/>
                  <a:pt x="242" y="7"/>
                </a:cubicBezTo>
                <a:cubicBezTo>
                  <a:pt x="242" y="8"/>
                  <a:pt x="242" y="8"/>
                  <a:pt x="242" y="8"/>
                </a:cubicBezTo>
                <a:cubicBezTo>
                  <a:pt x="242" y="9"/>
                  <a:pt x="242" y="9"/>
                  <a:pt x="242" y="9"/>
                </a:cubicBezTo>
                <a:cubicBezTo>
                  <a:pt x="241" y="10"/>
                  <a:pt x="241" y="10"/>
                  <a:pt x="241" y="10"/>
                </a:cubicBezTo>
                <a:cubicBezTo>
                  <a:pt x="241" y="11"/>
                  <a:pt x="241" y="11"/>
                  <a:pt x="241" y="11"/>
                </a:cubicBezTo>
                <a:cubicBezTo>
                  <a:pt x="240" y="12"/>
                  <a:pt x="240" y="12"/>
                  <a:pt x="240" y="13"/>
                </a:cubicBezTo>
                <a:cubicBezTo>
                  <a:pt x="240" y="13"/>
                  <a:pt x="240" y="13"/>
                  <a:pt x="240" y="13"/>
                </a:cubicBezTo>
                <a:cubicBezTo>
                  <a:pt x="239" y="14"/>
                  <a:pt x="239" y="14"/>
                  <a:pt x="238" y="15"/>
                </a:cubicBezTo>
                <a:cubicBezTo>
                  <a:pt x="238" y="16"/>
                  <a:pt x="238" y="16"/>
                  <a:pt x="238" y="16"/>
                </a:cubicBezTo>
                <a:cubicBezTo>
                  <a:pt x="238" y="16"/>
                  <a:pt x="237" y="17"/>
                  <a:pt x="237" y="17"/>
                </a:cubicBezTo>
                <a:cubicBezTo>
                  <a:pt x="236" y="18"/>
                  <a:pt x="236" y="18"/>
                  <a:pt x="236" y="18"/>
                </a:cubicBezTo>
                <a:cubicBezTo>
                  <a:pt x="236" y="18"/>
                  <a:pt x="235" y="19"/>
                  <a:pt x="235" y="20"/>
                </a:cubicBezTo>
                <a:cubicBezTo>
                  <a:pt x="234" y="20"/>
                  <a:pt x="234" y="20"/>
                  <a:pt x="234" y="20"/>
                </a:cubicBezTo>
                <a:cubicBezTo>
                  <a:pt x="234" y="21"/>
                  <a:pt x="233" y="22"/>
                  <a:pt x="232" y="22"/>
                </a:cubicBezTo>
                <a:cubicBezTo>
                  <a:pt x="231" y="23"/>
                  <a:pt x="231" y="23"/>
                  <a:pt x="231" y="23"/>
                </a:cubicBezTo>
                <a:cubicBezTo>
                  <a:pt x="230" y="24"/>
                  <a:pt x="230" y="24"/>
                  <a:pt x="230" y="24"/>
                </a:cubicBezTo>
                <a:cubicBezTo>
                  <a:pt x="230" y="24"/>
                  <a:pt x="230" y="24"/>
                  <a:pt x="229" y="25"/>
                </a:cubicBezTo>
                <a:cubicBezTo>
                  <a:pt x="228" y="25"/>
                  <a:pt x="228" y="25"/>
                  <a:pt x="228" y="25"/>
                </a:cubicBezTo>
                <a:cubicBezTo>
                  <a:pt x="228" y="26"/>
                  <a:pt x="228" y="26"/>
                  <a:pt x="227" y="26"/>
                </a:cubicBezTo>
                <a:cubicBezTo>
                  <a:pt x="226" y="27"/>
                  <a:pt x="226" y="27"/>
                  <a:pt x="226" y="27"/>
                </a:cubicBezTo>
                <a:cubicBezTo>
                  <a:pt x="226" y="27"/>
                  <a:pt x="225" y="28"/>
                  <a:pt x="224" y="28"/>
                </a:cubicBezTo>
                <a:cubicBezTo>
                  <a:pt x="224" y="29"/>
                  <a:pt x="223" y="29"/>
                  <a:pt x="222" y="29"/>
                </a:cubicBezTo>
                <a:cubicBezTo>
                  <a:pt x="221" y="30"/>
                  <a:pt x="220" y="31"/>
                  <a:pt x="219" y="31"/>
                </a:cubicBezTo>
                <a:cubicBezTo>
                  <a:pt x="219" y="31"/>
                  <a:pt x="219" y="31"/>
                  <a:pt x="219" y="31"/>
                </a:cubicBezTo>
                <a:cubicBezTo>
                  <a:pt x="218" y="32"/>
                  <a:pt x="216" y="33"/>
                  <a:pt x="215" y="33"/>
                </a:cubicBezTo>
                <a:cubicBezTo>
                  <a:pt x="214" y="34"/>
                  <a:pt x="214" y="34"/>
                  <a:pt x="214" y="34"/>
                </a:cubicBezTo>
                <a:cubicBezTo>
                  <a:pt x="213" y="34"/>
                  <a:pt x="212" y="35"/>
                  <a:pt x="211" y="35"/>
                </a:cubicBezTo>
                <a:cubicBezTo>
                  <a:pt x="210" y="35"/>
                  <a:pt x="210" y="35"/>
                  <a:pt x="210" y="35"/>
                </a:cubicBezTo>
                <a:cubicBezTo>
                  <a:pt x="209" y="36"/>
                  <a:pt x="207" y="36"/>
                  <a:pt x="206" y="37"/>
                </a:cubicBezTo>
                <a:cubicBezTo>
                  <a:pt x="206" y="37"/>
                  <a:pt x="205" y="37"/>
                  <a:pt x="205" y="37"/>
                </a:cubicBezTo>
                <a:cubicBezTo>
                  <a:pt x="204" y="37"/>
                  <a:pt x="203" y="38"/>
                  <a:pt x="203" y="38"/>
                </a:cubicBezTo>
                <a:cubicBezTo>
                  <a:pt x="202" y="38"/>
                  <a:pt x="202" y="38"/>
                  <a:pt x="201" y="38"/>
                </a:cubicBezTo>
                <a:cubicBezTo>
                  <a:pt x="201" y="38"/>
                  <a:pt x="200" y="38"/>
                  <a:pt x="199" y="39"/>
                </a:cubicBezTo>
                <a:cubicBezTo>
                  <a:pt x="199" y="39"/>
                  <a:pt x="198" y="39"/>
                  <a:pt x="198" y="39"/>
                </a:cubicBezTo>
                <a:cubicBezTo>
                  <a:pt x="197" y="39"/>
                  <a:pt x="197" y="39"/>
                  <a:pt x="196" y="39"/>
                </a:cubicBezTo>
                <a:cubicBezTo>
                  <a:pt x="195" y="40"/>
                  <a:pt x="195" y="40"/>
                  <a:pt x="194" y="40"/>
                </a:cubicBezTo>
                <a:cubicBezTo>
                  <a:pt x="194" y="40"/>
                  <a:pt x="193" y="40"/>
                  <a:pt x="193" y="40"/>
                </a:cubicBezTo>
                <a:cubicBezTo>
                  <a:pt x="192" y="40"/>
                  <a:pt x="192" y="40"/>
                  <a:pt x="191" y="40"/>
                </a:cubicBezTo>
                <a:cubicBezTo>
                  <a:pt x="190" y="40"/>
                  <a:pt x="189" y="41"/>
                  <a:pt x="188" y="41"/>
                </a:cubicBezTo>
                <a:cubicBezTo>
                  <a:pt x="188" y="41"/>
                  <a:pt x="187" y="41"/>
                  <a:pt x="187" y="41"/>
                </a:cubicBezTo>
                <a:cubicBezTo>
                  <a:pt x="186" y="41"/>
                  <a:pt x="185" y="41"/>
                  <a:pt x="183" y="41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1" y="42"/>
                  <a:pt x="180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2"/>
                  <a:pt x="176" y="42"/>
                  <a:pt x="175" y="42"/>
                </a:cubicBezTo>
                <a:cubicBezTo>
                  <a:pt x="174" y="42"/>
                  <a:pt x="174" y="42"/>
                  <a:pt x="173" y="42"/>
                </a:cubicBezTo>
                <a:cubicBezTo>
                  <a:pt x="173" y="42"/>
                  <a:pt x="172" y="42"/>
                  <a:pt x="171" y="42"/>
                </a:cubicBezTo>
                <a:cubicBezTo>
                  <a:pt x="171" y="42"/>
                  <a:pt x="170" y="42"/>
                  <a:pt x="170" y="42"/>
                </a:cubicBezTo>
                <a:cubicBezTo>
                  <a:pt x="169" y="42"/>
                  <a:pt x="168" y="42"/>
                  <a:pt x="168" y="42"/>
                </a:cubicBezTo>
                <a:cubicBezTo>
                  <a:pt x="167" y="42"/>
                  <a:pt x="166" y="42"/>
                  <a:pt x="166" y="42"/>
                </a:cubicBezTo>
                <a:cubicBezTo>
                  <a:pt x="165" y="42"/>
                  <a:pt x="165" y="42"/>
                  <a:pt x="164" y="42"/>
                </a:cubicBezTo>
                <a:cubicBezTo>
                  <a:pt x="163" y="42"/>
                  <a:pt x="163" y="42"/>
                  <a:pt x="162" y="42"/>
                </a:cubicBezTo>
                <a:cubicBezTo>
                  <a:pt x="162" y="42"/>
                  <a:pt x="161" y="42"/>
                  <a:pt x="160" y="42"/>
                </a:cubicBezTo>
                <a:cubicBezTo>
                  <a:pt x="160" y="42"/>
                  <a:pt x="159" y="42"/>
                  <a:pt x="159" y="42"/>
                </a:cubicBezTo>
                <a:cubicBezTo>
                  <a:pt x="158" y="41"/>
                  <a:pt x="157" y="41"/>
                  <a:pt x="157" y="41"/>
                </a:cubicBezTo>
                <a:cubicBezTo>
                  <a:pt x="156" y="41"/>
                  <a:pt x="156" y="41"/>
                  <a:pt x="155" y="41"/>
                </a:cubicBezTo>
                <a:cubicBezTo>
                  <a:pt x="154" y="41"/>
                  <a:pt x="154" y="41"/>
                  <a:pt x="153" y="41"/>
                </a:cubicBezTo>
                <a:cubicBezTo>
                  <a:pt x="153" y="41"/>
                  <a:pt x="152" y="41"/>
                  <a:pt x="152" y="41"/>
                </a:cubicBezTo>
                <a:cubicBezTo>
                  <a:pt x="151" y="41"/>
                  <a:pt x="150" y="40"/>
                  <a:pt x="150" y="40"/>
                </a:cubicBezTo>
                <a:cubicBezTo>
                  <a:pt x="149" y="40"/>
                  <a:pt x="149" y="40"/>
                  <a:pt x="148" y="40"/>
                </a:cubicBezTo>
                <a:cubicBezTo>
                  <a:pt x="147" y="40"/>
                  <a:pt x="147" y="40"/>
                  <a:pt x="146" y="40"/>
                </a:cubicBezTo>
                <a:cubicBezTo>
                  <a:pt x="146" y="40"/>
                  <a:pt x="145" y="40"/>
                  <a:pt x="145" y="39"/>
                </a:cubicBezTo>
                <a:cubicBezTo>
                  <a:pt x="144" y="39"/>
                  <a:pt x="143" y="39"/>
                  <a:pt x="142" y="39"/>
                </a:cubicBezTo>
                <a:cubicBezTo>
                  <a:pt x="142" y="39"/>
                  <a:pt x="141" y="39"/>
                  <a:pt x="141" y="39"/>
                </a:cubicBezTo>
                <a:cubicBezTo>
                  <a:pt x="140" y="38"/>
                  <a:pt x="139" y="38"/>
                  <a:pt x="139" y="38"/>
                </a:cubicBezTo>
                <a:cubicBezTo>
                  <a:pt x="138" y="38"/>
                  <a:pt x="138" y="38"/>
                  <a:pt x="137" y="38"/>
                </a:cubicBezTo>
                <a:cubicBezTo>
                  <a:pt x="136" y="37"/>
                  <a:pt x="135" y="37"/>
                  <a:pt x="133" y="36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2" y="36"/>
                  <a:pt x="131" y="35"/>
                  <a:pt x="129" y="35"/>
                </a:cubicBezTo>
                <a:cubicBezTo>
                  <a:pt x="129" y="35"/>
                  <a:pt x="128" y="35"/>
                  <a:pt x="128" y="34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26" y="34"/>
                  <a:pt x="125" y="33"/>
                  <a:pt x="125" y="33"/>
                </a:cubicBezTo>
                <a:cubicBezTo>
                  <a:pt x="125" y="33"/>
                  <a:pt x="124" y="33"/>
                  <a:pt x="124" y="33"/>
                </a:cubicBezTo>
                <a:cubicBezTo>
                  <a:pt x="123" y="32"/>
                  <a:pt x="123" y="32"/>
                  <a:pt x="122" y="32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20" y="31"/>
                  <a:pt x="119" y="30"/>
                  <a:pt x="118" y="30"/>
                </a:cubicBezTo>
                <a:cubicBezTo>
                  <a:pt x="111" y="25"/>
                  <a:pt x="105" y="20"/>
                  <a:pt x="102" y="15"/>
                </a:cubicBezTo>
                <a:cubicBezTo>
                  <a:pt x="101" y="14"/>
                  <a:pt x="100" y="13"/>
                  <a:pt x="98" y="12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4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5" y="9"/>
                  <a:pt x="85" y="9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9"/>
                  <a:pt x="83" y="9"/>
                  <a:pt x="83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10"/>
                  <a:pt x="82" y="10"/>
                  <a:pt x="8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7" y="11"/>
                  <a:pt x="77" y="11"/>
                  <a:pt x="76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03"/>
                  <a:pt x="0" y="103"/>
                  <a:pt x="0" y="103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8"/>
                  <a:pt x="77" y="58"/>
                  <a:pt x="77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9" y="57"/>
                  <a:pt x="79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6"/>
                  <a:pt x="84" y="56"/>
                  <a:pt x="84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6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3" y="57"/>
                  <a:pt x="93" y="57"/>
                  <a:pt x="93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5" y="57"/>
                  <a:pt x="96" y="57"/>
                </a:cubicBezTo>
                <a:cubicBezTo>
                  <a:pt x="96" y="58"/>
                  <a:pt x="96" y="58"/>
                  <a:pt x="96" y="58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8"/>
                  <a:pt x="98" y="58"/>
                  <a:pt x="98" y="59"/>
                </a:cubicBezTo>
                <a:cubicBezTo>
                  <a:pt x="99" y="59"/>
                  <a:pt x="101" y="60"/>
                  <a:pt x="101" y="62"/>
                </a:cubicBezTo>
                <a:cubicBezTo>
                  <a:pt x="105" y="67"/>
                  <a:pt x="111" y="72"/>
                  <a:pt x="118" y="76"/>
                </a:cubicBezTo>
                <a:cubicBezTo>
                  <a:pt x="119" y="77"/>
                  <a:pt x="120" y="77"/>
                  <a:pt x="121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80"/>
                  <a:pt x="124" y="80"/>
                  <a:pt x="125" y="80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1"/>
                  <a:pt x="127" y="81"/>
                  <a:pt x="128" y="81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31" y="82"/>
                  <a:pt x="132" y="83"/>
                  <a:pt x="133" y="83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5" y="84"/>
                  <a:pt x="136" y="84"/>
                  <a:pt x="137" y="84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9" y="85"/>
                  <a:pt x="140" y="85"/>
                  <a:pt x="141" y="85"/>
                </a:cubicBezTo>
                <a:cubicBezTo>
                  <a:pt x="141" y="86"/>
                  <a:pt x="142" y="86"/>
                  <a:pt x="142" y="86"/>
                </a:cubicBezTo>
                <a:cubicBezTo>
                  <a:pt x="143" y="86"/>
                  <a:pt x="144" y="86"/>
                  <a:pt x="144" y="86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7" y="87"/>
                  <a:pt x="147" y="87"/>
                  <a:pt x="148" y="87"/>
                </a:cubicBezTo>
                <a:cubicBezTo>
                  <a:pt x="148" y="87"/>
                  <a:pt x="149" y="87"/>
                  <a:pt x="149" y="87"/>
                </a:cubicBezTo>
                <a:cubicBezTo>
                  <a:pt x="150" y="87"/>
                  <a:pt x="151" y="87"/>
                  <a:pt x="151" y="88"/>
                </a:cubicBezTo>
                <a:cubicBezTo>
                  <a:pt x="152" y="88"/>
                  <a:pt x="152" y="88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4" y="88"/>
                  <a:pt x="154" y="88"/>
                  <a:pt x="155" y="88"/>
                </a:cubicBezTo>
                <a:cubicBezTo>
                  <a:pt x="155" y="88"/>
                  <a:pt x="156" y="88"/>
                  <a:pt x="157" y="88"/>
                </a:cubicBezTo>
                <a:cubicBezTo>
                  <a:pt x="157" y="88"/>
                  <a:pt x="158" y="88"/>
                  <a:pt x="158" y="88"/>
                </a:cubicBezTo>
                <a:cubicBezTo>
                  <a:pt x="159" y="88"/>
                  <a:pt x="159" y="88"/>
                  <a:pt x="160" y="89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61" y="89"/>
                  <a:pt x="161" y="89"/>
                  <a:pt x="162" y="89"/>
                </a:cubicBezTo>
                <a:cubicBezTo>
                  <a:pt x="163" y="89"/>
                  <a:pt x="163" y="89"/>
                  <a:pt x="164" y="89"/>
                </a:cubicBezTo>
                <a:cubicBezTo>
                  <a:pt x="164" y="89"/>
                  <a:pt x="165" y="89"/>
                  <a:pt x="166" y="89"/>
                </a:cubicBezTo>
                <a:cubicBezTo>
                  <a:pt x="166" y="89"/>
                  <a:pt x="167" y="89"/>
                  <a:pt x="167" y="8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68" y="89"/>
                  <a:pt x="169" y="89"/>
                  <a:pt x="169" y="89"/>
                </a:cubicBezTo>
                <a:cubicBezTo>
                  <a:pt x="170" y="89"/>
                  <a:pt x="171" y="89"/>
                  <a:pt x="171" y="89"/>
                </a:cubicBezTo>
                <a:cubicBezTo>
                  <a:pt x="172" y="89"/>
                  <a:pt x="172" y="89"/>
                  <a:pt x="173" y="89"/>
                </a:cubicBezTo>
                <a:cubicBezTo>
                  <a:pt x="174" y="89"/>
                  <a:pt x="174" y="89"/>
                  <a:pt x="175" y="89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6" y="89"/>
                  <a:pt x="177" y="89"/>
                  <a:pt x="178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80" y="89"/>
                  <a:pt x="181" y="88"/>
                  <a:pt x="182" y="88"/>
                </a:cubicBezTo>
                <a:cubicBezTo>
                  <a:pt x="183" y="88"/>
                  <a:pt x="183" y="88"/>
                  <a:pt x="183" y="88"/>
                </a:cubicBezTo>
                <a:cubicBezTo>
                  <a:pt x="183" y="88"/>
                  <a:pt x="183" y="88"/>
                  <a:pt x="183" y="88"/>
                </a:cubicBezTo>
                <a:cubicBezTo>
                  <a:pt x="184" y="88"/>
                  <a:pt x="186" y="88"/>
                  <a:pt x="187" y="88"/>
                </a:cubicBezTo>
                <a:cubicBezTo>
                  <a:pt x="187" y="88"/>
                  <a:pt x="188" y="88"/>
                  <a:pt x="188" y="88"/>
                </a:cubicBezTo>
                <a:cubicBezTo>
                  <a:pt x="189" y="87"/>
                  <a:pt x="190" y="87"/>
                  <a:pt x="191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3" y="87"/>
                  <a:pt x="194" y="87"/>
                  <a:pt x="194" y="87"/>
                </a:cubicBezTo>
                <a:cubicBezTo>
                  <a:pt x="195" y="86"/>
                  <a:pt x="195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ubicBezTo>
                  <a:pt x="198" y="86"/>
                  <a:pt x="199" y="86"/>
                  <a:pt x="199" y="85"/>
                </a:cubicBezTo>
                <a:cubicBezTo>
                  <a:pt x="200" y="85"/>
                  <a:pt x="201" y="85"/>
                  <a:pt x="201" y="85"/>
                </a:cubicBezTo>
                <a:cubicBezTo>
                  <a:pt x="202" y="85"/>
                  <a:pt x="202" y="85"/>
                  <a:pt x="203" y="85"/>
                </a:cubicBezTo>
                <a:cubicBezTo>
                  <a:pt x="203" y="84"/>
                  <a:pt x="204" y="84"/>
                  <a:pt x="204" y="84"/>
                </a:cubicBezTo>
                <a:cubicBezTo>
                  <a:pt x="205" y="84"/>
                  <a:pt x="205" y="84"/>
                  <a:pt x="206" y="84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7" y="83"/>
                  <a:pt x="209" y="83"/>
                  <a:pt x="210" y="82"/>
                </a:cubicBezTo>
                <a:cubicBezTo>
                  <a:pt x="211" y="82"/>
                  <a:pt x="211" y="82"/>
                  <a:pt x="211" y="82"/>
                </a:cubicBezTo>
                <a:cubicBezTo>
                  <a:pt x="212" y="81"/>
                  <a:pt x="213" y="81"/>
                  <a:pt x="214" y="80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6" y="80"/>
                  <a:pt x="217" y="79"/>
                  <a:pt x="219" y="78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220" y="77"/>
                  <a:pt x="221" y="77"/>
                  <a:pt x="222" y="76"/>
                </a:cubicBezTo>
                <a:cubicBezTo>
                  <a:pt x="223" y="76"/>
                  <a:pt x="223" y="76"/>
                  <a:pt x="223" y="76"/>
                </a:cubicBezTo>
                <a:cubicBezTo>
                  <a:pt x="223" y="76"/>
                  <a:pt x="224" y="76"/>
                  <a:pt x="224" y="75"/>
                </a:cubicBezTo>
                <a:cubicBezTo>
                  <a:pt x="225" y="75"/>
                  <a:pt x="225" y="74"/>
                  <a:pt x="226" y="74"/>
                </a:cubicBezTo>
                <a:cubicBezTo>
                  <a:pt x="227" y="73"/>
                  <a:pt x="227" y="73"/>
                  <a:pt x="227" y="73"/>
                </a:cubicBezTo>
                <a:cubicBezTo>
                  <a:pt x="227" y="73"/>
                  <a:pt x="228" y="73"/>
                  <a:pt x="228" y="72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1" y="70"/>
                  <a:pt x="231" y="70"/>
                  <a:pt x="231" y="70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33" y="68"/>
                  <a:pt x="234" y="68"/>
                  <a:pt x="234" y="67"/>
                </a:cubicBezTo>
                <a:cubicBezTo>
                  <a:pt x="235" y="66"/>
                  <a:pt x="235" y="66"/>
                  <a:pt x="235" y="66"/>
                </a:cubicBezTo>
                <a:cubicBezTo>
                  <a:pt x="235" y="66"/>
                  <a:pt x="236" y="65"/>
                  <a:pt x="236" y="65"/>
                </a:cubicBezTo>
                <a:cubicBezTo>
                  <a:pt x="237" y="64"/>
                  <a:pt x="237" y="64"/>
                  <a:pt x="237" y="64"/>
                </a:cubicBezTo>
                <a:cubicBezTo>
                  <a:pt x="237" y="64"/>
                  <a:pt x="237" y="64"/>
                  <a:pt x="237" y="64"/>
                </a:cubicBezTo>
                <a:cubicBezTo>
                  <a:pt x="237" y="64"/>
                  <a:pt x="237" y="63"/>
                  <a:pt x="238" y="63"/>
                </a:cubicBezTo>
                <a:cubicBezTo>
                  <a:pt x="238" y="62"/>
                  <a:pt x="238" y="62"/>
                  <a:pt x="238" y="62"/>
                </a:cubicBezTo>
                <a:cubicBezTo>
                  <a:pt x="239" y="61"/>
                  <a:pt x="239" y="61"/>
                  <a:pt x="240" y="60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40" y="59"/>
                  <a:pt x="240" y="58"/>
                  <a:pt x="241" y="58"/>
                </a:cubicBezTo>
                <a:cubicBezTo>
                  <a:pt x="241" y="57"/>
                  <a:pt x="241" y="57"/>
                  <a:pt x="241" y="57"/>
                </a:cubicBezTo>
                <a:cubicBezTo>
                  <a:pt x="241" y="57"/>
                  <a:pt x="241" y="56"/>
                  <a:pt x="241" y="56"/>
                </a:cubicBezTo>
                <a:cubicBezTo>
                  <a:pt x="241" y="56"/>
                  <a:pt x="241" y="56"/>
                  <a:pt x="241" y="56"/>
                </a:cubicBezTo>
                <a:cubicBezTo>
                  <a:pt x="242" y="55"/>
                  <a:pt x="242" y="55"/>
                  <a:pt x="242" y="55"/>
                </a:cubicBezTo>
                <a:cubicBezTo>
                  <a:pt x="242" y="55"/>
                  <a:pt x="242" y="54"/>
                  <a:pt x="242" y="54"/>
                </a:cubicBezTo>
                <a:cubicBezTo>
                  <a:pt x="242" y="53"/>
                  <a:pt x="242" y="53"/>
                  <a:pt x="242" y="53"/>
                </a:cubicBezTo>
                <a:cubicBezTo>
                  <a:pt x="242" y="53"/>
                  <a:pt x="243" y="52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3" y="51"/>
                  <a:pt x="243" y="51"/>
                  <a:pt x="243" y="51"/>
                </a:cubicBezTo>
                <a:cubicBezTo>
                  <a:pt x="243" y="51"/>
                  <a:pt x="243" y="50"/>
                  <a:pt x="243" y="50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43" y="49"/>
                  <a:pt x="243" y="48"/>
                  <a:pt x="243" y="48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1"/>
                  <a:pt x="243" y="1"/>
                </a:cubicBezTo>
                <a:close/>
              </a:path>
            </a:pathLst>
          </a:custGeom>
          <a:solidFill>
            <a:srgbClr val="6D9D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1922465" y="2891890"/>
            <a:ext cx="881836" cy="661378"/>
          </a:xfrm>
          <a:custGeom>
            <a:avLst/>
            <a:gdLst/>
            <a:ahLst/>
            <a:cxnLst/>
            <a:rect l="l" t="t" r="r" b="b"/>
            <a:pathLst>
              <a:path w="436" h="327" extrusionOk="0">
                <a:moveTo>
                  <a:pt x="436" y="251"/>
                </a:moveTo>
                <a:lnTo>
                  <a:pt x="436" y="327"/>
                </a:lnTo>
                <a:lnTo>
                  <a:pt x="0" y="76"/>
                </a:lnTo>
                <a:lnTo>
                  <a:pt x="0" y="0"/>
                </a:lnTo>
                <a:lnTo>
                  <a:pt x="436" y="251"/>
                </a:lnTo>
                <a:close/>
              </a:path>
            </a:pathLst>
          </a:custGeom>
          <a:solidFill>
            <a:srgbClr val="4C88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4290884" y="3073921"/>
            <a:ext cx="186076" cy="311474"/>
          </a:xfrm>
          <a:custGeom>
            <a:avLst/>
            <a:gdLst/>
            <a:ahLst/>
            <a:cxnLst/>
            <a:rect l="l" t="t" r="r" b="b"/>
            <a:pathLst>
              <a:path w="57" h="95" extrusionOk="0">
                <a:moveTo>
                  <a:pt x="57" y="2"/>
                </a:moveTo>
                <a:cubicBezTo>
                  <a:pt x="57" y="2"/>
                  <a:pt x="57" y="2"/>
                  <a:pt x="57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5"/>
                  <a:pt x="57" y="5"/>
                </a:cubicBezTo>
                <a:cubicBezTo>
                  <a:pt x="57" y="6"/>
                  <a:pt x="57" y="6"/>
                  <a:pt x="57" y="6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1"/>
                  <a:pt x="55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3"/>
                  <a:pt x="54" y="13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5"/>
                  <a:pt x="53" y="15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1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19"/>
                  <a:pt x="49" y="20"/>
                  <a:pt x="49" y="20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1"/>
                  <a:pt x="47" y="22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3" y="26"/>
                  <a:pt x="42" y="26"/>
                </a:cubicBezTo>
                <a:cubicBezTo>
                  <a:pt x="42" y="26"/>
                  <a:pt x="42" y="26"/>
                  <a:pt x="41" y="27"/>
                </a:cubicBezTo>
                <a:cubicBezTo>
                  <a:pt x="41" y="27"/>
                  <a:pt x="41" y="27"/>
                  <a:pt x="40" y="28"/>
                </a:cubicBezTo>
                <a:cubicBezTo>
                  <a:pt x="40" y="28"/>
                  <a:pt x="39" y="28"/>
                  <a:pt x="39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7" y="30"/>
                  <a:pt x="36" y="30"/>
                  <a:pt x="36" y="30"/>
                </a:cubicBezTo>
                <a:cubicBezTo>
                  <a:pt x="35" y="31"/>
                  <a:pt x="34" y="32"/>
                  <a:pt x="32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4"/>
                  <a:pt x="29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5"/>
                  <a:pt x="25" y="35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1" y="37"/>
                  <a:pt x="20" y="37"/>
                </a:cubicBezTo>
                <a:cubicBezTo>
                  <a:pt x="20" y="37"/>
                  <a:pt x="19" y="38"/>
                  <a:pt x="19" y="38"/>
                </a:cubicBezTo>
                <a:cubicBezTo>
                  <a:pt x="18" y="38"/>
                  <a:pt x="17" y="38"/>
                  <a:pt x="16" y="39"/>
                </a:cubicBezTo>
                <a:cubicBezTo>
                  <a:pt x="15" y="39"/>
                  <a:pt x="15" y="39"/>
                  <a:pt x="14" y="39"/>
                </a:cubicBezTo>
                <a:cubicBezTo>
                  <a:pt x="13" y="39"/>
                  <a:pt x="12" y="40"/>
                  <a:pt x="10" y="40"/>
                </a:cubicBezTo>
                <a:cubicBezTo>
                  <a:pt x="10" y="40"/>
                  <a:pt x="9" y="40"/>
                  <a:pt x="8" y="40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7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4"/>
                  <a:pt x="3" y="44"/>
                  <a:pt x="3" y="44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1"/>
                  <a:pt x="2" y="91"/>
                </a:cubicBezTo>
                <a:cubicBezTo>
                  <a:pt x="3" y="90"/>
                  <a:pt x="3" y="90"/>
                  <a:pt x="3" y="90"/>
                </a:cubicBezTo>
                <a:cubicBezTo>
                  <a:pt x="3" y="90"/>
                  <a:pt x="3" y="90"/>
                  <a:pt x="3" y="90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9"/>
                  <a:pt x="4" y="89"/>
                  <a:pt x="4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6" y="88"/>
                  <a:pt x="6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7" y="88"/>
                  <a:pt x="7" y="88"/>
                  <a:pt x="8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9" y="87"/>
                  <a:pt x="9" y="87"/>
                  <a:pt x="10" y="87"/>
                </a:cubicBezTo>
                <a:cubicBezTo>
                  <a:pt x="12" y="86"/>
                  <a:pt x="13" y="86"/>
                  <a:pt x="14" y="86"/>
                </a:cubicBezTo>
                <a:cubicBezTo>
                  <a:pt x="15" y="86"/>
                  <a:pt x="15" y="86"/>
                  <a:pt x="16" y="85"/>
                </a:cubicBezTo>
                <a:cubicBezTo>
                  <a:pt x="17" y="85"/>
                  <a:pt x="18" y="85"/>
                  <a:pt x="19" y="85"/>
                </a:cubicBezTo>
                <a:cubicBezTo>
                  <a:pt x="19" y="84"/>
                  <a:pt x="19" y="84"/>
                  <a:pt x="19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21" y="84"/>
                  <a:pt x="22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5" y="82"/>
                  <a:pt x="26" y="82"/>
                  <a:pt x="27" y="81"/>
                </a:cubicBezTo>
                <a:cubicBezTo>
                  <a:pt x="28" y="81"/>
                  <a:pt x="28" y="81"/>
                  <a:pt x="29" y="81"/>
                </a:cubicBezTo>
                <a:cubicBezTo>
                  <a:pt x="29" y="80"/>
                  <a:pt x="30" y="80"/>
                  <a:pt x="31" y="80"/>
                </a:cubicBezTo>
                <a:cubicBezTo>
                  <a:pt x="32" y="79"/>
                  <a:pt x="32" y="79"/>
                  <a:pt x="32" y="79"/>
                </a:cubicBezTo>
                <a:cubicBezTo>
                  <a:pt x="33" y="78"/>
                  <a:pt x="35" y="78"/>
                  <a:pt x="36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6"/>
                  <a:pt x="37" y="76"/>
                  <a:pt x="37" y="76"/>
                </a:cubicBezTo>
                <a:cubicBezTo>
                  <a:pt x="38" y="76"/>
                  <a:pt x="38" y="76"/>
                  <a:pt x="39" y="75"/>
                </a:cubicBezTo>
                <a:cubicBezTo>
                  <a:pt x="39" y="75"/>
                  <a:pt x="40" y="75"/>
                  <a:pt x="40" y="74"/>
                </a:cubicBezTo>
                <a:cubicBezTo>
                  <a:pt x="40" y="74"/>
                  <a:pt x="41" y="74"/>
                  <a:pt x="41" y="74"/>
                </a:cubicBezTo>
                <a:cubicBezTo>
                  <a:pt x="42" y="73"/>
                  <a:pt x="42" y="73"/>
                  <a:pt x="42" y="73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1"/>
                  <a:pt x="44" y="71"/>
                  <a:pt x="44" y="71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69"/>
                  <a:pt x="46" y="69"/>
                  <a:pt x="46" y="69"/>
                </a:cubicBezTo>
                <a:cubicBezTo>
                  <a:pt x="47" y="69"/>
                  <a:pt x="47" y="68"/>
                  <a:pt x="48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6"/>
                  <a:pt x="50" y="66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2" y="63"/>
                  <a:pt x="52" y="63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1"/>
                  <a:pt x="53" y="61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4" y="60"/>
                  <a:pt x="54" y="59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7"/>
                  <a:pt x="55" y="57"/>
                </a:cubicBezTo>
                <a:cubicBezTo>
                  <a:pt x="55" y="56"/>
                  <a:pt x="55" y="56"/>
                  <a:pt x="55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1"/>
                  <a:pt x="57" y="1"/>
                  <a:pt x="57" y="2"/>
                </a:cubicBezTo>
                <a:close/>
              </a:path>
            </a:pathLst>
          </a:custGeom>
          <a:solidFill>
            <a:srgbClr val="76AB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2804301" y="2891890"/>
            <a:ext cx="1755583" cy="1015326"/>
          </a:xfrm>
          <a:custGeom>
            <a:avLst/>
            <a:gdLst/>
            <a:ahLst/>
            <a:cxnLst/>
            <a:rect l="l" t="t" r="r" b="b"/>
            <a:pathLst>
              <a:path w="536" h="310" extrusionOk="0">
                <a:moveTo>
                  <a:pt x="490" y="26"/>
                </a:moveTo>
                <a:cubicBezTo>
                  <a:pt x="518" y="43"/>
                  <a:pt x="518" y="70"/>
                  <a:pt x="490" y="86"/>
                </a:cubicBezTo>
                <a:cubicBezTo>
                  <a:pt x="482" y="91"/>
                  <a:pt x="474" y="94"/>
                  <a:pt x="464" y="96"/>
                </a:cubicBezTo>
                <a:cubicBezTo>
                  <a:pt x="454" y="98"/>
                  <a:pt x="451" y="106"/>
                  <a:pt x="459" y="111"/>
                </a:cubicBezTo>
                <a:cubicBezTo>
                  <a:pt x="536" y="155"/>
                  <a:pt x="536" y="155"/>
                  <a:pt x="536" y="155"/>
                </a:cubicBezTo>
                <a:cubicBezTo>
                  <a:pt x="269" y="310"/>
                  <a:pt x="269" y="310"/>
                  <a:pt x="269" y="310"/>
                </a:cubicBezTo>
                <a:cubicBezTo>
                  <a:pt x="0" y="155"/>
                  <a:pt x="0" y="155"/>
                  <a:pt x="0" y="155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83" y="107"/>
                  <a:pt x="92" y="107"/>
                  <a:pt x="98" y="111"/>
                </a:cubicBezTo>
                <a:cubicBezTo>
                  <a:pt x="100" y="111"/>
                  <a:pt x="101" y="113"/>
                  <a:pt x="102" y="114"/>
                </a:cubicBezTo>
                <a:cubicBezTo>
                  <a:pt x="105" y="119"/>
                  <a:pt x="111" y="124"/>
                  <a:pt x="118" y="129"/>
                </a:cubicBezTo>
                <a:cubicBezTo>
                  <a:pt x="148" y="146"/>
                  <a:pt x="196" y="145"/>
                  <a:pt x="224" y="127"/>
                </a:cubicBezTo>
                <a:cubicBezTo>
                  <a:pt x="250" y="111"/>
                  <a:pt x="250" y="86"/>
                  <a:pt x="224" y="70"/>
                </a:cubicBezTo>
                <a:cubicBezTo>
                  <a:pt x="224" y="70"/>
                  <a:pt x="223" y="69"/>
                  <a:pt x="222" y="69"/>
                </a:cubicBezTo>
                <a:cubicBezTo>
                  <a:pt x="214" y="64"/>
                  <a:pt x="205" y="61"/>
                  <a:pt x="196" y="59"/>
                </a:cubicBezTo>
                <a:cubicBezTo>
                  <a:pt x="194" y="58"/>
                  <a:pt x="192" y="58"/>
                  <a:pt x="191" y="57"/>
                </a:cubicBezTo>
                <a:cubicBezTo>
                  <a:pt x="185" y="54"/>
                  <a:pt x="184" y="48"/>
                  <a:pt x="190" y="45"/>
                </a:cubicBezTo>
                <a:cubicBezTo>
                  <a:pt x="267" y="0"/>
                  <a:pt x="267" y="0"/>
                  <a:pt x="267" y="0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52" y="49"/>
                  <a:pt x="365" y="47"/>
                  <a:pt x="369" y="41"/>
                </a:cubicBezTo>
                <a:cubicBezTo>
                  <a:pt x="373" y="35"/>
                  <a:pt x="380" y="29"/>
                  <a:pt x="389" y="25"/>
                </a:cubicBezTo>
                <a:cubicBezTo>
                  <a:pt x="417" y="10"/>
                  <a:pt x="460" y="10"/>
                  <a:pt x="487" y="25"/>
                </a:cubicBezTo>
                <a:cubicBezTo>
                  <a:pt x="488" y="25"/>
                  <a:pt x="489" y="26"/>
                  <a:pt x="490" y="26"/>
                </a:cubicBezTo>
                <a:close/>
              </a:path>
            </a:pathLst>
          </a:custGeom>
          <a:solidFill>
            <a:srgbClr val="1BAD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3"/>
          <p:cNvSpPr/>
          <p:nvPr/>
        </p:nvSpPr>
        <p:spPr>
          <a:xfrm>
            <a:off x="2840708" y="2910093"/>
            <a:ext cx="1682770" cy="976898"/>
          </a:xfrm>
          <a:custGeom>
            <a:avLst/>
            <a:gdLst/>
            <a:ahLst/>
            <a:cxnLst/>
            <a:rect l="l" t="t" r="r" b="b"/>
            <a:pathLst>
              <a:path w="514" h="298" extrusionOk="0">
                <a:moveTo>
                  <a:pt x="0" y="149"/>
                </a:moveTo>
                <a:cubicBezTo>
                  <a:pt x="68" y="109"/>
                  <a:pt x="68" y="109"/>
                  <a:pt x="68" y="109"/>
                </a:cubicBezTo>
                <a:cubicBezTo>
                  <a:pt x="71" y="108"/>
                  <a:pt x="73" y="107"/>
                  <a:pt x="76" y="107"/>
                </a:cubicBezTo>
                <a:cubicBezTo>
                  <a:pt x="79" y="107"/>
                  <a:pt x="82" y="108"/>
                  <a:pt x="84" y="109"/>
                </a:cubicBezTo>
                <a:cubicBezTo>
                  <a:pt x="85" y="110"/>
                  <a:pt x="86" y="110"/>
                  <a:pt x="86" y="111"/>
                </a:cubicBezTo>
                <a:cubicBezTo>
                  <a:pt x="90" y="117"/>
                  <a:pt x="96" y="123"/>
                  <a:pt x="105" y="127"/>
                </a:cubicBezTo>
                <a:cubicBezTo>
                  <a:pt x="119" y="136"/>
                  <a:pt x="139" y="141"/>
                  <a:pt x="159" y="141"/>
                </a:cubicBezTo>
                <a:cubicBezTo>
                  <a:pt x="181" y="141"/>
                  <a:pt x="201" y="135"/>
                  <a:pt x="216" y="126"/>
                </a:cubicBezTo>
                <a:cubicBezTo>
                  <a:pt x="230" y="117"/>
                  <a:pt x="238" y="105"/>
                  <a:pt x="238" y="93"/>
                </a:cubicBezTo>
                <a:cubicBezTo>
                  <a:pt x="238" y="80"/>
                  <a:pt x="230" y="68"/>
                  <a:pt x="216" y="60"/>
                </a:cubicBezTo>
                <a:cubicBezTo>
                  <a:pt x="215" y="59"/>
                  <a:pt x="214" y="58"/>
                  <a:pt x="213" y="58"/>
                </a:cubicBezTo>
                <a:cubicBezTo>
                  <a:pt x="206" y="53"/>
                  <a:pt x="196" y="50"/>
                  <a:pt x="186" y="48"/>
                </a:cubicBezTo>
                <a:cubicBezTo>
                  <a:pt x="185" y="47"/>
                  <a:pt x="183" y="47"/>
                  <a:pt x="182" y="46"/>
                </a:cubicBezTo>
                <a:cubicBezTo>
                  <a:pt x="181" y="45"/>
                  <a:pt x="180" y="45"/>
                  <a:pt x="180" y="44"/>
                </a:cubicBezTo>
                <a:cubicBezTo>
                  <a:pt x="180" y="44"/>
                  <a:pt x="181" y="44"/>
                  <a:pt x="182" y="43"/>
                </a:cubicBezTo>
                <a:cubicBezTo>
                  <a:pt x="256" y="0"/>
                  <a:pt x="256" y="0"/>
                  <a:pt x="256" y="0"/>
                </a:cubicBezTo>
                <a:cubicBezTo>
                  <a:pt x="330" y="43"/>
                  <a:pt x="330" y="43"/>
                  <a:pt x="330" y="43"/>
                </a:cubicBezTo>
                <a:cubicBezTo>
                  <a:pt x="334" y="45"/>
                  <a:pt x="339" y="46"/>
                  <a:pt x="344" y="46"/>
                </a:cubicBezTo>
                <a:cubicBezTo>
                  <a:pt x="350" y="46"/>
                  <a:pt x="359" y="44"/>
                  <a:pt x="363" y="38"/>
                </a:cubicBezTo>
                <a:cubicBezTo>
                  <a:pt x="366" y="33"/>
                  <a:pt x="372" y="28"/>
                  <a:pt x="380" y="23"/>
                </a:cubicBezTo>
                <a:cubicBezTo>
                  <a:pt x="393" y="17"/>
                  <a:pt x="409" y="13"/>
                  <a:pt x="427" y="13"/>
                </a:cubicBezTo>
                <a:cubicBezTo>
                  <a:pt x="444" y="13"/>
                  <a:pt x="461" y="17"/>
                  <a:pt x="474" y="24"/>
                </a:cubicBezTo>
                <a:cubicBezTo>
                  <a:pt x="475" y="24"/>
                  <a:pt x="475" y="25"/>
                  <a:pt x="476" y="25"/>
                </a:cubicBezTo>
                <a:cubicBezTo>
                  <a:pt x="488" y="32"/>
                  <a:pt x="495" y="41"/>
                  <a:pt x="495" y="50"/>
                </a:cubicBezTo>
                <a:cubicBezTo>
                  <a:pt x="495" y="60"/>
                  <a:pt x="488" y="69"/>
                  <a:pt x="476" y="76"/>
                </a:cubicBezTo>
                <a:cubicBezTo>
                  <a:pt x="469" y="80"/>
                  <a:pt x="461" y="83"/>
                  <a:pt x="452" y="85"/>
                </a:cubicBezTo>
                <a:cubicBezTo>
                  <a:pt x="444" y="86"/>
                  <a:pt x="439" y="91"/>
                  <a:pt x="438" y="97"/>
                </a:cubicBezTo>
                <a:cubicBezTo>
                  <a:pt x="437" y="102"/>
                  <a:pt x="440" y="106"/>
                  <a:pt x="445" y="109"/>
                </a:cubicBezTo>
                <a:cubicBezTo>
                  <a:pt x="514" y="149"/>
                  <a:pt x="514" y="149"/>
                  <a:pt x="514" y="149"/>
                </a:cubicBezTo>
                <a:cubicBezTo>
                  <a:pt x="258" y="298"/>
                  <a:pt x="258" y="298"/>
                  <a:pt x="258" y="298"/>
                </a:cubicBezTo>
                <a:lnTo>
                  <a:pt x="0" y="149"/>
                </a:lnTo>
                <a:close/>
              </a:path>
            </a:pathLst>
          </a:custGeom>
          <a:solidFill>
            <a:srgbClr val="1EBCBD"/>
          </a:solidFill>
          <a:ln w="9525" cap="flat" cmpd="sng">
            <a:solidFill>
              <a:srgbClr val="1BAD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3"/>
          <p:cNvSpPr/>
          <p:nvPr/>
        </p:nvSpPr>
        <p:spPr>
          <a:xfrm>
            <a:off x="3686138" y="3394790"/>
            <a:ext cx="873746" cy="661378"/>
          </a:xfrm>
          <a:custGeom>
            <a:avLst/>
            <a:gdLst/>
            <a:ahLst/>
            <a:cxnLst/>
            <a:rect l="l" t="t" r="r" b="b"/>
            <a:pathLst>
              <a:path w="432" h="327" extrusionOk="0">
                <a:moveTo>
                  <a:pt x="432" y="0"/>
                </a:moveTo>
                <a:lnTo>
                  <a:pt x="432" y="76"/>
                </a:lnTo>
                <a:lnTo>
                  <a:pt x="0" y="327"/>
                </a:lnTo>
                <a:lnTo>
                  <a:pt x="0" y="251"/>
                </a:lnTo>
                <a:lnTo>
                  <a:pt x="432" y="0"/>
                </a:lnTo>
                <a:close/>
              </a:path>
            </a:pathLst>
          </a:custGeom>
          <a:solidFill>
            <a:srgbClr val="1EBC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2804301" y="3394790"/>
            <a:ext cx="881836" cy="661378"/>
          </a:xfrm>
          <a:custGeom>
            <a:avLst/>
            <a:gdLst/>
            <a:ahLst/>
            <a:cxnLst/>
            <a:rect l="l" t="t" r="r" b="b"/>
            <a:pathLst>
              <a:path w="436" h="327" extrusionOk="0">
                <a:moveTo>
                  <a:pt x="436" y="251"/>
                </a:moveTo>
                <a:lnTo>
                  <a:pt x="436" y="327"/>
                </a:lnTo>
                <a:lnTo>
                  <a:pt x="0" y="76"/>
                </a:lnTo>
                <a:lnTo>
                  <a:pt x="0" y="0"/>
                </a:lnTo>
                <a:lnTo>
                  <a:pt x="436" y="251"/>
                </a:lnTo>
                <a:close/>
              </a:path>
            </a:pathLst>
          </a:custGeom>
          <a:solidFill>
            <a:srgbClr val="1EBC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3"/>
          <p:cNvSpPr/>
          <p:nvPr/>
        </p:nvSpPr>
        <p:spPr>
          <a:xfrm>
            <a:off x="5168675" y="2891890"/>
            <a:ext cx="264956" cy="317543"/>
          </a:xfrm>
          <a:custGeom>
            <a:avLst/>
            <a:gdLst/>
            <a:ahLst/>
            <a:cxnLst/>
            <a:rect l="l" t="t" r="r" b="b"/>
            <a:pathLst>
              <a:path w="131" h="157" extrusionOk="0">
                <a:moveTo>
                  <a:pt x="8" y="71"/>
                </a:moveTo>
                <a:lnTo>
                  <a:pt x="6" y="71"/>
                </a:lnTo>
                <a:lnTo>
                  <a:pt x="6" y="72"/>
                </a:lnTo>
                <a:lnTo>
                  <a:pt x="6" y="72"/>
                </a:lnTo>
                <a:lnTo>
                  <a:pt x="5" y="72"/>
                </a:lnTo>
                <a:lnTo>
                  <a:pt x="5" y="74"/>
                </a:lnTo>
                <a:lnTo>
                  <a:pt x="3" y="74"/>
                </a:lnTo>
                <a:lnTo>
                  <a:pt x="3" y="74"/>
                </a:lnTo>
                <a:lnTo>
                  <a:pt x="3" y="76"/>
                </a:lnTo>
                <a:lnTo>
                  <a:pt x="3" y="76"/>
                </a:lnTo>
                <a:lnTo>
                  <a:pt x="2" y="76"/>
                </a:lnTo>
                <a:lnTo>
                  <a:pt x="2" y="76"/>
                </a:lnTo>
                <a:lnTo>
                  <a:pt x="2" y="77"/>
                </a:lnTo>
                <a:lnTo>
                  <a:pt x="2" y="77"/>
                </a:lnTo>
                <a:lnTo>
                  <a:pt x="2" y="77"/>
                </a:lnTo>
                <a:lnTo>
                  <a:pt x="2" y="79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157"/>
                </a:lnTo>
                <a:lnTo>
                  <a:pt x="0" y="157"/>
                </a:lnTo>
                <a:lnTo>
                  <a:pt x="0" y="155"/>
                </a:lnTo>
                <a:lnTo>
                  <a:pt x="0" y="155"/>
                </a:lnTo>
                <a:lnTo>
                  <a:pt x="0" y="155"/>
                </a:lnTo>
                <a:lnTo>
                  <a:pt x="2" y="153"/>
                </a:lnTo>
                <a:lnTo>
                  <a:pt x="2" y="153"/>
                </a:lnTo>
                <a:lnTo>
                  <a:pt x="2" y="152"/>
                </a:lnTo>
                <a:lnTo>
                  <a:pt x="2" y="152"/>
                </a:lnTo>
                <a:lnTo>
                  <a:pt x="3" y="150"/>
                </a:lnTo>
                <a:lnTo>
                  <a:pt x="3" y="150"/>
                </a:lnTo>
                <a:lnTo>
                  <a:pt x="3" y="150"/>
                </a:lnTo>
                <a:lnTo>
                  <a:pt x="5" y="149"/>
                </a:lnTo>
                <a:lnTo>
                  <a:pt x="5" y="149"/>
                </a:lnTo>
                <a:lnTo>
                  <a:pt x="6" y="147"/>
                </a:lnTo>
                <a:lnTo>
                  <a:pt x="8" y="147"/>
                </a:lnTo>
                <a:lnTo>
                  <a:pt x="131" y="76"/>
                </a:lnTo>
                <a:lnTo>
                  <a:pt x="131" y="0"/>
                </a:lnTo>
                <a:lnTo>
                  <a:pt x="8" y="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4559884" y="3215500"/>
            <a:ext cx="794867" cy="337768"/>
          </a:xfrm>
          <a:custGeom>
            <a:avLst/>
            <a:gdLst/>
            <a:ahLst/>
            <a:cxnLst/>
            <a:rect l="l" t="t" r="r" b="b"/>
            <a:pathLst>
              <a:path w="243" h="103" extrusionOk="0">
                <a:moveTo>
                  <a:pt x="243" y="1"/>
                </a:moveTo>
                <a:cubicBezTo>
                  <a:pt x="243" y="2"/>
                  <a:pt x="243" y="2"/>
                  <a:pt x="243" y="2"/>
                </a:cubicBezTo>
                <a:cubicBezTo>
                  <a:pt x="243" y="3"/>
                  <a:pt x="243" y="3"/>
                  <a:pt x="243" y="3"/>
                </a:cubicBezTo>
                <a:cubicBezTo>
                  <a:pt x="243" y="4"/>
                  <a:pt x="243" y="4"/>
                  <a:pt x="243" y="4"/>
                </a:cubicBezTo>
                <a:cubicBezTo>
                  <a:pt x="243" y="5"/>
                  <a:pt x="243" y="5"/>
                  <a:pt x="243" y="5"/>
                </a:cubicBezTo>
                <a:cubicBezTo>
                  <a:pt x="243" y="6"/>
                  <a:pt x="243" y="6"/>
                  <a:pt x="243" y="6"/>
                </a:cubicBezTo>
                <a:cubicBezTo>
                  <a:pt x="242" y="8"/>
                  <a:pt x="242" y="8"/>
                  <a:pt x="242" y="8"/>
                </a:cubicBezTo>
                <a:cubicBezTo>
                  <a:pt x="242" y="9"/>
                  <a:pt x="242" y="9"/>
                  <a:pt x="242" y="9"/>
                </a:cubicBezTo>
                <a:cubicBezTo>
                  <a:pt x="241" y="10"/>
                  <a:pt x="241" y="10"/>
                  <a:pt x="241" y="10"/>
                </a:cubicBezTo>
                <a:cubicBezTo>
                  <a:pt x="241" y="11"/>
                  <a:pt x="241" y="11"/>
                  <a:pt x="241" y="11"/>
                </a:cubicBezTo>
                <a:cubicBezTo>
                  <a:pt x="241" y="12"/>
                  <a:pt x="241" y="12"/>
                  <a:pt x="241" y="12"/>
                </a:cubicBezTo>
                <a:cubicBezTo>
                  <a:pt x="240" y="13"/>
                  <a:pt x="240" y="13"/>
                  <a:pt x="240" y="13"/>
                </a:cubicBezTo>
                <a:cubicBezTo>
                  <a:pt x="239" y="14"/>
                  <a:pt x="239" y="14"/>
                  <a:pt x="239" y="14"/>
                </a:cubicBezTo>
                <a:cubicBezTo>
                  <a:pt x="239" y="14"/>
                  <a:pt x="239" y="14"/>
                  <a:pt x="239" y="15"/>
                </a:cubicBezTo>
                <a:cubicBezTo>
                  <a:pt x="238" y="16"/>
                  <a:pt x="238" y="16"/>
                  <a:pt x="238" y="16"/>
                </a:cubicBezTo>
                <a:cubicBezTo>
                  <a:pt x="238" y="16"/>
                  <a:pt x="238" y="17"/>
                  <a:pt x="237" y="17"/>
                </a:cubicBezTo>
                <a:cubicBezTo>
                  <a:pt x="237" y="18"/>
                  <a:pt x="237" y="18"/>
                  <a:pt x="237" y="18"/>
                </a:cubicBezTo>
                <a:cubicBezTo>
                  <a:pt x="236" y="18"/>
                  <a:pt x="236" y="19"/>
                  <a:pt x="235" y="19"/>
                </a:cubicBezTo>
                <a:cubicBezTo>
                  <a:pt x="235" y="20"/>
                  <a:pt x="235" y="20"/>
                  <a:pt x="235" y="20"/>
                </a:cubicBezTo>
                <a:cubicBezTo>
                  <a:pt x="234" y="21"/>
                  <a:pt x="233" y="21"/>
                  <a:pt x="232" y="22"/>
                </a:cubicBezTo>
                <a:cubicBezTo>
                  <a:pt x="232" y="23"/>
                  <a:pt x="232" y="23"/>
                  <a:pt x="231" y="23"/>
                </a:cubicBezTo>
                <a:cubicBezTo>
                  <a:pt x="230" y="24"/>
                  <a:pt x="230" y="24"/>
                  <a:pt x="230" y="24"/>
                </a:cubicBezTo>
                <a:cubicBezTo>
                  <a:pt x="230" y="24"/>
                  <a:pt x="229" y="25"/>
                  <a:pt x="229" y="25"/>
                </a:cubicBezTo>
                <a:cubicBezTo>
                  <a:pt x="228" y="26"/>
                  <a:pt x="228" y="26"/>
                  <a:pt x="228" y="26"/>
                </a:cubicBezTo>
                <a:cubicBezTo>
                  <a:pt x="227" y="26"/>
                  <a:pt x="226" y="27"/>
                  <a:pt x="226" y="28"/>
                </a:cubicBezTo>
                <a:cubicBezTo>
                  <a:pt x="225" y="28"/>
                  <a:pt x="225" y="28"/>
                  <a:pt x="225" y="28"/>
                </a:cubicBezTo>
                <a:cubicBezTo>
                  <a:pt x="224" y="28"/>
                  <a:pt x="224" y="29"/>
                  <a:pt x="223" y="29"/>
                </a:cubicBezTo>
                <a:cubicBezTo>
                  <a:pt x="222" y="30"/>
                  <a:pt x="221" y="30"/>
                  <a:pt x="220" y="31"/>
                </a:cubicBezTo>
                <a:cubicBezTo>
                  <a:pt x="219" y="31"/>
                  <a:pt x="218" y="32"/>
                  <a:pt x="217" y="32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5" y="33"/>
                  <a:pt x="215" y="33"/>
                  <a:pt x="214" y="34"/>
                </a:cubicBezTo>
                <a:cubicBezTo>
                  <a:pt x="214" y="34"/>
                  <a:pt x="213" y="34"/>
                  <a:pt x="213" y="34"/>
                </a:cubicBezTo>
                <a:cubicBezTo>
                  <a:pt x="212" y="35"/>
                  <a:pt x="211" y="35"/>
                  <a:pt x="210" y="35"/>
                </a:cubicBezTo>
                <a:cubicBezTo>
                  <a:pt x="209" y="36"/>
                  <a:pt x="209" y="36"/>
                  <a:pt x="209" y="36"/>
                </a:cubicBezTo>
                <a:cubicBezTo>
                  <a:pt x="208" y="36"/>
                  <a:pt x="207" y="36"/>
                  <a:pt x="206" y="37"/>
                </a:cubicBezTo>
                <a:cubicBezTo>
                  <a:pt x="205" y="37"/>
                  <a:pt x="205" y="37"/>
                  <a:pt x="205" y="37"/>
                </a:cubicBezTo>
                <a:cubicBezTo>
                  <a:pt x="205" y="37"/>
                  <a:pt x="204" y="37"/>
                  <a:pt x="203" y="38"/>
                </a:cubicBezTo>
                <a:cubicBezTo>
                  <a:pt x="203" y="38"/>
                  <a:pt x="202" y="38"/>
                  <a:pt x="202" y="38"/>
                </a:cubicBezTo>
                <a:cubicBezTo>
                  <a:pt x="201" y="38"/>
                  <a:pt x="200" y="38"/>
                  <a:pt x="200" y="39"/>
                </a:cubicBezTo>
                <a:cubicBezTo>
                  <a:pt x="199" y="39"/>
                  <a:pt x="199" y="39"/>
                  <a:pt x="198" y="39"/>
                </a:cubicBezTo>
                <a:cubicBezTo>
                  <a:pt x="198" y="39"/>
                  <a:pt x="197" y="39"/>
                  <a:pt x="196" y="39"/>
                </a:cubicBezTo>
                <a:cubicBezTo>
                  <a:pt x="196" y="39"/>
                  <a:pt x="195" y="40"/>
                  <a:pt x="195" y="40"/>
                </a:cubicBezTo>
                <a:cubicBezTo>
                  <a:pt x="194" y="40"/>
                  <a:pt x="194" y="40"/>
                  <a:pt x="193" y="40"/>
                </a:cubicBezTo>
                <a:cubicBezTo>
                  <a:pt x="193" y="40"/>
                  <a:pt x="192" y="40"/>
                  <a:pt x="192" y="40"/>
                </a:cubicBezTo>
                <a:cubicBezTo>
                  <a:pt x="191" y="40"/>
                  <a:pt x="189" y="41"/>
                  <a:pt x="188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1"/>
                  <a:pt x="185" y="41"/>
                  <a:pt x="183" y="41"/>
                </a:cubicBezTo>
                <a:cubicBezTo>
                  <a:pt x="183" y="41"/>
                  <a:pt x="183" y="41"/>
                  <a:pt x="182" y="41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79" y="42"/>
                  <a:pt x="179" y="42"/>
                  <a:pt x="178" y="42"/>
                </a:cubicBezTo>
                <a:cubicBezTo>
                  <a:pt x="177" y="42"/>
                  <a:pt x="176" y="42"/>
                  <a:pt x="175" y="42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173" y="42"/>
                  <a:pt x="172" y="42"/>
                  <a:pt x="171" y="42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70" y="42"/>
                  <a:pt x="169" y="42"/>
                  <a:pt x="167" y="42"/>
                </a:cubicBezTo>
                <a:cubicBezTo>
                  <a:pt x="167" y="42"/>
                  <a:pt x="166" y="42"/>
                  <a:pt x="166" y="42"/>
                </a:cubicBezTo>
                <a:cubicBezTo>
                  <a:pt x="165" y="42"/>
                  <a:pt x="165" y="42"/>
                  <a:pt x="164" y="42"/>
                </a:cubicBezTo>
                <a:cubicBezTo>
                  <a:pt x="163" y="42"/>
                  <a:pt x="163" y="42"/>
                  <a:pt x="162" y="42"/>
                </a:cubicBezTo>
                <a:cubicBezTo>
                  <a:pt x="162" y="42"/>
                  <a:pt x="161" y="42"/>
                  <a:pt x="160" y="42"/>
                </a:cubicBezTo>
                <a:cubicBezTo>
                  <a:pt x="160" y="42"/>
                  <a:pt x="159" y="42"/>
                  <a:pt x="159" y="42"/>
                </a:cubicBezTo>
                <a:cubicBezTo>
                  <a:pt x="158" y="41"/>
                  <a:pt x="158" y="41"/>
                  <a:pt x="157" y="41"/>
                </a:cubicBezTo>
                <a:cubicBezTo>
                  <a:pt x="156" y="41"/>
                  <a:pt x="156" y="41"/>
                  <a:pt x="155" y="41"/>
                </a:cubicBezTo>
                <a:cubicBezTo>
                  <a:pt x="155" y="41"/>
                  <a:pt x="154" y="41"/>
                  <a:pt x="153" y="41"/>
                </a:cubicBezTo>
                <a:cubicBezTo>
                  <a:pt x="153" y="41"/>
                  <a:pt x="152" y="41"/>
                  <a:pt x="152" y="41"/>
                </a:cubicBezTo>
                <a:cubicBezTo>
                  <a:pt x="151" y="41"/>
                  <a:pt x="151" y="40"/>
                  <a:pt x="150" y="40"/>
                </a:cubicBezTo>
                <a:cubicBezTo>
                  <a:pt x="149" y="40"/>
                  <a:pt x="149" y="40"/>
                  <a:pt x="148" y="40"/>
                </a:cubicBezTo>
                <a:cubicBezTo>
                  <a:pt x="148" y="40"/>
                  <a:pt x="147" y="40"/>
                  <a:pt x="146" y="40"/>
                </a:cubicBezTo>
                <a:cubicBezTo>
                  <a:pt x="146" y="40"/>
                  <a:pt x="146" y="40"/>
                  <a:pt x="145" y="39"/>
                </a:cubicBezTo>
                <a:cubicBezTo>
                  <a:pt x="144" y="39"/>
                  <a:pt x="143" y="39"/>
                  <a:pt x="142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0" y="38"/>
                  <a:pt x="139" y="38"/>
                  <a:pt x="138" y="38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36" y="37"/>
                  <a:pt x="135" y="37"/>
                  <a:pt x="134" y="36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2" y="36"/>
                  <a:pt x="130" y="35"/>
                  <a:pt x="129" y="35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27" y="34"/>
                  <a:pt x="126" y="34"/>
                  <a:pt x="126" y="33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3" y="32"/>
                  <a:pt x="122" y="32"/>
                  <a:pt x="121" y="31"/>
                </a:cubicBezTo>
                <a:cubicBezTo>
                  <a:pt x="120" y="31"/>
                  <a:pt x="119" y="30"/>
                  <a:pt x="118" y="30"/>
                </a:cubicBezTo>
                <a:cubicBezTo>
                  <a:pt x="111" y="25"/>
                  <a:pt x="105" y="20"/>
                  <a:pt x="102" y="15"/>
                </a:cubicBezTo>
                <a:cubicBezTo>
                  <a:pt x="101" y="14"/>
                  <a:pt x="100" y="12"/>
                  <a:pt x="98" y="12"/>
                </a:cubicBezTo>
                <a:cubicBezTo>
                  <a:pt x="98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4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5" y="9"/>
                  <a:pt x="85" y="9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9"/>
                  <a:pt x="83" y="9"/>
                  <a:pt x="83" y="9"/>
                </a:cubicBezTo>
                <a:cubicBezTo>
                  <a:pt x="83" y="9"/>
                  <a:pt x="83" y="9"/>
                  <a:pt x="83" y="9"/>
                </a:cubicBezTo>
                <a:cubicBezTo>
                  <a:pt x="82" y="10"/>
                  <a:pt x="82" y="10"/>
                  <a:pt x="8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7" y="11"/>
                  <a:pt x="77" y="11"/>
                  <a:pt x="76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03"/>
                  <a:pt x="0" y="103"/>
                  <a:pt x="0" y="103"/>
                </a:cubicBezTo>
                <a:cubicBezTo>
                  <a:pt x="76" y="59"/>
                  <a:pt x="76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9" y="57"/>
                  <a:pt x="79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2" y="56"/>
                  <a:pt x="82" y="56"/>
                  <a:pt x="82" y="5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6"/>
                  <a:pt x="84" y="56"/>
                  <a:pt x="84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6" y="56"/>
                  <a:pt x="86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6"/>
                  <a:pt x="91" y="56"/>
                  <a:pt x="91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7"/>
                  <a:pt x="95" y="57"/>
                  <a:pt x="96" y="57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8"/>
                  <a:pt x="98" y="58"/>
                  <a:pt x="98" y="58"/>
                </a:cubicBezTo>
                <a:cubicBezTo>
                  <a:pt x="99" y="59"/>
                  <a:pt x="101" y="60"/>
                  <a:pt x="102" y="62"/>
                </a:cubicBezTo>
                <a:cubicBezTo>
                  <a:pt x="105" y="67"/>
                  <a:pt x="111" y="72"/>
                  <a:pt x="118" y="76"/>
                </a:cubicBezTo>
                <a:cubicBezTo>
                  <a:pt x="119" y="77"/>
                  <a:pt x="120" y="78"/>
                  <a:pt x="121" y="78"/>
                </a:cubicBezTo>
                <a:cubicBezTo>
                  <a:pt x="122" y="79"/>
                  <a:pt x="123" y="79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6" y="81"/>
                  <a:pt x="127" y="81"/>
                  <a:pt x="128" y="81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30" y="82"/>
                  <a:pt x="132" y="83"/>
                  <a:pt x="133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5" y="84"/>
                  <a:pt x="136" y="84"/>
                  <a:pt x="137" y="84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9" y="85"/>
                  <a:pt x="140" y="85"/>
                  <a:pt x="141" y="85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3" y="86"/>
                  <a:pt x="144" y="86"/>
                  <a:pt x="145" y="86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7" y="87"/>
                  <a:pt x="148" y="87"/>
                  <a:pt x="148" y="87"/>
                </a:cubicBezTo>
                <a:cubicBezTo>
                  <a:pt x="149" y="87"/>
                  <a:pt x="149" y="87"/>
                  <a:pt x="150" y="87"/>
                </a:cubicBezTo>
                <a:cubicBezTo>
                  <a:pt x="150" y="87"/>
                  <a:pt x="151" y="87"/>
                  <a:pt x="152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4" y="88"/>
                  <a:pt x="155" y="88"/>
                  <a:pt x="155" y="88"/>
                </a:cubicBezTo>
                <a:cubicBezTo>
                  <a:pt x="156" y="88"/>
                  <a:pt x="156" y="88"/>
                  <a:pt x="157" y="88"/>
                </a:cubicBezTo>
                <a:cubicBezTo>
                  <a:pt x="157" y="88"/>
                  <a:pt x="158" y="88"/>
                  <a:pt x="159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1" y="89"/>
                  <a:pt x="162" y="89"/>
                  <a:pt x="162" y="89"/>
                </a:cubicBezTo>
                <a:cubicBezTo>
                  <a:pt x="163" y="89"/>
                  <a:pt x="163" y="89"/>
                  <a:pt x="164" y="89"/>
                </a:cubicBezTo>
                <a:cubicBezTo>
                  <a:pt x="164" y="89"/>
                  <a:pt x="165" y="89"/>
                  <a:pt x="166" y="8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68" y="89"/>
                  <a:pt x="170" y="89"/>
                  <a:pt x="171" y="89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72" y="89"/>
                  <a:pt x="173" y="89"/>
                  <a:pt x="174" y="89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6" y="89"/>
                  <a:pt x="177" y="89"/>
                  <a:pt x="178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80" y="88"/>
                  <a:pt x="181" y="88"/>
                  <a:pt x="182" y="88"/>
                </a:cubicBezTo>
                <a:cubicBezTo>
                  <a:pt x="183" y="88"/>
                  <a:pt x="183" y="88"/>
                  <a:pt x="183" y="88"/>
                </a:cubicBezTo>
                <a:cubicBezTo>
                  <a:pt x="183" y="88"/>
                  <a:pt x="183" y="88"/>
                  <a:pt x="183" y="88"/>
                </a:cubicBezTo>
                <a:cubicBezTo>
                  <a:pt x="185" y="88"/>
                  <a:pt x="186" y="88"/>
                  <a:pt x="187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89" y="87"/>
                  <a:pt x="190" y="87"/>
                  <a:pt x="192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4" y="87"/>
                  <a:pt x="194" y="87"/>
                  <a:pt x="195" y="86"/>
                </a:cubicBezTo>
                <a:cubicBezTo>
                  <a:pt x="195" y="86"/>
                  <a:pt x="196" y="86"/>
                  <a:pt x="196" y="86"/>
                </a:cubicBezTo>
                <a:cubicBezTo>
                  <a:pt x="197" y="86"/>
                  <a:pt x="198" y="86"/>
                  <a:pt x="198" y="86"/>
                </a:cubicBezTo>
                <a:cubicBezTo>
                  <a:pt x="199" y="86"/>
                  <a:pt x="199" y="85"/>
                  <a:pt x="200" y="85"/>
                </a:cubicBezTo>
                <a:cubicBezTo>
                  <a:pt x="200" y="85"/>
                  <a:pt x="201" y="85"/>
                  <a:pt x="202" y="85"/>
                </a:cubicBezTo>
                <a:cubicBezTo>
                  <a:pt x="202" y="85"/>
                  <a:pt x="202" y="85"/>
                  <a:pt x="203" y="85"/>
                </a:cubicBezTo>
                <a:cubicBezTo>
                  <a:pt x="204" y="84"/>
                  <a:pt x="204" y="84"/>
                  <a:pt x="205" y="84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7" y="83"/>
                  <a:pt x="208" y="83"/>
                  <a:pt x="209" y="82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11" y="82"/>
                  <a:pt x="212" y="81"/>
                  <a:pt x="213" y="81"/>
                </a:cubicBezTo>
                <a:cubicBezTo>
                  <a:pt x="213" y="81"/>
                  <a:pt x="213" y="81"/>
                  <a:pt x="214" y="81"/>
                </a:cubicBezTo>
                <a:cubicBezTo>
                  <a:pt x="215" y="80"/>
                  <a:pt x="215" y="80"/>
                  <a:pt x="216" y="80"/>
                </a:cubicBezTo>
                <a:cubicBezTo>
                  <a:pt x="217" y="79"/>
                  <a:pt x="217" y="79"/>
                  <a:pt x="217" y="79"/>
                </a:cubicBezTo>
                <a:cubicBezTo>
                  <a:pt x="218" y="79"/>
                  <a:pt x="219" y="78"/>
                  <a:pt x="220" y="78"/>
                </a:cubicBezTo>
                <a:cubicBezTo>
                  <a:pt x="221" y="77"/>
                  <a:pt x="222" y="77"/>
                  <a:pt x="223" y="76"/>
                </a:cubicBezTo>
                <a:cubicBezTo>
                  <a:pt x="223" y="76"/>
                  <a:pt x="223" y="76"/>
                  <a:pt x="223" y="76"/>
                </a:cubicBezTo>
                <a:cubicBezTo>
                  <a:pt x="224" y="76"/>
                  <a:pt x="224" y="75"/>
                  <a:pt x="225" y="75"/>
                </a:cubicBezTo>
                <a:cubicBezTo>
                  <a:pt x="225" y="74"/>
                  <a:pt x="225" y="74"/>
                  <a:pt x="225" y="74"/>
                </a:cubicBezTo>
                <a:cubicBezTo>
                  <a:pt x="226" y="74"/>
                  <a:pt x="227" y="73"/>
                  <a:pt x="228" y="73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29" y="72"/>
                  <a:pt x="230" y="71"/>
                  <a:pt x="230" y="71"/>
                </a:cubicBezTo>
                <a:cubicBezTo>
                  <a:pt x="231" y="70"/>
                  <a:pt x="231" y="70"/>
                  <a:pt x="231" y="70"/>
                </a:cubicBezTo>
                <a:cubicBezTo>
                  <a:pt x="231" y="70"/>
                  <a:pt x="232" y="69"/>
                  <a:pt x="232" y="69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33" y="68"/>
                  <a:pt x="234" y="68"/>
                  <a:pt x="234" y="67"/>
                </a:cubicBezTo>
                <a:cubicBezTo>
                  <a:pt x="235" y="66"/>
                  <a:pt x="235" y="66"/>
                  <a:pt x="235" y="66"/>
                </a:cubicBezTo>
                <a:cubicBezTo>
                  <a:pt x="236" y="66"/>
                  <a:pt x="236" y="65"/>
                  <a:pt x="236" y="65"/>
                </a:cubicBezTo>
                <a:cubicBezTo>
                  <a:pt x="237" y="64"/>
                  <a:pt x="237" y="64"/>
                  <a:pt x="237" y="64"/>
                </a:cubicBezTo>
                <a:cubicBezTo>
                  <a:pt x="237" y="64"/>
                  <a:pt x="237" y="64"/>
                  <a:pt x="237" y="64"/>
                </a:cubicBezTo>
                <a:cubicBezTo>
                  <a:pt x="237" y="63"/>
                  <a:pt x="238" y="63"/>
                  <a:pt x="238" y="63"/>
                </a:cubicBezTo>
                <a:cubicBezTo>
                  <a:pt x="239" y="62"/>
                  <a:pt x="239" y="62"/>
                  <a:pt x="239" y="62"/>
                </a:cubicBezTo>
                <a:cubicBezTo>
                  <a:pt x="239" y="61"/>
                  <a:pt x="239" y="61"/>
                  <a:pt x="239" y="60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40" y="58"/>
                  <a:pt x="240" y="58"/>
                  <a:pt x="240" y="58"/>
                </a:cubicBezTo>
                <a:cubicBezTo>
                  <a:pt x="241" y="57"/>
                  <a:pt x="241" y="57"/>
                  <a:pt x="241" y="57"/>
                </a:cubicBezTo>
                <a:cubicBezTo>
                  <a:pt x="241" y="56"/>
                  <a:pt x="241" y="56"/>
                  <a:pt x="241" y="56"/>
                </a:cubicBezTo>
                <a:cubicBezTo>
                  <a:pt x="242" y="56"/>
                  <a:pt x="242" y="56"/>
                  <a:pt x="242" y="56"/>
                </a:cubicBezTo>
                <a:cubicBezTo>
                  <a:pt x="242" y="55"/>
                  <a:pt x="242" y="55"/>
                  <a:pt x="242" y="55"/>
                </a:cubicBezTo>
                <a:cubicBezTo>
                  <a:pt x="242" y="54"/>
                  <a:pt x="242" y="54"/>
                  <a:pt x="242" y="54"/>
                </a:cubicBezTo>
                <a:cubicBezTo>
                  <a:pt x="242" y="53"/>
                  <a:pt x="242" y="53"/>
                  <a:pt x="242" y="53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43" y="51"/>
                  <a:pt x="243" y="51"/>
                  <a:pt x="243" y="51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1"/>
                  <a:pt x="243" y="1"/>
                </a:cubicBezTo>
                <a:close/>
              </a:path>
            </a:pathLst>
          </a:custGeom>
          <a:solidFill>
            <a:srgbClr val="0D4D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3"/>
          <p:cNvSpPr/>
          <p:nvPr/>
        </p:nvSpPr>
        <p:spPr>
          <a:xfrm>
            <a:off x="3678048" y="2384227"/>
            <a:ext cx="1755583" cy="1015326"/>
          </a:xfrm>
          <a:custGeom>
            <a:avLst/>
            <a:gdLst/>
            <a:ahLst/>
            <a:cxnLst/>
            <a:rect l="l" t="t" r="r" b="b"/>
            <a:pathLst>
              <a:path w="536" h="310" extrusionOk="0">
                <a:moveTo>
                  <a:pt x="536" y="155"/>
                </a:moveTo>
                <a:cubicBezTo>
                  <a:pt x="460" y="199"/>
                  <a:pt x="460" y="199"/>
                  <a:pt x="460" y="199"/>
                </a:cubicBezTo>
                <a:cubicBezTo>
                  <a:pt x="453" y="203"/>
                  <a:pt x="454" y="209"/>
                  <a:pt x="460" y="212"/>
                </a:cubicBezTo>
                <a:cubicBezTo>
                  <a:pt x="461" y="213"/>
                  <a:pt x="463" y="213"/>
                  <a:pt x="465" y="214"/>
                </a:cubicBezTo>
                <a:cubicBezTo>
                  <a:pt x="474" y="216"/>
                  <a:pt x="483" y="219"/>
                  <a:pt x="491" y="224"/>
                </a:cubicBezTo>
                <a:cubicBezTo>
                  <a:pt x="520" y="241"/>
                  <a:pt x="520" y="268"/>
                  <a:pt x="489" y="285"/>
                </a:cubicBezTo>
                <a:cubicBezTo>
                  <a:pt x="462" y="300"/>
                  <a:pt x="418" y="300"/>
                  <a:pt x="390" y="285"/>
                </a:cubicBezTo>
                <a:cubicBezTo>
                  <a:pt x="389" y="285"/>
                  <a:pt x="388" y="284"/>
                  <a:pt x="387" y="284"/>
                </a:cubicBezTo>
                <a:cubicBezTo>
                  <a:pt x="380" y="279"/>
                  <a:pt x="374" y="274"/>
                  <a:pt x="371" y="269"/>
                </a:cubicBezTo>
                <a:cubicBezTo>
                  <a:pt x="370" y="268"/>
                  <a:pt x="369" y="266"/>
                  <a:pt x="367" y="266"/>
                </a:cubicBezTo>
                <a:cubicBezTo>
                  <a:pt x="361" y="262"/>
                  <a:pt x="351" y="262"/>
                  <a:pt x="345" y="266"/>
                </a:cubicBezTo>
                <a:cubicBezTo>
                  <a:pt x="269" y="310"/>
                  <a:pt x="269" y="310"/>
                  <a:pt x="269" y="310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184" y="261"/>
                  <a:pt x="187" y="253"/>
                  <a:pt x="197" y="251"/>
                </a:cubicBezTo>
                <a:cubicBezTo>
                  <a:pt x="208" y="249"/>
                  <a:pt x="217" y="245"/>
                  <a:pt x="226" y="240"/>
                </a:cubicBezTo>
                <a:cubicBezTo>
                  <a:pt x="251" y="223"/>
                  <a:pt x="250" y="198"/>
                  <a:pt x="224" y="182"/>
                </a:cubicBezTo>
                <a:cubicBezTo>
                  <a:pt x="224" y="182"/>
                  <a:pt x="223" y="182"/>
                  <a:pt x="222" y="181"/>
                </a:cubicBezTo>
                <a:cubicBezTo>
                  <a:pt x="194" y="165"/>
                  <a:pt x="147" y="165"/>
                  <a:pt x="119" y="181"/>
                </a:cubicBezTo>
                <a:cubicBezTo>
                  <a:pt x="111" y="186"/>
                  <a:pt x="106" y="191"/>
                  <a:pt x="102" y="196"/>
                </a:cubicBezTo>
                <a:cubicBezTo>
                  <a:pt x="98" y="202"/>
                  <a:pt x="86" y="204"/>
                  <a:pt x="78" y="200"/>
                </a:cubicBezTo>
                <a:cubicBezTo>
                  <a:pt x="0" y="155"/>
                  <a:pt x="0" y="155"/>
                  <a:pt x="0" y="155"/>
                </a:cubicBezTo>
                <a:cubicBezTo>
                  <a:pt x="267" y="0"/>
                  <a:pt x="267" y="0"/>
                  <a:pt x="267" y="0"/>
                </a:cubicBezTo>
                <a:lnTo>
                  <a:pt x="536" y="155"/>
                </a:lnTo>
                <a:close/>
              </a:path>
            </a:pathLst>
          </a:custGeom>
          <a:solidFill>
            <a:srgbClr val="EE80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3714454" y="2402431"/>
            <a:ext cx="1682770" cy="976898"/>
          </a:xfrm>
          <a:custGeom>
            <a:avLst/>
            <a:gdLst/>
            <a:ahLst/>
            <a:cxnLst/>
            <a:rect l="l" t="t" r="r" b="b"/>
            <a:pathLst>
              <a:path w="514" h="298" extrusionOk="0">
                <a:moveTo>
                  <a:pt x="183" y="255"/>
                </a:moveTo>
                <a:cubicBezTo>
                  <a:pt x="182" y="254"/>
                  <a:pt x="182" y="253"/>
                  <a:pt x="182" y="253"/>
                </a:cubicBezTo>
                <a:cubicBezTo>
                  <a:pt x="182" y="253"/>
                  <a:pt x="183" y="251"/>
                  <a:pt x="187" y="250"/>
                </a:cubicBezTo>
                <a:cubicBezTo>
                  <a:pt x="199" y="248"/>
                  <a:pt x="209" y="244"/>
                  <a:pt x="217" y="238"/>
                </a:cubicBezTo>
                <a:cubicBezTo>
                  <a:pt x="231" y="229"/>
                  <a:pt x="239" y="218"/>
                  <a:pt x="238" y="205"/>
                </a:cubicBezTo>
                <a:cubicBezTo>
                  <a:pt x="238" y="192"/>
                  <a:pt x="231" y="181"/>
                  <a:pt x="216" y="172"/>
                </a:cubicBezTo>
                <a:cubicBezTo>
                  <a:pt x="216" y="171"/>
                  <a:pt x="215" y="171"/>
                  <a:pt x="214" y="171"/>
                </a:cubicBezTo>
                <a:cubicBezTo>
                  <a:pt x="199" y="162"/>
                  <a:pt x="180" y="157"/>
                  <a:pt x="160" y="157"/>
                </a:cubicBezTo>
                <a:cubicBezTo>
                  <a:pt x="139" y="157"/>
                  <a:pt x="120" y="162"/>
                  <a:pt x="105" y="171"/>
                </a:cubicBezTo>
                <a:cubicBezTo>
                  <a:pt x="97" y="175"/>
                  <a:pt x="91" y="181"/>
                  <a:pt x="87" y="187"/>
                </a:cubicBezTo>
                <a:cubicBezTo>
                  <a:pt x="86" y="189"/>
                  <a:pt x="82" y="190"/>
                  <a:pt x="77" y="190"/>
                </a:cubicBezTo>
                <a:cubicBezTo>
                  <a:pt x="74" y="190"/>
                  <a:pt x="71" y="190"/>
                  <a:pt x="69" y="189"/>
                </a:cubicBezTo>
                <a:cubicBezTo>
                  <a:pt x="0" y="149"/>
                  <a:pt x="0" y="149"/>
                  <a:pt x="0" y="149"/>
                </a:cubicBezTo>
                <a:cubicBezTo>
                  <a:pt x="256" y="0"/>
                  <a:pt x="256" y="0"/>
                  <a:pt x="256" y="0"/>
                </a:cubicBezTo>
                <a:cubicBezTo>
                  <a:pt x="514" y="149"/>
                  <a:pt x="514" y="149"/>
                  <a:pt x="514" y="149"/>
                </a:cubicBezTo>
                <a:cubicBezTo>
                  <a:pt x="446" y="188"/>
                  <a:pt x="446" y="188"/>
                  <a:pt x="446" y="188"/>
                </a:cubicBezTo>
                <a:cubicBezTo>
                  <a:pt x="441" y="191"/>
                  <a:pt x="439" y="195"/>
                  <a:pt x="439" y="199"/>
                </a:cubicBezTo>
                <a:cubicBezTo>
                  <a:pt x="439" y="204"/>
                  <a:pt x="441" y="208"/>
                  <a:pt x="446" y="211"/>
                </a:cubicBezTo>
                <a:cubicBezTo>
                  <a:pt x="448" y="212"/>
                  <a:pt x="450" y="213"/>
                  <a:pt x="453" y="213"/>
                </a:cubicBezTo>
                <a:cubicBezTo>
                  <a:pt x="462" y="215"/>
                  <a:pt x="470" y="218"/>
                  <a:pt x="477" y="222"/>
                </a:cubicBezTo>
                <a:cubicBezTo>
                  <a:pt x="489" y="229"/>
                  <a:pt x="496" y="239"/>
                  <a:pt x="496" y="248"/>
                </a:cubicBezTo>
                <a:cubicBezTo>
                  <a:pt x="496" y="258"/>
                  <a:pt x="489" y="267"/>
                  <a:pt x="476" y="274"/>
                </a:cubicBezTo>
                <a:cubicBezTo>
                  <a:pt x="463" y="281"/>
                  <a:pt x="446" y="285"/>
                  <a:pt x="428" y="285"/>
                </a:cubicBezTo>
                <a:cubicBezTo>
                  <a:pt x="411" y="285"/>
                  <a:pt x="394" y="281"/>
                  <a:pt x="382" y="274"/>
                </a:cubicBezTo>
                <a:cubicBezTo>
                  <a:pt x="381" y="274"/>
                  <a:pt x="380" y="273"/>
                  <a:pt x="379" y="273"/>
                </a:cubicBezTo>
                <a:cubicBezTo>
                  <a:pt x="372" y="269"/>
                  <a:pt x="367" y="265"/>
                  <a:pt x="364" y="260"/>
                </a:cubicBezTo>
                <a:cubicBezTo>
                  <a:pt x="363" y="258"/>
                  <a:pt x="361" y="256"/>
                  <a:pt x="359" y="255"/>
                </a:cubicBezTo>
                <a:cubicBezTo>
                  <a:pt x="355" y="253"/>
                  <a:pt x="350" y="252"/>
                  <a:pt x="345" y="252"/>
                </a:cubicBezTo>
                <a:cubicBezTo>
                  <a:pt x="340" y="252"/>
                  <a:pt x="335" y="253"/>
                  <a:pt x="331" y="255"/>
                </a:cubicBezTo>
                <a:cubicBezTo>
                  <a:pt x="258" y="298"/>
                  <a:pt x="258" y="298"/>
                  <a:pt x="258" y="298"/>
                </a:cubicBezTo>
                <a:lnTo>
                  <a:pt x="183" y="255"/>
                </a:lnTo>
                <a:close/>
              </a:path>
            </a:pathLst>
          </a:custGeom>
          <a:solidFill>
            <a:srgbClr val="F3A5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4559884" y="2891890"/>
            <a:ext cx="1755583" cy="1015326"/>
          </a:xfrm>
          <a:custGeom>
            <a:avLst/>
            <a:gdLst/>
            <a:ahLst/>
            <a:cxnLst/>
            <a:rect l="l" t="t" r="r" b="b"/>
            <a:pathLst>
              <a:path w="536" h="310" extrusionOk="0">
                <a:moveTo>
                  <a:pt x="490" y="26"/>
                </a:moveTo>
                <a:cubicBezTo>
                  <a:pt x="518" y="43"/>
                  <a:pt x="519" y="70"/>
                  <a:pt x="490" y="86"/>
                </a:cubicBezTo>
                <a:cubicBezTo>
                  <a:pt x="482" y="91"/>
                  <a:pt x="474" y="94"/>
                  <a:pt x="464" y="96"/>
                </a:cubicBezTo>
                <a:cubicBezTo>
                  <a:pt x="454" y="98"/>
                  <a:pt x="451" y="106"/>
                  <a:pt x="459" y="111"/>
                </a:cubicBezTo>
                <a:cubicBezTo>
                  <a:pt x="536" y="155"/>
                  <a:pt x="536" y="155"/>
                  <a:pt x="536" y="155"/>
                </a:cubicBezTo>
                <a:cubicBezTo>
                  <a:pt x="269" y="310"/>
                  <a:pt x="269" y="310"/>
                  <a:pt x="269" y="310"/>
                </a:cubicBezTo>
                <a:cubicBezTo>
                  <a:pt x="0" y="155"/>
                  <a:pt x="0" y="155"/>
                  <a:pt x="0" y="155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83" y="107"/>
                  <a:pt x="93" y="107"/>
                  <a:pt x="98" y="111"/>
                </a:cubicBezTo>
                <a:cubicBezTo>
                  <a:pt x="100" y="112"/>
                  <a:pt x="101" y="113"/>
                  <a:pt x="102" y="114"/>
                </a:cubicBezTo>
                <a:cubicBezTo>
                  <a:pt x="105" y="119"/>
                  <a:pt x="111" y="124"/>
                  <a:pt x="118" y="129"/>
                </a:cubicBezTo>
                <a:cubicBezTo>
                  <a:pt x="148" y="146"/>
                  <a:pt x="196" y="145"/>
                  <a:pt x="224" y="127"/>
                </a:cubicBezTo>
                <a:cubicBezTo>
                  <a:pt x="250" y="111"/>
                  <a:pt x="250" y="86"/>
                  <a:pt x="224" y="70"/>
                </a:cubicBezTo>
                <a:cubicBezTo>
                  <a:pt x="224" y="70"/>
                  <a:pt x="223" y="69"/>
                  <a:pt x="222" y="69"/>
                </a:cubicBezTo>
                <a:cubicBezTo>
                  <a:pt x="214" y="64"/>
                  <a:pt x="205" y="61"/>
                  <a:pt x="196" y="59"/>
                </a:cubicBezTo>
                <a:cubicBezTo>
                  <a:pt x="194" y="58"/>
                  <a:pt x="192" y="58"/>
                  <a:pt x="191" y="57"/>
                </a:cubicBezTo>
                <a:cubicBezTo>
                  <a:pt x="185" y="54"/>
                  <a:pt x="184" y="48"/>
                  <a:pt x="190" y="45"/>
                </a:cubicBezTo>
                <a:cubicBezTo>
                  <a:pt x="267" y="0"/>
                  <a:pt x="267" y="0"/>
                  <a:pt x="267" y="0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52" y="49"/>
                  <a:pt x="365" y="47"/>
                  <a:pt x="369" y="41"/>
                </a:cubicBezTo>
                <a:cubicBezTo>
                  <a:pt x="373" y="35"/>
                  <a:pt x="380" y="29"/>
                  <a:pt x="389" y="25"/>
                </a:cubicBezTo>
                <a:cubicBezTo>
                  <a:pt x="417" y="10"/>
                  <a:pt x="460" y="10"/>
                  <a:pt x="488" y="25"/>
                </a:cubicBezTo>
                <a:cubicBezTo>
                  <a:pt x="488" y="25"/>
                  <a:pt x="489" y="26"/>
                  <a:pt x="490" y="26"/>
                </a:cubicBezTo>
                <a:close/>
              </a:path>
            </a:pathLst>
          </a:custGeom>
          <a:solidFill>
            <a:srgbClr val="25A3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4596290" y="2910093"/>
            <a:ext cx="1682770" cy="976898"/>
          </a:xfrm>
          <a:custGeom>
            <a:avLst/>
            <a:gdLst/>
            <a:ahLst/>
            <a:cxnLst/>
            <a:rect l="l" t="t" r="r" b="b"/>
            <a:pathLst>
              <a:path w="514" h="298" extrusionOk="0">
                <a:moveTo>
                  <a:pt x="0" y="149"/>
                </a:moveTo>
                <a:cubicBezTo>
                  <a:pt x="69" y="109"/>
                  <a:pt x="69" y="109"/>
                  <a:pt x="69" y="109"/>
                </a:cubicBezTo>
                <a:cubicBezTo>
                  <a:pt x="71" y="108"/>
                  <a:pt x="73" y="107"/>
                  <a:pt x="76" y="107"/>
                </a:cubicBezTo>
                <a:cubicBezTo>
                  <a:pt x="79" y="107"/>
                  <a:pt x="82" y="108"/>
                  <a:pt x="84" y="109"/>
                </a:cubicBezTo>
                <a:cubicBezTo>
                  <a:pt x="85" y="110"/>
                  <a:pt x="86" y="110"/>
                  <a:pt x="86" y="111"/>
                </a:cubicBezTo>
                <a:cubicBezTo>
                  <a:pt x="90" y="117"/>
                  <a:pt x="96" y="123"/>
                  <a:pt x="105" y="127"/>
                </a:cubicBezTo>
                <a:cubicBezTo>
                  <a:pt x="119" y="136"/>
                  <a:pt x="139" y="141"/>
                  <a:pt x="159" y="141"/>
                </a:cubicBezTo>
                <a:cubicBezTo>
                  <a:pt x="181" y="141"/>
                  <a:pt x="201" y="135"/>
                  <a:pt x="216" y="126"/>
                </a:cubicBezTo>
                <a:cubicBezTo>
                  <a:pt x="230" y="117"/>
                  <a:pt x="238" y="105"/>
                  <a:pt x="238" y="93"/>
                </a:cubicBezTo>
                <a:cubicBezTo>
                  <a:pt x="238" y="80"/>
                  <a:pt x="230" y="68"/>
                  <a:pt x="216" y="60"/>
                </a:cubicBezTo>
                <a:cubicBezTo>
                  <a:pt x="215" y="59"/>
                  <a:pt x="214" y="58"/>
                  <a:pt x="213" y="58"/>
                </a:cubicBezTo>
                <a:cubicBezTo>
                  <a:pt x="206" y="53"/>
                  <a:pt x="196" y="50"/>
                  <a:pt x="186" y="48"/>
                </a:cubicBezTo>
                <a:cubicBezTo>
                  <a:pt x="185" y="47"/>
                  <a:pt x="183" y="47"/>
                  <a:pt x="182" y="46"/>
                </a:cubicBezTo>
                <a:cubicBezTo>
                  <a:pt x="181" y="45"/>
                  <a:pt x="181" y="45"/>
                  <a:pt x="181" y="44"/>
                </a:cubicBezTo>
                <a:cubicBezTo>
                  <a:pt x="181" y="44"/>
                  <a:pt x="181" y="44"/>
                  <a:pt x="182" y="43"/>
                </a:cubicBezTo>
                <a:cubicBezTo>
                  <a:pt x="256" y="0"/>
                  <a:pt x="256" y="0"/>
                  <a:pt x="256" y="0"/>
                </a:cubicBezTo>
                <a:cubicBezTo>
                  <a:pt x="330" y="43"/>
                  <a:pt x="330" y="43"/>
                  <a:pt x="330" y="43"/>
                </a:cubicBezTo>
                <a:cubicBezTo>
                  <a:pt x="334" y="45"/>
                  <a:pt x="339" y="46"/>
                  <a:pt x="344" y="46"/>
                </a:cubicBezTo>
                <a:cubicBezTo>
                  <a:pt x="350" y="46"/>
                  <a:pt x="359" y="44"/>
                  <a:pt x="363" y="38"/>
                </a:cubicBezTo>
                <a:cubicBezTo>
                  <a:pt x="366" y="33"/>
                  <a:pt x="372" y="28"/>
                  <a:pt x="380" y="23"/>
                </a:cubicBezTo>
                <a:cubicBezTo>
                  <a:pt x="393" y="17"/>
                  <a:pt x="409" y="13"/>
                  <a:pt x="427" y="13"/>
                </a:cubicBezTo>
                <a:cubicBezTo>
                  <a:pt x="444" y="13"/>
                  <a:pt x="461" y="17"/>
                  <a:pt x="474" y="24"/>
                </a:cubicBezTo>
                <a:cubicBezTo>
                  <a:pt x="475" y="24"/>
                  <a:pt x="475" y="25"/>
                  <a:pt x="476" y="25"/>
                </a:cubicBezTo>
                <a:cubicBezTo>
                  <a:pt x="488" y="32"/>
                  <a:pt x="495" y="41"/>
                  <a:pt x="495" y="50"/>
                </a:cubicBezTo>
                <a:cubicBezTo>
                  <a:pt x="495" y="60"/>
                  <a:pt x="488" y="69"/>
                  <a:pt x="476" y="76"/>
                </a:cubicBezTo>
                <a:cubicBezTo>
                  <a:pt x="469" y="80"/>
                  <a:pt x="461" y="83"/>
                  <a:pt x="452" y="85"/>
                </a:cubicBezTo>
                <a:cubicBezTo>
                  <a:pt x="444" y="86"/>
                  <a:pt x="439" y="91"/>
                  <a:pt x="438" y="97"/>
                </a:cubicBezTo>
                <a:cubicBezTo>
                  <a:pt x="437" y="102"/>
                  <a:pt x="440" y="106"/>
                  <a:pt x="445" y="109"/>
                </a:cubicBezTo>
                <a:cubicBezTo>
                  <a:pt x="514" y="149"/>
                  <a:pt x="514" y="149"/>
                  <a:pt x="514" y="149"/>
                </a:cubicBezTo>
                <a:cubicBezTo>
                  <a:pt x="258" y="298"/>
                  <a:pt x="258" y="298"/>
                  <a:pt x="258" y="298"/>
                </a:cubicBezTo>
                <a:lnTo>
                  <a:pt x="0" y="149"/>
                </a:lnTo>
                <a:close/>
              </a:path>
            </a:pathLst>
          </a:custGeom>
          <a:solidFill>
            <a:srgbClr val="4AB3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5439699" y="3394790"/>
            <a:ext cx="875769" cy="661378"/>
          </a:xfrm>
          <a:custGeom>
            <a:avLst/>
            <a:gdLst/>
            <a:ahLst/>
            <a:cxnLst/>
            <a:rect l="l" t="t" r="r" b="b"/>
            <a:pathLst>
              <a:path w="433" h="327" extrusionOk="0">
                <a:moveTo>
                  <a:pt x="433" y="0"/>
                </a:moveTo>
                <a:lnTo>
                  <a:pt x="433" y="76"/>
                </a:lnTo>
                <a:lnTo>
                  <a:pt x="0" y="327"/>
                </a:lnTo>
                <a:lnTo>
                  <a:pt x="0" y="251"/>
                </a:lnTo>
                <a:lnTo>
                  <a:pt x="433" y="0"/>
                </a:lnTo>
                <a:close/>
              </a:path>
            </a:pathLst>
          </a:custGeom>
          <a:solidFill>
            <a:srgbClr val="3AAB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3"/>
          <p:cNvSpPr/>
          <p:nvPr/>
        </p:nvSpPr>
        <p:spPr>
          <a:xfrm>
            <a:off x="4559884" y="3394790"/>
            <a:ext cx="879814" cy="661378"/>
          </a:xfrm>
          <a:custGeom>
            <a:avLst/>
            <a:gdLst/>
            <a:ahLst/>
            <a:cxnLst/>
            <a:rect l="l" t="t" r="r" b="b"/>
            <a:pathLst>
              <a:path w="435" h="327" extrusionOk="0">
                <a:moveTo>
                  <a:pt x="435" y="251"/>
                </a:moveTo>
                <a:lnTo>
                  <a:pt x="435" y="327"/>
                </a:lnTo>
                <a:lnTo>
                  <a:pt x="0" y="76"/>
                </a:lnTo>
                <a:lnTo>
                  <a:pt x="0" y="0"/>
                </a:lnTo>
                <a:lnTo>
                  <a:pt x="435" y="251"/>
                </a:lnTo>
                <a:close/>
              </a:path>
            </a:pathLst>
          </a:custGeom>
          <a:solidFill>
            <a:srgbClr val="3AABD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/>
          <p:nvPr/>
        </p:nvSpPr>
        <p:spPr>
          <a:xfrm>
            <a:off x="2791597" y="1118157"/>
            <a:ext cx="27432" cy="1463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"/>
          <p:cNvSpPr/>
          <p:nvPr/>
        </p:nvSpPr>
        <p:spPr>
          <a:xfrm>
            <a:off x="2751715" y="2529851"/>
            <a:ext cx="107196" cy="1092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/>
          <p:nvPr/>
        </p:nvSpPr>
        <p:spPr>
          <a:xfrm rot="5400000">
            <a:off x="2791597" y="1080325"/>
            <a:ext cx="82926" cy="8292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/>
          <p:nvPr/>
        </p:nvSpPr>
        <p:spPr>
          <a:xfrm>
            <a:off x="3669389" y="1694735"/>
            <a:ext cx="27432" cy="1463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3629506" y="3063808"/>
            <a:ext cx="107196" cy="1092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3"/>
          <p:cNvSpPr/>
          <p:nvPr/>
        </p:nvSpPr>
        <p:spPr>
          <a:xfrm rot="5400000">
            <a:off x="3669389" y="1656100"/>
            <a:ext cx="82926" cy="8292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4547180" y="1118157"/>
            <a:ext cx="27432" cy="1463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4507297" y="2529851"/>
            <a:ext cx="107196" cy="1092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3"/>
          <p:cNvSpPr/>
          <p:nvPr/>
        </p:nvSpPr>
        <p:spPr>
          <a:xfrm rot="5400000">
            <a:off x="4547180" y="1080325"/>
            <a:ext cx="82926" cy="8292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3"/>
          <p:cNvSpPr/>
          <p:nvPr/>
        </p:nvSpPr>
        <p:spPr>
          <a:xfrm>
            <a:off x="5423959" y="1694735"/>
            <a:ext cx="27432" cy="1463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/>
          <p:nvPr/>
        </p:nvSpPr>
        <p:spPr>
          <a:xfrm>
            <a:off x="5385089" y="3063808"/>
            <a:ext cx="105173" cy="1092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3"/>
          <p:cNvSpPr/>
          <p:nvPr/>
        </p:nvSpPr>
        <p:spPr>
          <a:xfrm rot="5400000">
            <a:off x="5423959" y="1656100"/>
            <a:ext cx="84062" cy="8292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3"/>
          <p:cNvSpPr/>
          <p:nvPr/>
        </p:nvSpPr>
        <p:spPr>
          <a:xfrm>
            <a:off x="6300739" y="1118157"/>
            <a:ext cx="27432" cy="14630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6262880" y="2529851"/>
            <a:ext cx="105173" cy="1092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3"/>
          <p:cNvSpPr/>
          <p:nvPr/>
        </p:nvSpPr>
        <p:spPr>
          <a:xfrm rot="5400000">
            <a:off x="6298048" y="1080325"/>
            <a:ext cx="85198" cy="8292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3"/>
          <p:cNvSpPr/>
          <p:nvPr/>
        </p:nvSpPr>
        <p:spPr>
          <a:xfrm>
            <a:off x="6401097" y="1054520"/>
            <a:ext cx="110434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0" i="0" u="none" strike="noStrike" cap="none">
                <a:solidFill>
                  <a:srgbClr val="95618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5. YAZILIM UYGULAMALARI</a:t>
            </a:r>
            <a:endParaRPr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b="1" i="0" u="none" strike="noStrike" cap="none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</a:t>
            </a:r>
            <a:r>
              <a:rPr lang="tr-TR" sz="800" b="1" i="0" u="none" strike="noStrike" cap="none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etrics</a:t>
            </a:r>
            <a:r>
              <a:rPr lang="tr-TR" sz="800" b="0" i="0" u="none" strike="noStrike" cap="none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’i süreçlerinize uyguluyor ve  yöneticilerinize sahada eğitim veriyoruz.</a:t>
            </a:r>
            <a:endParaRPr sz="800" b="0" i="0" u="none" strike="noStrike" cap="none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pic>
        <p:nvPicPr>
          <p:cNvPr id="503" name="Google Shape;50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11118" y="3270434"/>
            <a:ext cx="453114" cy="45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65578" y="2582032"/>
            <a:ext cx="469356" cy="46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93974" y="2638949"/>
            <a:ext cx="323730" cy="32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45038" y="3282926"/>
            <a:ext cx="474114" cy="47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06723" y="2712497"/>
            <a:ext cx="346932" cy="34693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3"/>
          <p:cNvSpPr/>
          <p:nvPr/>
        </p:nvSpPr>
        <p:spPr>
          <a:xfrm>
            <a:off x="4304941" y="1502514"/>
            <a:ext cx="22313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" b="0" i="0" u="none" strike="noStrike" cap="none">
                <a:solidFill>
                  <a:srgbClr val="1BADAD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kdörtgen 15">
            <a:extLst>
              <a:ext uri="{FF2B5EF4-FFF2-40B4-BE49-F238E27FC236}">
                <a16:creationId xmlns:a16="http://schemas.microsoft.com/office/drawing/2014/main" id="{B626228C-1B85-4F2C-AEE7-5A5C7591C90D}"/>
              </a:ext>
            </a:extLst>
          </p:cNvPr>
          <p:cNvSpPr/>
          <p:nvPr/>
        </p:nvSpPr>
        <p:spPr>
          <a:xfrm>
            <a:off x="4143375" y="0"/>
            <a:ext cx="3464598" cy="51434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182880" rIns="182880" bIns="91440" anchor="t">
            <a:noAutofit/>
          </a:bodyPr>
          <a:lstStyle/>
          <a:p>
            <a:pPr>
              <a:spcBef>
                <a:spcPts val="300"/>
              </a:spcBef>
              <a:buClr>
                <a:srgbClr val="A5A5A5"/>
              </a:buClr>
              <a:buSzPts val="1800"/>
            </a:pPr>
            <a:endParaRPr lang="tr-TR" sz="1200" dirty="0">
              <a:solidFill>
                <a:srgbClr val="3F3F3F"/>
              </a:solidFill>
              <a:latin typeface="Source Sans Pro"/>
              <a:ea typeface="+mn-ea"/>
            </a:endParaRPr>
          </a:p>
        </p:txBody>
      </p:sp>
      <p:sp>
        <p:nvSpPr>
          <p:cNvPr id="371" name="Shape 371" descr="data:image/png;base64,iVBORw0KGgoAAAANSUhEUgAAA3MAAAHiCAYAAABC7JW1AAAgAElEQVR4XuxdB3wWVbb/z1fTE0JCQoCE3kvovYSOWMG1rNjX3bW76urqPl11dXXFtuu6b1efvaOIAtJ77723EAghvdevzfvdcmYmCSVAaHJnnw9Ivm/mzv+ee875n3KvVlhYoPv9ftjtDui6Dug6NJvG/oCmadADAf5zm90Odmka///is/JiPwsEArDZ7Aj4/QjoATgcDni9Xv6nuK/4MrtnzYv9iG5H9/f7fHwc4vMavF4PXC4X+M81G//dpThuhgN7X4ab0+Xk76Xr7GfsLQwYOF7sMzaOe4C/o91u4z9nF8dTs/EvadA4pvxv8iY6dIF3wM9/b3c4+N/Zd7w+LweU/czn9cHhdCDgD8DuYHMo8BfzxZ7nl4OyzgqbXzaHTo47ew6bB5/Xy79js9uqTSG7t8bvFeDvwOeSXhjg32cP0QO6+IzDXk1+rLImZE/n78Tlhskgkz8buy/DTMgnuyf7N5MFujf7uTkWgQV/Tz4m+Ww7w0LKEAPzBPJok7J1qnGb8irWyCU5bjkPbA4dTidfi34/kyMxF3zO/H6Oj8/ng53Nk1zfbP7Ymme/F3Mg5JHJIa1z9s7sYvcimRBr0i5kyy/XAnSxjnXw77PnsPlgcsDGI9a40CfsXlJEpb5h+Iqxss+x9c/GxTD3B4TeIp1hlQN2X/a+7OJyy77D5EpjssPWEXtnL5czdm/2XYaB0+niPyeZZ+uDjTdg6EYhS+L9/NV0o9CPpBvFs2j9kywK+XfwZzCc+Npm8sN0Ix9H9YvejdYrX4eX4bjF3Ard5vMLnMlu8N9Je8P+wv5n6vYAx4iv4YAudKswJsbSJVtEMkb2iutVHXLuha7weT18DHaHE342z1wf+LmskN0T61noRtI3pq0T88XkjuSEyQKzdez5TP9ZL7/Pz+WcyRbTp6R7SU7Yd+kSa1HoSi7rfqGjrXaZ7AJhID4rPiNwEHaBZFRgK2wHrWG2bqxrWDxLrCXSjSe31ez9xffFXEHqkMtv3AwjIQN2OJ3O2rpRviefZ+lzCDx1iZXQjVY8SKeeVDfa7EKvMrvL1z6z31xzSNvo4OuEyQzphQDTr/w5Yv2QfhT+mbCRTJdY9RzTk0zPVNONXMUyOWE2melTcLkl30/oRiGPXLdJWWLfYfLB5Jf0L/uZWAdsnOyeYn0JbITd4PqW+QtShg3dKH9O+oC9DxsT+46hG5nPIXXsyXQjGye7NxvbRR23tENcp5/luEmHMf3kdDHdaM432T9ax36/T86ZtBvSR+a+Op890/YIgZH2l88r+V9CL7C5In+LjZ8JBdOFzG+keWO6V/iaTJ9KfiB1cU1bTbqRzQmTaybr/L4607nsWabLxfQb05ekG5ldZs9l827VX+w+zGawsXLx5zZQYmDwEyEH4n3EOwsbIXwLbjsMebbyGKEb6b34PWx2+PlaE7LsZT609K+ZLTo1j5HPlUr9Qo5bK8jP14XiMZUSGTE2EQwLZpC4oeLETDhoZEzJQTKpigk2M9ikgEhYhSMlBJUWIQOaTwLYs4QS4gaWkZBAwHDQ2Xe5cySV2qU2biYsTOERCebKWDqK3OGVipKRLQcznJL0snlnWJByYu8olKRQ3mwOhCPNFiX7N3NKvNKpEWRPONNSAUjDznA08LSQNqa8+WIznGjhGLHFRQvccDr4vZlAM2LOlLRwRonks/fjCl6SOW4U+QILGISRHCruz0tnnWPDSSi9pwwcGM6IUFQMC/auPCjAlJKUU+aMWR0V8VnhZBlyxZ0Yqc5ksMEMQQhlJuZELHgxB3y5CqLhYwaJ3leQjLMeN5N5bqwuzLhJ4bO5Y3+nNccNoyRWYu68/J25cZdrk4gvKWChdE3ngq1Dw/ng95eGm8uQMPqG/EjyYegCSeKYPBEhJ9JszJV07BleNdc4kShO3KUMMdnnJJ7JgFTc3IDJIASbQ6/HwwmEIIBMrzFyIOaW6TsKApABIweaFLc1+EFrgHQjkwv2zkLmzTXKiWA14yJ0I2Ekxs8IrpBKWtvG2rEEIzjefkZkydm7EOO2BuzObdxMJzDdwOaayWM1B4XNN3P6NA0er0cYbWn8SY64cefBLSG/RFzMIJgYqyBWjLCZgS/DjjEZ4YEsZltcXK9wuZY2jckE6TGrbjTHIPQLU0qcELHP2+3wcNkSeof/3giWsOCDcDTZ5017qJtBNukQE3kzAnoWEsqJGHfUBFEjEsXtBndqmO0U+DBsmYyQPiSHxhoQE0436UY2r8JZoQCVIIZizRPWzHli9ycbx96VySMLEpFTJpw9kzzXedxkQ87nuHVdjtVv2CvT9pjBTa4nGYnmhMTH1yYFuUg3CEfVtF0MJwpKkX4lfcFA5YFbbuN9cDLdKMkL17PMSeW6QwSAGZ4UQCViZM4V1xJCt/Igm/AFiEgJmSXyLmwtf0cWwOPrRjjz5BATqeTOtPRHBGm1cRmj35NuJBtg6kb5fCP4wXw6Clqwd2PPhZR7vxm04npN6EYiqhSc4HIng2ci2ENEhIIWwv805onbLeGD8ICfJBBWnX6pj5vrBoeT4811o/SvKcAp/Ds7vJ4qGRgX/olVNwq5E0Tc9LMkOZdBF64bPR7DzrP5YT421yNM5iVJcrnd3N9j/+Y+jwzWky4w49+mvDEZ5zokoAviJYMW7HnsGUSSzIC7sCeks7hulMEobqtdLoN4cvJGSQnuWwo9T4Sttm4U/IQHxxgxZP4cI40s4MbGRT65NG/WgEdN3SjItdtIPpgBMxYMEXIs/F8KUAv7zNeB01lj3FJ/S6JZ3+PWioqKdCJapAgowsJdXJlhocFSxoUpAPY7NgkkdKRoKCLKFxknDQxMmaET6kYqHeHc0D25gbcIEBMkESE3SQAJrBir6WxYI0MXbdwyasAWJ0W5SKFZ0w3CaRNExYodZdmEsiclJoiGEd1ihr1aBsAaeWWkWGSjhMPIHD7CiKI19G/KkIqsKWVhSPjJaTYi4uxDPMtorgCKlJhOrDAYtPgog0KZOCIJbE4p00aRHFqYNeeVO14OJ4/E0JiYA04RRlpcwqFyGsSWcKcMERkzUiBmFsTEgxwePg/S2RdRIiKm53/cwikQyspqhM9m3JTv8niq4HYLhURZB3PpCLkQiokItCDawsBS1lwEXARRlmtSZv4II8NLsUareSRY/CccZZO4UESQk3SpGK0OO3e2ZXSZnH/yOMXSEdE2MVcsqyGcWIqkU7aQPYfdiyllykTySDDLvMgoO+kYa/SupixW03PSQJLTY3VwGEbsP5fLbRgc0wEX64iizmyt80wlMdkT6EZ6V5NYXn7j5kSLyYUkTjxL7BMOKelGo2aDyaMkueQ4kGzSnPCMqiTvZpZe6FQiZEJHmI4fObY8O8yzu1LCjWqU6uRVrBdR4WDNIohsAN1DkCw+LpJtmY0geaFgqMguCwJG72zKqJBHdm+ytaJyQ2S8TNtqjpEcZ07gZFUM18kWssCex3SjyJYLciawFLbVJAWCeLIxGtUVhlSa1RGCpJgVEEKnX37jpuXGiBP5MEI3WqtGTN3I518GEQyiLKeCzT8ROgpWk0NuBh6MBW7oYJJPIm1c9wvLJkOK8u8WwiayLIK8WOfaWEZcvUhbbQl+MsdS6EafUY1Aa8vr8YI58KJaQPhp1XWjCJTWttUiy0eXCI7KoB9fvyL4YQZeBGnw+71wuYKMbIiwCVLGLZkf+r55fxEoE5eVuMrcprQ7pk6vv3Gzd2f4nJdxS3+OkRmGOw86+n3SL5YEjeSCkW35nuRDCh0nUKGqKK4DqQrGkqmrrRtFhYmpG5mdJmyFf8qfY6mYIVtNJNMM7Es/gioMjCoKUzdyfSbTc2zMXB5lEE0QdB9PBogMpzHZkkcw3STWJ8maKX3V+YAIFjASaepGpmutVQzs+VRRwYIZVIFE1Ton1o2kHywWW1YOka0hH4sSBOyZF2TchYWFOqW3SSgouswjazx9LiLxItovIgJG2pWWlszycMeJlys5ZWaJCYLIeDCwuBMvIzkUSRLG0QdSKiIiT+UnpiETvM8sK7k0xu3n0Q6mDK3OMildkckUhporNnKYjdS3WcpqlEpKssPLqWQWhS1MJmSc7fu8Bg7WkkCjDNFwcmRpmsyWMKeelxNZjBI559UFkcpsxbojR5yMj4jUiNIOIncMA551MsiezC5aIoH8PjLtTkTTjJKIqAVFJc1MkIgMkdMjHBEqRxUEoToZEYrelGWzFJNnBXw+ESF1ung5KkWTSDYJGyJ0FGW/3MZtRGFlJoOyPpR1p6iuKJsxlZy1nIdndmVJh5ATmZGzZJHZOjXL/sTvBesne6uhqrICQcEhhmKlSDNF89iMGSVEFkNNesEs7xElGUQm2Ucp4seigVRWyX4uMslCB7F3MsqejNiGWbppzjUFWUhmhONNJeYmkaDwJ5WE1taNRGC5NErdyP7OHGteLi6jkuK9zTJ20m/VdaPQMe4gt+FwmwadorGkq8W/L+S4KSjFy9+lVyHmzhw3L8WyVCqQUeUGT5YiWjNDhkMhCZIokxW2yNQTLBKv8ayXqRtZkFHMH2HEyZHMbFE5GsvMsWcLGXSiqqqyum6kEjjp3FPQkYIH5JBYSyO5EyyzOqbTaZb5msEOi26kTKMkbsL5EKXqQq+R/hXlSmZJvSBkJ9KNpuNd3VZT3FTIpLgv6X2uU2UQgrdI+LzChsuoPNl9sVZZlkUGDuX7XnbjZnIly/2EPyPLai0BKvJDaP0KZ1Nk2UTJulnuRgSDO4ByzZPNoNKsallfiT1vH3EHGfciYkw+FMdbVh1wH0BmX6yBTdLNInAuAgakG1lwTJQ1i2oJ0kHM/pEvQhUZRuCXytGlrabqAiKx5A+KUjcze2vqfQojCltMskF2mvRoTd3IdDYRGZ6dY1VZMltpONaWMjcKTAiS5RYVKDKLRWXstI6sfiyRVpNom21A1oBdfYybkhnW8rya4+aZ2xq60epriTYRIisU2JeW1iLDZOOZTFH1CWHC5ZXjacqI4UvLCjDmW1ZWVsDtDpJkXugp835E8mSbBvczyb5RMEroWpHIEevDGtSi6j6yE1QhZrQbSL9S2EUZsJO6UYydCF513UjVHuL+gtzyrC/zWbj/LcZEgYqaPOZEulEEL0TZJnsnKqdmOHL/VbaoiMoicYlMnawqpAz/WY6bnlvncRcUFEhJFgqNDDM56cKqiPS1mDgxaLMUUBI1VtcqIztkKIRPJ6JMXIAtZYIUraEopKkYqfafSpKEQJCS48/lUQeK5px43IZTdAHHTcaXoshUTkXOhShDEQ6gIEiidp4iy0aEWpYMCiMjFgdXzrIsizKWJLTWrAr1OImMgSgh5BFcWUZhlmWwCC1lS6jcUBBlUoRCOM26ahof+z2RIGsZnLHQpKBQGSPJEh+vEVGj3kzqYyKFZenvkItEOP9mbxoZNIqWCpkUvVBU7sKeJUibKGExyuRkzThXoCyKLzSgoXBE1FOk4+ni83fZjFvMuXgtsVh5/bss4RBEwszAmWWB1micdCSNtSOIgjC+ogRHyCMrk6AactIRgsWJuRbrn8rPuF6QtfaixEkoXXIo6XvUM8J7LElncCMuZoSMITnsopSYykBNJ148V5TsUXkH9U+aCebq5YvU+0glQGSIzIoA0k8mebLqRrqv+L5VNwonXZSKSyda4kQZbLNsSmBHPVxUKk2BIQMDS9nl+Rq3KNE993GTk0nvTvqP1i6RWtIVlMWt5gBbSIghizJ7ZOpWQfZIz1bTjdKRocAal+FaupGy0ay8jpVHimAAZUUNx0b2MZsBLSGcIrggnAa+/izyzeVdDNyITlPUw6pjRF8q3YOcc1qDspxc9rdSEMS6hsysJvUViiBqdXkUZM3QjTJAJspOZeRblrXSeicHzcyKiqoQ0o0Xc9zUE8ttzgnHLXp4aE4MZ5KVwfISLB9cbhFkIRtJskjkhQiBYQuMChm5rwDJ3Ql0IznnJNc0RzReWuu8EqWWrZYlZdIp5ZUuMqtsvq8ZdKXSRDZuZqt564PMurKfUSmfVcasZY/SwzOrJYz+dKG7RLbNbLchkRZ+Iel/IRcC7+p7LFgDuMI/EQSYMsKEs+jFFkGcmraHgnPWfRmsQSWrX0Wk7VIdt/AbLS1E0s6RbqHMJceWV1GJCheeIZfBbatasc4HVVNxDGUgTAQxpL2XPZe1CZjshWVJFcueFmQPjcohbqeE7WcBIE4iuW4UwR7KFIoYiUX/1QhyUpkn2XhrJZtVx1CbhFGpY1R8kN62EDApNzIRKPwiGocl60d+eHX/lgU/hN/I58bSJsX1nNQx9E60Z4Tp81bXjRdi3Bojc2JxCced0rwiAm6yYO4o8wiqYKTciMheEWoEN7JPRkpeOGzsYs8QZVOiF4n3MUhvmYyEdRziO6LEhHpUTIdcNB6f73FTpEP0bLHI6KnHLaInQslRfwT1I7B34JuYUPM0w1puMkKNyzxqXC36yvoSRJaSolrWDAuVyVCfBN/owuEwGpWt/XpSGxrORGVlOYKDWLZE9CVRpkyUAInCIWsfRbXeDKncyXmh6B+VCJnOpoykSLJFhJw2DyACRotIRMllJIQ3p8vIH202wctZqCdORFwoWECLhZw/KguwlhIRaRZyJBvGZU01GyLP8hmbnwhSZJZYslS52PTgkhq37KesPW5BlMz+DtMAGyRP9sEY5Ej2LXEHQGaPCGNaiwwn7uDKki0iLWRopEo1Nm+gzUYoIkilxMYmADKUVFlRxrN3osSBNrgR5ZFEVHg0mWc/aOMR2nSHSi9IV4g+JiotpaCF2DxJ9JcKMi8CKrzxmm9QIcqSyYmnEkqK8jGSzzI6VGpGASOuOyVx5P2iFt1IZR7WqgYimeR8MHmie5JuNI2m0AkUSTzVuI0SGpkBr+u4xVycz3FLZ47NHdN5zBmUUUxRqSHKZY3AESfxImPGAyuazegl4vMnv8P1iYycki0g0iIyg6J3ga1bVpXAnFp+T1n6L2yeyNDw70s95amqgtPFqiiE80/RXqvdI/lnGItNJKg53+zloKi42LxKtBpYyWtN+0flOFTiRoFO4UxQyaVwirhd4LIsqg2scm2UiEtHmjIMVCZNWXOx4Ym5iQ+PPstSOd7rwtaDdFzI4RTZIZGBJ914uY2b1hb1j1HZvrEuZd8PbXpC5e7MNokeIKaHRNZIzKuYe4Gf0CmGnEpiLMrWReSeglZM71QrBZN97TwSL3UI+1JZWQlCQ8Nlz6SwQ+zZvN9ZEiWRmRJzKWTF1I1EBnhwma0FuZkc+SuiYkWsMyIKVMbG/TYZpKdqI9IVogRe6C6zt0hgQqSPsmvcTkjSRmubr3d2f5mN5veSVT8UkLS2iVDWm4ILgoSLUnyhQ6UsWyqbrOuyXsctfTWqDDr9uFkQVDi8NcdNiQ2BByuTpv0rxHd4QJT53rISysCP99eB22pe0SQ3zBO2mHoeqUqBqulEsEJk14UdF7rRZWSbyDEXATLRgkNZV2YnobH+XCnjFtnn+k5yCVoDNTcPMnw9KQvsWUwuqUWGWwLpRxMHEAFFsVasVQdGMsLiI5NPyv1suWcE+XVkr629dJQZFP692Rcs5FXoQ2tgl1eF8Co0YTOtGyORThSBXxHEPpNxky4+23FrrMzSyuSJMFF62lpuRhFPUmLWEisypuZCFk3Z9EJm2YhJ88mho98JUWdG3dx9h6IPFNEVaVvzokzhpTBuvjCqqiwbuAjHgStBGcnlDZ9yhzxj4wabDR5PJRemkJAwI3Brpt6FoaCFQpkqYVSFN0z3ZF8mAikyG1THLqJfnIiwiJ1sDjWjYbK3hHY6k4qWK0CphShzS04BRbzEopMOMu3sSL161P9VY04pIswNj4wykwxVzw5L583YrY0ieMJoCvIpokO88VRuTGCUjhglmgIrs4dRYEH/n7AVkRjzd4S1eEfhlJJRuJDjpl46mkNz3MKxqjluygCQkjeMDt8RVGY6LTuiklKibFhVVQWCgkKMMlauRKWhJdxFGabIzonyM4Gn0A8mttSHRkbLiHzLXTCNXh1OrKl/zty8xprNEAERaWAsZWKUXbVG4fhYZCkENchTNNogYjKDTTuyUY8UZUyEbhSyQxs9mMEHYRhJ/ul5TKFyMmGRTXoHnnWUG1aQHqWSB1pPIitn7lBIuJqRQtqgQERoeQBJ9nZdquOm0kixU5ho+Gd/isim6KUjuSBZpegrczaYPIaHRxkVItWy5VKziWgxbZpDNoJ2apSEXxJAIafmrqR0Y+68SueSjDjNHTmf3NbITXeE80HZCvN+NH9sPigbQ04obdIjghaCzFLJi7mGaFMhsTFMrTJhy66ElEEiB1yMR/S3UhSerQtrltUsaxL3t9pq0jGmGjQ3LbPqRpFtkp821n49jduSwLSO26zQOLdxM3lkpbWUSRCVCwwvszeO6zkpC2ZQUOPfo8CAWLO0mZvoqSZSSISbMpbcu5GBCyq7MwIYstKIdgw2NgiSvXoUWKdyWGP3ZOk48lIyGTQgO83lQAYraa7MjL9ZEmxsHiLn0MguSP1MfoTQXay3yGI7Dd1IvdSmDRABAPFZQdRkCaoswbNm5+m9qKRd6EazXJ8yV7V1I43FrL4RGT2xrniP7iU+bpIZsuNiZ1XhN7IFRmtM+DlmFo+yYUw3hoVFmk6x1EkSeRG0lGTa1EtU4SI2IeGZM1a5wBMH1Apl9spRZkpk3xySWJKdp554SXCMkmVTN3I9RP26coMdo99dyr5hC+Q4TN1IMiRya7TBniipNUv7yfYLrkD+moClpm40g5cCT2ppMnxQ6a/yMVh4jGmrzTVA82f4KeKJRpZaFGjUZdyUXaf9NM5s3EZmzkyziuZ9a/mTcBioP0k0sVIZV01lTg4Jpe2JhAmQZGrXcMJMg2slBoKMsH4Xs0xJKCizZtwkb2LbXhHNEOMSjpooI7yQ4yZHimcvyKmQmx1IiTK28BcZOrkFqkx7k/NA0TWujOloBwkVGW4elZaLkCJmhsMucbCSYrPe2HSyKX0u5kYQb/Ydh90uohrSGSAyZ0bLBAGzRgCtPTBinkVdtegbMEvM2Ocog0jK3DqXbI55tFLuakrvSySfjZW+LxxtKosU/TPct5C4CXkQzhyTC3LkKcJnEFBjsxlz8YjbUE+JeM7lNG6BjVA4POJDm+jIOaFeHyMwYy2ptBwfQYEWTkws2XDCh+SaOeYs6ktb+lK/GmWbSV6M7d9lyQU5ndbAhlS/RskTW9/kbLG/iw2GzN4Qk8CR4jb7auleFBVlokl6QZSZiR0oqR9Q4FbTIZFrpoaOofVgVBrIe1sJlaHyKeoko/NUi28tByRjR/qLxm6uLdEwXj/jNo95oAxezXGz59OaYX83dbqss5e76dVl3IZulMdLcHIiy7FFwM4s+TajytL5M45ekUddGNkHsxTaKo9Ulm51XChCT4bd2jNAupHKrikwQQSZsgukm4STIbIwhnzJ0mZ6D7Kn1mCQ0NNUZisyOlTVIkifmYU1daM8BsDA/8S6kWSGbaNt9oOIjLNBjmU/mOjNFrpRZDPMAJlVN1LgitYDOUTVsJbBQrNHqXr7gCk3px439cIKmTv/46ZKV6HjZVkr6UaJjfGesi+JrxMZHCT/guwLzR/JuWm3BImmVhF2T9oR1WobrcFaPje0K6MMRpmlk6JC1+jFkpsr0L/FvFp1I8mcwJV+T4E16XcKn8myYZ1xrAvPCJm+mykLos1FlKjRMUdm+b6oXrHaTLFSavohtNar+TVGi4PZy1bTVpPOEj6TbEPhewMIncCqqC7GuMn/JLtZl3GTXmCY0ZFcNC9kF6l6gqoIyAay75KvTGXcFGwif7v6eiWCRdUpogJLBH3MDQtJPxo+NZW8Uu+ZrBSg9SOCEg4ZGJI9apbdSE2/3PTjq+tGax+v2cNKAT6xCZ7IHptyV1s3kl9j9d1IN1KVEhHiE+lGKtc2bZrZZkRBAmslGQV6rckqqyzX27hlZpIyiOy5BtmVuoIfTcBBstlQWckioFXGphbSUqk/FAIKAYWAQkAhoBBQCCgEFAIKAYWAQuACI8DIW3BwEIKDQyRHo2SDJMj5+Xk6jy7JfjjrrkcXeKzqcQoBhYBCQCGgEFAIKAQUAgoBhYBCQCFgQYDtBSCqNmjHdnZ2oOh51AoLC3SWImWlk8HBwQo4hYBCQCGgEFAIKAQUAgoBhYBCQCGgELiEECgvL+dkjm16xMqWCwryERXVQJA5Vu9ZVVmJsPDwS2jIaigKAYWAQkAhoBBQCCgEFAIKAYWAQkAhUFRUiNDQUGPHcDqCS8vPz9ep4TgoSGXmlKgoBBQCCgGFgEJAIaAQUAgoBBQCCoFLCYHi4mLeOyd2F7fJI8QC0PLyZM+c36/KLC+lGVNjUQgoBBQCCgGFgEJAIaAQUAgoBBQCAEqKixEUHGTsuk27xmt8AxSwc8d8fJcUdSkEFAIKAYWAQkAhoBBQCCgEFAIKAYXApYNAaWkpgtxuPiA66omfxcmOJmA/8Hi8CAlRZO7SmTI1EoWAQkAhoBBQCCgEFAIKgYuFwMKFCy/Wo8/Lc9u3b48mTZqg7I2n4N254bw8o75vqjlciPxgDsrKyrBmzZr6vv0lcb+oqCj07NnztGNhZI5tVmmeX8nOyvXLDVACOnyqzPK0IKoPKAQUAgoBhYBCQCGgEFAIXBkITJky5Rf1oowwtGrVCkUPXgfvmsuDqGouNxquzgPrF5szZ84vaj7oZWJjY5GSknLadysozEdEeCT4ge7s0+xwdj8nc4U6+zc7DT0oKOi0N1IfUAgoBBQCCgGFgEJAIaAQUAj80hFQZO7iz7Aic+YclJWV8nPlzLPm2JlzIDKnw+fzKzJ38WVWjUAhoBBQCCgEFAIKAYWAQuASQECRuYs/CZcemdNRVVwCR3gE7Dw9du5XXTNzRUVFCAkJNjZAYdzN4XBAK6TmeXEAACAASURBVCjI1zVNqzOZ83nK4QvYqo1cs7ngdlX/2bm/2qnv8OM/RqPPbT8jIcZ5vh91FvfX4fezU9qBgG6D/cJCcxbjVV9RCCgEFAIKAYWAQkAhoBCwInAyMufxVkEP0CdtsLudsAc0aBpLk9TGkB/oDPYf+0w9MQB6jLhtna7TlVnyUj3Nhkq7E157AOEeL9grneiiN2K/qw8392SvUTcyp8Pr8UKHBpfTWRsPnr4yQarxT/l6Ov/+6aC0e2Ix/JYUHFj3BVLTXXXC3fhQQAdstZ9QVzLHSk2Dgtxg8mSz2cHScnaHnW2AksdlzOP1Iiws7NSD0nzYv+QLbM+LQMGh9Ugrb43kzg0QHDcY4wbGnvS7e3dsQ5uOXXhasL6u+iZzOel7UerqiBaN/CcdYlVRNiqC4hBZuRf78qLRtmXMiSfdX4G0o6WIiXWgoCwcTRs56uu1z+t9vJWlqNBCEOGuj2V5Xoeqbq4QUAgoBBQCCgGFgELgvCJQk8xpuhstuvRDYkMdfuaY80tH3qGNcCX1A7I2YdvBIhg8D344opLQvlk07FoAAX8Ztu9MBTQfyooAl60SWlgYzsZLjLC1Raz9MAodzRFZvg+H6uBin4rMOfvfCE9HG/RmNyKqTy84bPko3DAFhX99CxFVvmo4e7SeCH7kTvhjgqH7i+Ge/gQ8m04xFX7A274tHAf2nZgcOoKBOx+C67+T4akBxunIXGlxAdxRvTCkXzyg+VFwcBFW7fGjQWS45G92NG3SGt783ciqsAFB4ejYMh5Hdu5DqYXgNWzSAmFaAdLSC08pU+FRUUhs2hSaXoYdbC7reGn+ELRqnYTCg7uQW4MP1Z3MFfENUHTWM2ezi/djPJUfTaDZ+M4oZ3Jo+JG1n2JN3nDcdFUz/hqe8lwUeqPRKJIRAR3Fx49Ba9gUtqIj+PDjtzBuwiOIiopHTEMXCnIzUVTihdMVhfgmDeDQgKKCAgSHOZF9PAd+uBGXEI8gB7uXB3mZWSiu8MEdHI3G8ZGcQJlkTkNe+hEEx7ZAiFtIsg4/oNuhIwCbVpuYpG/8GatS/Qh2a9ACIeh2w0h4ty5CTtBo9G3jPcm0BHBkxxoUhfZBp6BVWJbWDEP7tahF5vwVW7FspYbBI7uKxanrWLF4CwYN717rvoHs5dhV1hFhuWsQ1mYsYqLspxWJ3GPbsGZjGnRNh8vWBkOu7gBbVSZ27rchKTIDxVHt0SLs7Hofc3N24GhZO3RvfilmO08LjfqAQkAhoBBQCCgEFAIKgXpDoCaZc1QkYvQ9LbD6qyUokJ60ZovCoNGjEBbIR0ikF0unLEOuJAnu8DiMHtkdu1cuxYHsCjSMj0ZeZj60sLYY3CUcFXo48vbPxaE8NwIBHwJ+kR3ipXN8cwsv/AHAZnfwKi+2vwVLwDgcTiSEjUBr+xocCxuAxhnzsRKsZUr83u5wnigBxHdMPNkGKKF3v4mYpx+HvzIVpd99CvhbIWTcBHjL3kbmjc/BXi5g1ZxNEfr+Qji3/QmF706DLWEA7IdWcRLGxurVwP165gOzf/s1wFV4DSJ+nIiKp++CN1vcx68DjCIyXuN0RSLyo5/gvWkYymsku05H5kZfdwsa2H3waX5RDQcH7I5SrJ46G0fYAKChVdehaBayAUvXlKJBo5YY0K0KM+cd5VWJhHeL5OFo5tyD5evT4Q9osNs1+H1eMM5utzuqJaQ6DL4J2vEF2HUgF34/21FS5+TKYbNB82vQA17oLgd0v4+TfvY7dyAGQ37VD2lTZ+JQjZK9upK5oqJCfoyczSZ4GxsXYz5afn6+znZFYSwv+AyOJqhJ5g6sfBNfZ/wez/0qFLpWiZ/+8ABcv/8MA1xb8J/3/4aRE59EbKNWaBJnx+o1KxEcFoV9sz+Aa8DfcWNKQ3z+j2eQVtEOKSkdUJy5Gfsr++KRm7vD70jFqqmpCEuMwtoZ09Dy1y9jdGvdIHNa3gy8+6EdT75wDaJDBHHLz1yPwyVtEO/YixxbN3RLqk5uGJnLdA9Hr87BxoI/tH0xJ3O92+djx8pdaNW9N0oyNmL7gULYHOHoOrAfKlPXozKiH1phsUHmDm5fh5BW/ZAQIuIwJyVzI7rgwIbdsLVwI21TGpJadMHRbGBo/3gg4MH2zXvRsldHZG/eiLLICGQdPApnUDz6De4KF0/PA7qtFGvnrkHHQSMQHhSAp9wPR2QZti04iDYDeyPM5cWBjasQlJSCBP9KpBY2RMaRNMR27oU20Q5sWb8W+RUONOnUFx0bB8GPQmxatgmFVRqade2DRs6jyPK1QodGiszVmyVQN1IIKAQUAgoBhYBC4LJE4NRkDvB5IzBg1FC0jI+Gp3AHZi3ZiMpKM0UW324EkkrXYu2xYpRl56GUJSvio9G2WxeUbNyIbG9TdB4Qip1b9qFT14EID3fArvlwZPdqHDoWjm5DuiHKaUdB+m5sPhKCgX2bwmXz4eCWzdADA6uRufURjdCzW3s4tACyD6zFngxvrYTDKcncpNfQ8OnH4PPuQf79yahcCziHPIz4f7+O7KdaoWpWBp9De8ueiHy1PQpu+hK6BzhsB6KCgNCoEYh86jEgygHP6veAvyVB+7g7ghq0gPf9xdAnRsL37B/hlzmWsOd/QqCpC779H8Lzj/lnTeY6JKcgJiMXx2OciAwphp7VGBFJ+Vi+YidL7fDLFdQJI0ZFYNmsVWjcbQxCUhchzdEYXTq0gKb7cXzvKvgap6CZcwdW7o1Bjxal2LLRg+ShbRFsDyA/bRt2Hik2ZJjI3IGqluja1IlghwPeimM4vMOB3tf3hPfYYRxeuhL+7oMQH2GHr+IINq4uwcBzJHOFhQUICwsXO1jaNL6rpZ1l6Fhmjo3O5/UhJDS0zoutLmTO/fsvMK6tB5++eQ9ue+xDOGp0CvoP/xevvNoBf/7vEHz1t6cQd8fbGN3UC2/JYTz/0ko888YkREgiwwZ2ZMXjeHf7Y5h8fyJ+/McodB3/Klb+vBnXPHwfoiwJOJbG3rpqOXxRreE7vgfhbQahc4so490YmTtQ2R6tEl3QbMFo2iQGjMxluQYjKHsRtEZ90blTJVbNPohBIwfAV1UBBLuRum4+ymOuRreghVh2uBGah6Uiw9cVA7o3Me59MjI3cEQnbF64AHnulhjarz0C+QcwY40Dv7qmOeCvxIpF69FlTH+kLZ6JXEcyhg1ojvSdy5BmG4LBHc1p2bNmLnyxHdG0USNEhbsRcGZiyZfb0OP6MYh0V2HrgukI6XALWvl+wswd0UgZPQARDh3pW2ejIi4FLRqWYem0ZWg3djwKVk6Ds8t4tEsIhlfXkJ+9AYe9yeiXeIY1wHWWGvVBhYBCQCGgEFAIKAQUApcHAqcic8XOYPToPghJreNgK83AipWLkJFfvdYxYcg1aLRlIbbludFjeDc0iQvHnu9nIXrccGT+PBfpVW0x5MYYLJ+7GiPGjcWa6XPga9kbw1p6sbewCRJsm7F8/XHYtRgMmDAGGRt/Ql5OIvoO8WHzsmbVyFzxoHFw75+HPd6uGDE0DItmLkMJS5NZrtP1zNWcFS1xPBrN+Allk8eg9AtxlIEr+mmEvLsChbetRPAdbyLi2lGozOoO35bZQId/Iu2jDmj95mhUDtqHsDUtUJwyHoG8SQjbdgfKho2ClxWhlTeE96ZrUF6Qi8aPPobySRPPmsy17zIM8V4XqhJcaBSUgfK0CHgiMrF89R6j3FXTneg5ahyOrVuD9v27YPXixYAzClF6JbxNO2BQogdbc2LRIa4Eus2GzStWIasoFHFxYSjz+jGoXxvMmbuuFplLdfTH4MgdmL8+E92HjIWWsQwhnQbgyPczkObQwTJu5eU6ug3qh+JpqxB768Bzysyxc+bcLhfsDgc8VZX8T9YrxzdA4WTO5+Opu7peZ0vmvIFcTPv4AyxbuQV5peXo0OBx/Pm/Kfjuqcno8ubT6OQPwFeShudfWoU/vfFrhFWk4/sv/hdzFx5ESVUBmg19H28+mogpb3TEqtXNETfsf/CnhwfUij7ogSpsXjQX4QNGInfpEjQZczUSbSJ7xsjcUa0furR1Q9McCA0N4mRu26FKxLZORv9OjWHT/Ni1fi4OZEeg98DeaBzpxN71Jpn7fkUuHGFdce3o1nBYqiNPRea2LFyMoORx6BAdQGXOycmco+UEdGwWQH7qFqxLb42xg81eRr/Pg5Lsg1i3eS/skf0wOEXDii+3npDMbSztgT4dG/OM3vKp05ATCIPNpqOqvAzJffrjwKojGHznCETyplwg8/g6RebqugDU5xQCCgGFgEJAIaAQ+EUjcEIyd29zrPpyKTwRDTB6SD9UeEtwrDgcKFqHHbvzq+HRuMFItIqfi8V7HHDqOrqmjEbV4oWIHpeCjJ/nIaOsJQbdHI+V81Zj0IhkLJq7FbZGXTCmixu5vsYoPzQFO48Gw1HZFON+3w+7fp6BrAon9IAHEdrgamSuYtxY5C5Yjnw3267eh4rySl4ieCZkzm93oyA8FDGF4j183Sah+VefIe+PQaiY5eE/syd1R8P3Hkba+HsQrAHBNzwN18i3oB9YB1/m9fAsZR1GHtjXPoOQ97NQ+PIrcOTcXo3MBd36LUL6bUHx5K8Q8vcPUXz3+SVzbNyN4kagXVMXQtxpWLBqF3oMG43CnctxrEFnjEqs5GSue3MHfL4MzJm2FS2G3IrI4jXYl1WM/r3anoTM9UWXso1YdzQLTZPHoLmeBq1lS6RN/RlZDfpjUNdSrFufhW4De6NwZn2QuRK4XG7Y7XaelWM1tbwwt6CggE+11+M558zcF8fvwws3RkAPlOL/Hv89mj4wpVpmzu4qxo9/uA1hN3+EUb0bofLA23h9crJB5rq++TQ6Wsjc068Ow78n/RH9nvkvUrqF4tDCR/Hejic4mfvh7wPQZMJn2PbdR2h7418wtK3bkFfdX4WD25cjozIe0doRlIUko2+XBOP3JyuzTC3thJDKPWjWdQCaNmTVvgGUFKRh++YDiO46GlrqHCMzN29vKJKcGdCbDUPHxHDj3v6qbVi6zI/BI7vDyeqdbUVYtSwDAwe3wpaFSxDScxzaRfqrkTndV4ll89ciefxAnplztroRHZr6Tkjm6EG6no9F38xFu+tGYt/MzZLMlWP9zzMRlXwrz8xtLuuJXh3iodvKsXb2InQYNB6RoSJKE/CnY86Xu9D/tjFoYFdk7hdtjdTLKQQUAgoBhYBCQCFwxgjUJHM2XxT63DAERVvXotjvRHRMDKpKstGodQ9kbJuBQ5nVM2Gu4Aj0GzwIZek7kVFQiRZdkpE1dz4iho5G8JGNyAxvh05JPsydsxqDRnbDojnbYI/tgtHdNazf60ZyC2D3nqPQfBqCE3sgWt+HtKxyBNkK4MkfgNaO1TgWNhCNM+bhSPtB6NDgKLamViEk1IGjB9NRcxeI02XmQu5cgYjfhuHo55+g0tENzW+5Afbt/4O83/3LKI/UvNEIfehjOHrk4/jyTQjtnIKIwERUznoFIQ/F4dhPW2ALLUbEyz0Q+k428l8TZC5i2x0oHTqK99a5b/wIrlEOZE0rQvMHOyJ74oRzysxF7t+FPRFuhDtzoR3ujJZDSrF89W7LRjRAUGgcxl6dgtQN32PrQR96DB2Dgr3b0KBxZyTEZmFHdiwSHfuRVtIKzRoexjF/D0T7tiK/MB7dOlThx5nrufwEhbrRdfAE2PNXY2txJ4xIPI4N2wvQoWtrHN60GA2Tr0UgcxmyDrZA+06V2JNVgs59u+DYZ8sRe+sgHJ46/ax75oqLixDCEm+axnv4vF4v3xvEODS8qqoKoedQZll48Bvc9WQO/vXRvfBmzcdrf/wXrn9zKSdz301+Ck3ufh29okux4K+dERi5DiM65+P1P/0ZjsBD+JPMzNUic6+PwMfX/xZt/voZUpoX4M1nHkFh23c5maMNUCKqVuCuiXMxed7raBEhMm/ZBxZgR2k3tLRtRppzEIZ2qJ5x5GTONRw9O4teOrZNrNEzl7AZ8xaXYOjYAQiyi/sd3LwEhXEjEJ4x2yyzTGuGIQPisfrndehx1TAEU1+b5sWm2TMQ1XUMWsQDe5dMR1WzUejWNqIamdNL0zBl+gGMmjgSzuK1mLuwFKN+PeSUZC7gyMWx3RoSWkWjomgf5vyYhpS7B2LP9FloOfA6RDrSMXvOKnQZfFc1Mscx2TMLu709MKhLLDw5uQhEx+L40q9R2mwcurYMR5lHQ1nhJpWZO2NVr76gEFAIKAQUAgoBhcAvEYEr7pw5eyjCH/wakbcNBxy5KP38CRT+cyrLbVy063QboMS37oGR/Sz9SAAObJ+LtVtzZN3Z+Rt6cPtx6F65EasOy11dzvJRdd0ApZidMxcaCr/PB6fLKUosGZljmTlGZs6UzJVk7UZmRVO0aS6yUrrmwbFNS7AprRzhCe3Ryn0YetJVSIoKoDT/AJYu3Y6E1gPQuWUVli/diHJEo1f/lijaoqFtSlPsX7kJMYN6IlrXEfCWYO264+g5sC38hXuxYvkuVGoN0SM5Fql5TTGoWzgObf0JcW2vQWiwhrwdM5EdPBQdWkXwsfj1Kmi6CwHdC7vNZT1agv++NPsw0vMrBZHTnYjv2Bpa7lFU2BMRFxVA/rFDsMfHoPBgBioCgCu4IVokxaAw+yh8Qc0RY09HRkkYEuIjUJx7DGWOxkiwNO15qgqRfiQLHj8QFBSPZkmRsGt+5KQfgyM2CQ3cLBMWQPHxVBwv8sLujoTboSEusRFK0g/DFtkaDcICqCzOQVZpFJISxIYkuq0CGfuPotQbgGZ3oVHTlogKBjxlGUg7VgzYQxHlqoIzui0iA4eQ42uERg0EkdX9HmSkH0ZJRQA2ZxiSmjeD016O/WtW4ZijOTq3aYYwRwGKAzGIDz/9rppnKa/qawoBhYBCQCGgEFAIKAQuCwSuODJ3Cc7K6cjcxRxySLvx6O7ZgJWpWec0jLqSuZKSEgQFBYmdTtnxBKzJjP1fYSGROQ9CzmA3y3MatfryJYKAjpwjW7B5lweDR/VDsCy3vEQGp4ahEFAIKAQUAgoBhYBC4KIhoMjcRYPeePClTObqC526kjl2NEFYaBgCPCPHdrP0i8xcYWGhzo4l8Pp8iszV16xcLvfRdeTnZsKnhSImJgLqqPDLZeLUOBUCCgGFgEJAIaAQON8IKDJ3vhE+/f0VmTMxKikploeGs7PrbLzMkl1aXl4uL7P0+/1ntJvl6eFXn1AIKAQUAgoBhYBCQCGgEFAIXJ4IKDJ38edNkTlzDlhmLjQ0jB8Yzrgb75lj/+OZOV3nzXRBweYh2hd/+tQIFAIKAYWAQkAhoBBQCCgEFAIXBwFF5i4O7tanKjJnosHOmWM9c3SxMkuHwykODWfszudjmTlF5i6+2KoRKAQUAgoBhYBCQCGgEFAIKAQUAgoBa2auCCEhwdADOmzsrDm/n+/YqeXn5el+2UBnZXsKPIWAQkAhoBBQCCgEFAIKAYWAQkAhoBC4+AiwMkueeNMBm93GW+RsNju0oqIi3j1XVVWJkJDQiz9SNQKFgEJAIaAQUAgoBBQCCgGFgEJAIaAQMBAoLMhHWFg4380SckdLzaYxMleosxPEWTNdaKg4M05dCgGFgEJAIaAQUAgoBBQCCgGFgEJAIXBpIFBczHazDILd7uAllmxHS348AW2AwgidOmfu0pgsNQqFgEJAIaAQUAgoBBQCCgGFgEJAIUAIFBUW8s0qbTYbPzicbWDJd7TMz8/XbTYNHo8ic0pcFAIKAYWAQkAhoBBQCCgEFAIKAYXApYZAcVERXG4XnE4n2/ZE9sxp0AoK8nXWQFdeXmEcPnepDV6NRyGgEFAIKAQUAgoBhYBCQCGgEFAIXKkIOBx2vr+Jrgd4qaXX6+F/agX5+Xw3S3ZOQWRk5JWKj3pvhYBCQCGgEFAIKAQUAgoBhYBCQCFwSSKQlZkJt9stDgxn/wvo4BugsJ450USnISqqwSU5eDUohYBCQCGgEFAIKAQUAgoBhYBCQCFwpSKQkXEMoaGh8Pv8/Jw5dvH+ubzcHF38gJG5qCsVH/XeCgGFgEJAIaAQUAgoBBQCCgGFgELgkkQgk2fmXHxsmmZDVVUF3O4gaJmZGTojcixtpzJzl+TcqUEpBBQCCgGFgEJAIaAQUAgoBBQCVzACmcePIzgkBOzUcFZiaXfY+SYoWn5+nq4HAjxdp8jcFSwh6tUVAgoBhYBCQCGgEFAIKAQUAgqBSxKBjIwMXmYZYLzNZuOkjiXktLzcXN3hdHJm16CB6pm7JGdPDUohoBBQCCgEFAIKAYWAQkAhoBC4YhE4npEhzgRnZ8wFdAT0ADtsThxNIHZDsameuStWPNSLKwQUAgoBhYBCQCGgEFAIKAQUApcqAqxnLihI7GbJGB3L0LG/8qMJWIkl29Eyqg6ZuUBAx8xFh/HZdzuRm1nKmeEv9frLs4MwvH+zWq/344JU/OPdtWBYXGnX888MwogBtTHx730KmD8ZCFxpiNT/++ptx8MxZhqgsUMhzUvXdRQWFsLn89X/Q9UdayHAlCU7rkUczln9KisrQ3l5uULtIiMQERHB+71rXhUVFSgtLb3Io/vlP97lcoHNgXAslK6qzxlnmDLdw0qqHA5Hfd5a3UshoBC4TBHIycmBy+XkOpdzEF0HO17OODS8rufMrdyciedeXAq//5fvtSe2iMInb4+F3V7TUAEvvrMGixelXqbicPbDbtY8kmPicLBa3WrmG75FN0Hb8f3Z31x900RgxJ9g7/RqLUQ8Hg+KiooUUhcIAeZMnWyXX0asvV7vBRqJesyJELDb7YiOjj4hOMXFxaiqqlLAnWcEGNngZT81LqWr6gd45rSxFhgm6+pSCCgErmwEWJllUHAQKivKERwSJsBgZZZsAxS2vSVFoU8H06/u/xnZ6cWn+9gv5vfXXd8ej96VXIvQHTxShIefXoCyUs8v5l3r+iLXXtcOj93dvTbJLViHwHdDgcrKut5Kfe5kCEQ0hu3G5dDCWtX6BMs4sMyDui4MAspZvTA4n+1TgoODERYmjZrlJiyDzQg3y2ir6/whwJrwWcDjRGRD6ar6wT08PBxBQUH1czN1F4WAQuCyRSArK5Nn6tl/zLZp0KDrAUbm8nX2F6aIIyNPf87c0Gu+vmxBONuBv/pSCgZ0j6/19e/mH8J7765lpPiKu/720jAM7N641nv79r8Bbc4fxQY76jonBAIdh8E5ciE7ErLafViNNHNS2aZF6jr/CJzKWVXllucf/7o8gZXDspK/mpcqt6wLeuf+GVbqysota15KV507tuwOJwso1c/d1V0UAgqBywUBdjQBy8yxJJzX44HNLpJxWlFRESdzjJDU5dDwK5HMtWodjY/eHnPCuX7mb8uxanX65SIH9TbOlq2i8fE7J8bEP3sUsH9BvT3rSr6RNvod2No/WgsCVcJ0YaWCEQVGGGpeLDJWUFCgiPWFnY5aT2NRypPtxszKktl6Udf5RYBlR1mWtOaldNW5467I3LljqO6gEPglIECHhtORcoy7iQ1QCgrEOXM2GyKjVGbuZJM98Vcd8dCkrrDZqvfP7TyQj0eeWgCf98rLkky4sSMevr02JoHcFdCnDAbUPh3nrDv0hi1gv2kTNGfttVlSUoJKVdJ6zhjX9QYnc1ZZXxbrz1LXxUWA9W0xp7fmxfoaWSZbXecXAVbdwwLC4uyj6pfSVeeGvSJz54af+rZC4JeCQFZWltzN0iYOC2d7Wto0aIWFBToriWMR5rrsZnklZuaYELhcdrz96gh0btuwlkz8MO8g/vHuul+KrNT5PRgmb/1tOLq0i6n1Hf/eN4C5f6zzvdQHT46A3qEnHKM21MbY7+dZIdUTdGGkhzmpbLONmjv3saer3qALMwenesqpdh9V5ZYXZn5OlsFmTofSVWc/B4rMnT126psKgV8SAuJoAtE/y3wSZvd8Pi+0/Lw8nbE65hA2aHDiXcGsQFypZI5h0L5jLN59OQUuZ/VdpXy+AJ54aSm2bM78JclMnd6FYfLPl1PgroEJAl74Zw4FDq+u033Uh06NgDb+U9ha3VHrQyordGEl52TOKusNYs4q+1NdFw8BtvsoK4c90Vb5rNzybHcfDfgrUFTihxMFcIU1g0vtFH/SST7ZZh1KV539ulBk7uyxU99UCPySEDh27CjCwsIR8Af4+eB8ExTWM0dllnU9NPxKJnNMIG6+pTMeuK1LLdnYvj8fDz0+95ckM3V+l5tu7oQHJ3Wt9flA7nLoXw2p833UB0+OgB4bCcetJy4VU1uwX1jJUc7qhcX7TJ92Psotdd2HKo8OOyphc4bDXruS8EyH+Yv9vDouov6nVpG5+sdU3VEhcDkikJFxDMFBQbDL3SxpA0YtLzdXtzvsfPfBc+2ZC8mPx4THGqNZxxZIzM/A5owCfPPjfhSX1l+02lEWjMeeHIzUN2dhakj18Gh4QhIevq8lfAVFqAq4UZqWjqnv2DDk9xWYPj/bmLeQ9MYY85gLs6elofIMW90iItx465XhaNO8dg/Tp9P24JNPtpzRYeLXjx2OO38F/PHRBThQakNs7wH48IlI3HfDFgz/TWM0btscHb1ZWH+4ED/+vBdZeT40WtgXj39SgD9/moprH+yPdjl78PZ32aiq3s531nIaeqgp3treGf8ZNwubXaf3WsIZJi8PR9sWtTHxbf0faMtfOaPDxG3JU+FvdQi2bDv0uDYIbL0Xtv3m/J3Ni2lxkxAY3Rf2ND98YVthW/AxcI57ImjhXyHgeh5a3oGzGdIZf0fv9is4Bn8B2Krv2nc2W7AXp83DwnUVsDt0JLTpjV6dm5xyPIGqXfjqPz7c/GhX0BHaRw7vQGLzzmf8HhUFBzF38WbA5kRwUEekjGkD1znKbs6RDUivaInu7U5fXXDGA67xBeasss02TlRueTa9Qf6s6XjtqzI8cv/NCA+yGXFCdQAAIABJREFUwa8X4rNX30O3e5+EZ98SHEvPQC4aoHnDBAwZ3Qdsi4ny8oP4/K35GPvkA0gKCsDvOYKPXvk3Wl/3DFJ6RCB7VzpcrSJRXKQhsVH4Wb2yryIfBwtsaJcg1rWuV2D30gU4VKTDrwXgcrTGsKs6w20vQtZeL5yBXXAlDUWEu/pWtlXFx5DhawpbaTqSEk8tZ2c10Bpf4v3fkZEnPGiZHfTOdiA9kytQuBaTf26Kp29rAl3zYssnnyLsht+hTcSpjcempbMQ0+tqNAvz4MCi/4Pe7i40CS5GVVAkqnKOID6xDe93OJMrM30HGsR3gttx+m9u/WIRwu4YiWYlh7By8Q50SRmHmNCzO6vMW56Dg4VutE+ovWPlicZ/st0tz6bcMlC6G3OXH0benpnwN70WzdxJGHBte9T3Rv3Ll/yAwcMmVHudgK0Y836zCD0+uAHh+ZuxfGMAKSN7GDrwTObuVJ/1HnkfG4pvRf/OJ16riszVF9LqPgqByxsBvgGKy8nJHKsEstnsCLDeOZaZYwqWbexRX2WWrW4ei1E71+A/O2pnErSAHdf/vh/cby/FN6FnXqtyKjJ32+Qbkf/FHMzeWnpeZyuxTTQ+f6v2To5llT489NR8HEqte7P99eOGYejAcEz7fglWrvPivr8OQ48QL558eSmKy3yIuWYcbi/ciLeXm2SGyNw3DTpjbNYqvPZt3co7Iw60we//7sA77++G5xS+wJmSOQZ2YutofH6CHT91XwkC3w8CsrfVeU5sPb5Glf1WONcDWmR3+G58EvYPb6vz90/0Qa3FN/BG3g3Hlvo7n+1CkznYAe36r2BrcmutVzyjEibNjx3f/g2+wS8iuXHddqk5EZmry4To7Fmf/Iiku25EhAwhHdm6DJlxfdEn3l2XW9TpMxeSzLEBnewwcaZL8/Pz6zRm+hAjc+9NDcLgW4aie7Qblemf4qef7Gh7653oHu1H3uFN2OtrjQGtTUe6vOww1i+ZhYyIO3Dr4DDk7tmIPcU74HVcj5QetXfdtA7Im7kIS4rHYlTbM4tmFB+dg8+39ceD4099/zN6+fP04ZPtbslKUthmKCwAUterLmRO13zY+d18tLpxHCfb7PLkb8IrX4biuTsK8OFX0bj3/rY4c4sHeI7Px4qy8Rje+szmi5G5kNsGYOtHyzHqN6MReYHP0DnZcRFnu7vlvpm/g6/3h+gYd+K527VnKzq271bXaa31uVORuc5vtcFXr5Xh4ZdFMKW+L0Xm6htRdT+FwC8TAXZoeEhoCNv2hG+A4nDY4ff5xaHhjNmx1Fx9nTNnJXPBg4fg+bbH8OcPD+K6ccPRzbUa3p7D4V6+CzNWHUVR7zboHOZDxw4JWPf8MrS+6yq0aJuGdetd6DsigBdf2owWAzuglTuA5O5xWPL4OvT881CUf78fiU/G44f3N2HdwSqEpSbildWd8X9PT0daeRQmXN0GWkk2FjyYhPv/nYkXZx3FO6+PwoHte7Dr5RiMnOzBaxui8GDvXDg6JeL7W2diSx2yUCQe993dHbfd0J5vCWq9Nu/OwRPPLoLfV7dsJMvMDYg9hKqQKrz2owcvPR6H9aVNMOutxackc68ebIy4mCo898BMbMkOwvX3D0Bnbyb2FjZE+2a5eOXtfXjnn1dh28/7EUhOROLR3Zgzsw3ufjaAefMPokFOF3T/VQlWLTmCtZWNcVdyBbZkOjBkgAuf/u4o7pvfrc6ZOXr/39ydjEk3dKiFSSBrDvTvxwF1zIJWI3NoDf/Nn8L+0z0IXP132FLnAQl3w79zEhxdFiBQ8j600lD42pTC8e130Cd+Bhz5FJqzD3y+d2FftZEPTwvvCH3s/wIlSxHY/jzspWOhj34E2oGZ0JsMQmD3fXC4p8PXJRXartmwl7VFICEYNsTA23Yv7JuqUJWcCvcnc2FLngN/8V9gy3lUZOZgh9ZkBBDdD56Ir+Be3x2+8cNg2/wTtOaT4A98DseRrvB0q4Djw2eBPndBq7Ih0HogMPsuaBXeOmsdPb497BM3Q7PXjkufyRbsVYU7sWTFfni0xhg8vDeC7YexYXU67C4Nx3c5kDzCiZ0l7TC+axD2T3sb6DEO637woceQfGRXxWFg385Yt+QLJHd1Y+v+wRjQrwEWfbkA7SaMQumBbcivLMXRJUFIeSAGC9+Yg4SRI9FjcAeE6To8ZZlYtXwjSjxh6JuSgtigdMz5fj0iWsTCU1yKxO5D4ds3H7vLGiIuthG6JBVjzfpiuB0F2Jkfgwn9QzFtdyJ+N6ohSrMXYO/x7khskMozc10SgW079sFTlov9+mBc12IpvliVgF5tKnF8/37Etu0AvSgLB/ShuHNkOLL3rsehAqA85zh6jboeEUGnz3jQZLFztVgGouZ1RsQaACNzX62Nh78gEr++uynWTJ4KV7souAfccAoyl4qNu/Oh79mPnrfcioObZiMpNhObCm5A3y6HsX1VA/Qdmoi0pS/ieJMHkL1rN2JtdjS8dhD0lZ9geXYnDO7ZFu6iZcgoioG/NA+ViSPQzTMDU/bGoVdMQzTvasem1Ahc1SuBv+Ke+TNQ2P0G9IvxIW3Lj9hxMAK9xvfH0anzUdIiFi5WghjcHD1bB+Ob2YvRNq4Nkvp0Q+qqr9Fv+B1A0Rq8MasZnrjuOGYsDiA+6zjirm+On2ZUYnAXH7J3b4IzqRfCUIa08iTcNDIOSxdsQnBkEPwlBxHZ8jp0alX7cPCTLZ6TZTPOdHfLE5G50Im3o+jrn1DetRmC/WFo3taOxR+uRNMBQ9F9SDuE6DrP4h368W0syWmHUbfdgKYhmVjx5TrYWsTAU1KA2K5XIS7nO0zd2xTdm/lRmJmB3sMnoCB1HnLKGsBbmAVfqzFonPMVVud1xaCe7VFyeBra9ZyEtYs+R0yT1sg/korMQAu0SgDyM7LQf+R1iAwV1RRbvvsBG9z5aNVoHFL6iYxofuYe7D9ciIIj5eh5yzAc/Pxr5MS3RGxMInq0dmH7zoOoLMxGYcJYDA6fj4/nBKNPpwgkJAVhR3YcxveMrbOuYoSa7W55ogz2megqeqBJ5jxY/++FiH1oDJoHAlg37x10GvhrLJg9B3FN26Jt517wHtuA1AKgLDcLfUZdizXT30R400HwlhzF8eAxuGlIKDJ2rceRIqC0oBhDRo/G2uU/oHPrKGzeHYeBozqBrWyWmZv96JdIaxeC4bffg/ahfkD34dCe7cgqLsHxtQ6MeCAJn78wH92v6YiAtwD2qE4Y0DEW+3buQF55CdKXB2Hso3H45MVl6HFNe1SVZiEyaRA6NizAvKWpaBQfDu+xWXC1exKxpR/A3uoRNI+tTvtVZq7OYqc+qBD4RSPAzpkLDgnmvXKsCiUQ0GET58wV6tQU3rBh7V0Ja6JSl565U5G5jtpcpDcdjaq352NKRChufyYFAxPsiHbZsHTCdPjvG4vyuTPxSakT977YFz++sxk3PjocvRrZER2iYe64uYh8YSz6dvVi8t8XY+3hKj7EoLxY/Hl6X3z/wnRsTbMh4nArPPN9JN7vGYT7/iXI3GsvNMcfnt6Phqu74dkfNPx9SRBevjsUsz5bjlnrPfDUkWyw50XHhuCL98YjNLh2rPVfn27Fd9/vqpNAMTLXOXIBbN2GYuVkL7r33I7tAwZi9ZuLTknmnlpUhdmlLdHt4Fq8tbwIr72UjFcfWY4iTcMTr6bg3eeX4K8vt8XTT++FO7k7XhpbhslXh+GBb8vx2j/3YEKPUWhWNhOT97lx89+uxa4P52H7wUrc89drEfhkJfq/1fuMyVyDmBB8+d5VCA2hQjwTAt+aP0Bb906dMKlG5oI6wnfze3DMfw/69f+ArbiABx78ax+FrcNb8K8fDnt6CLRJi+A7+hL8XQfC+e/7gZDm8F13Kxxfv1rtmVqTmxEY/yy0Q+vhdX8M588roSX+GlV9FsC96xP4i6+CLR2w9f0G/oL3YfMmwNNzGVwbrkLlsBOTOVvUYGj9HgKcjVCFD+GeWwXv4IawT3kSWuMp0At/Dy2vD3xPPA/H509Bu/o/gD2AQFAJ9CkjoZWcWbZQ79MXjn5ramHJsg1sE44zuapKt2DG3CKM6rwb/5pahtAQO+zeGFz9wHise30jRv4xEV//14/fPAR88NIihPUZjDuu7Qq7Bqxc9AUGDp+EhQsXY2D/Tli6MQfDesZg/vSZOFxQjLJlTXHvlPE48NocdHxqopGZo/FVlR3G58/NxMjfJmHF8RGYlBKC0szNWJLRHG3ztqBy2Ah0dQZQkDEfB3I7okXDfKxKj8Golsfx2ZakE5K55lFHMHPGGhSXFSAnfBIeH74ZPx8bgVsHhmLXxmmIa3MNGmh78ZdvwvDCPWFY/dNUbDlWBb/Dhtsm3Y+Y8NOXFdP46+tsM0bmpuzojU7p38ExoD9WHm2HYb5FKO018ZRkbvOuAJqE7IYtvgOOLs1F7z67sTL7BGSu2WNI/WkKmo0ei74dm6EibQbWeiZiZPt8TJv8AlJtTfl8Bre4GTe0XITV/ttxXXIA5bl7sOSwSeaOrJmFQ4lXY1hCACwTte2LL+AenoLps0rx1L2doOt+zFm2CiN6tML8zXkYP0T0Fq9a+Fk1MvfkxBJ88d+N6DnxKiS50vDVlqb47agYlBz8GAcCNyE5qQIf/HQMd41w4LX35iAinAUbNfQcfBMG92xcZ/Gur91HOZmb2QRPT2oqyiw//AzhN90D9+b3sTqvMwYN64LYBsDm/6xCl9+NrZa58dnSsXR2JkaM6QV/zmx8saYb7rwmAeXZ6/HpljaYmDAb6wJ34uquHqSnroAzsj2WfDwZGfbGvAQzsu2vMaH9SmwM3MwzcxtXfs7J3Kb1MzFk8DUIFKzEP+a1wB9uTsCeTT+gYctrEBsl9O/Wb2YD44dh98xFGD3xKjRwebFt2Uys3n4EpUfDcd3r96Dg37PQ4L5r0MYeQM7RtZg9ZzPyS3Lh7vIobmu7DFP2D8FvRoajLHs7lhyNPyMyx8bAzp1jR3rUvM5GV52KzHVO+QP27FyKHslD4PfnYdWPU7H1WCX8Thduv+O32LPyU/QdeTc033589m0wJv3aheU//IgdxysRCGmA3905CfO/+wuO7OiNSX+9BpGyGpWRuTkPzkCbZzpi6lQPHrm/D1x6MZbM/BF7j+ejbH1j3P7BEEx/6QjueKkf3J4SzFyxC2P7t8SCGTNwKK8IZSua4O5P+uDHlzJxx1/7QSvMxrasKsR70pDdqCd6xgWDMnONFJmr8/pWH1QIXIkIHE07gvBIWaWj6wjoAdg0G7S8vFydn1Og2ertaAIrmQvpNwSv9D6OJ97dj7sfG4/4fT/iWJPxsK+agW8rh+C12yrw5MvbcM/jV8H+7M/w3TcapZ/NxuehDk7mFsx04g+DcvCHd/bhj8+NQ+GD8xHxwgiUL9mJjr9JwPuvr8K2LKF5e08aj2ti9uKNt/cDaa1rkbm//k80nvpzlkHmXtpoww0hhWh2TTIW/fMbrNxZvRfpVILSp08CXn12MBw1OuGrPH785vF5OJJWt1JLRuY6umZha8wY3N7TjpdeWYpmvxlxWjLHeuae+yADj/2tPw4tWIW21w3E5v8swJKjcXju9SS8+NQavPDXFnj2mdRqZO6J6VV4cfJOXJc8Eo2Wzca74U70+/14dNi5DJ+t1/DC28Ow45nVGP5pzzMmc717N8Zrzw6Bw1HdIdb9FfB/2xla7qE6rT2DzK0DbP0/gyduBpzLS+H71ROwfTsSWiGgBwP2MYfg2zEW9uMRCNzyH2g/P4fAjc9D+6w/bI6b4B1hg+O7b/gz9TBAKwO0oJ7QbpmGwO7P4E+ywT71Wdg6vA9Pw2fhyP4I2HUt/7wt5G74+4VCO7gbyF4BLe5uVI0IguvDd2AbvQf+A3eambmUj6H/PAL2pKdQ1c9xSjLnXL0DlS2mwj0zA/ot/4b+4+gzI3Os1PLmObDF1C7zrXs/kA5veQDOEDt0WxnmzFyOQf1sWLu9HUYOTQL8frAdHvI2/C/m7UpC0vhr0S9sO774ZzEGjs3HwexkjByRgNWSzO1aMB+FjX2IcA9EpGcDMkN7ITk+H+/fuwE3f30V9k7+Eu0f/i0aOkUvld/vhc3mBPQSzH/3VbSdOBFLZtlx22+Tkbd3OfYhGfGHt0AfOwTtdB0VZUewcl0mWjWPRaMmSbAXbcF7ixvhiZuaImPDezjsugVtokRmznd8Dtr0uRm2nCV4a2HbU5K5xwavx/T00bhrtB1LvnwfXa5+9IzI3MkcVRYxY6WWdd3ZkpG577YPwPX9tuDT9zJx1WO3o3LptDqRuW4tPJgydQ46DnsIvUK/xPLsG9Cnayo2LAvHkJSmWPn5a3D0fwilJV609G9AasMJ6G2bink5Y3BjHxtW/vS/aD38AcSFafDDhrztX2Kj826Ma++pReaqinfg0/f24fqHr0VsOASZG3cdtvx7BUb+6Vo0cORh3vx9GNEvEUt2FWJ03458vpfM/gRDxt6Fgv0/4cMNvfDk1TlYlZaAkINTEGg7FJuONT4hmbv36gb49xu7cPsz4xDl0KEH2Hk6dVIh/EP1ddB7wJuKL97cjOsfn4gQPQffv78FYx8chSibDm9lEXYv+xDBPe9GztS56HLPrQh3mD2DPlsm1i7OwsCh3eD37MT0T4ox/r7+KNi/CEtLh2KYawo2Ou7keDMy5wrvgZ0rv0KPq+5BpJMVM9hQemgaFheMx/U9XWdG5njP3Ag0ylyNebMqMWZSNBZ9UI7x9/fDqs+mIv6uCSj853zEPjKWZ7hWzvoXuqY8gLLUOZh2bDAnc9OPDsOkQaFnTeZYZo6VJNe86q6rzG9aydy6j35C+K03op37KGZ88hNG3f4Atq6fj/4DRiJ397f4+fhVuGOkDYu//BDJ1z6EvWs+RZ8Uk8yN6zIHy8puwcTBwPyvv8XQCfdg9ZLv0LNHIjbujULKgPb8wUbP3P9dB9t+Rv66omubY9h9rA36dbHjiyeWYfRbAzDtD/Mw4Y27EaUdxPyVJejZNB/pWjJ6NCvB//1uHSZ80As//i0Xd/yll0HmWjiPY11BK1zVsyGOLHgKx+KfgyJzdV/f6pMKgSsRgeOZxxHkdsuKB41n5fwB2TPHC4s0jTeNn+6qS2YuYVhv9Di8CzMPl8Fd2gB3vdgNLUN05JZVIH3lcmywJePesdHY8dJ+aL/rgM4NgezSIhx8YTP8V/VCxfx1WBBkx9g7O2D9J8dw/WPd0SYKyCwrwf4/b0PIHd2Q+f06HB7fB+MiMvDBD8fZ/i2wOZ245rZeGNIyCLoWwPHUVHzxSDiufjgfn63NwV23heODjwvw/+ydB3RU17m2n+lNvaACQggQiN57Nx0MBtxb3JI4cXKT+Dp2chM7uU7yx4mTm2LHcWJf+8aJe1ww1QZM772JIkAgUG8z6qMp5/zrnAFs0yRACEl8e7GWQNpnl2dvDfPO1yIOdOHu/4Z/VoTznwNjmNCjnke+sY6c+sa9U7A7Lbz4/GS6pX6VV1BR+dPru1jwyeGGMJ79+agh/elo2cIHpX344UR4+ZXDdL17MAc+2E2tN0jkiKFMqs7iw31fiMOoXT247ckq/ndFLrF9u/Ct8SbeWhPk/lkpuMxBNizbzcKNVTz8SCKvv1aIpUtXHhzi5Y3XK7n3JwPpbi1m20c2gnu3M99pwuWM5qFv9aFDOBQd2s/LfzLyrVfTWPSTLRw9R5hdbGMakxd+O4nu5yaGUYMENj2AYftbjWZi7PIL1F4DwQjBms8xrPsjBi8YM36D2q03qD6COx/DPGgLqmk3KEECp76JaWcpxrRnodcgFGMR6qYnMJSEuBnb/QJGjUAN1uMveQLzpsMYB72K2j4JxbcCw+d/guRfQs4zen9Dxk8gYyQGxUEgvhDjR89hHP5HVGsNqvsI6pHXMFbMQzX/A0PiQ5AxArUmj6BpA+YdfoK9IzCu+TuGmGdQa/6EoTKD4G33YVq3GMZ+D5UKVPde2P4nDHUh63KDzQDq8McxD/nDeV0vLzW+wsmtH7BsrweCLsbdcivpCWb2rFnAjhOVuKKGMm9OT4yWfJb+6wA33zUJxZ/DqoUK4+alkb1zCbEZUyk8vJpeAyYSKNvEb/+Yw3d+djdOfz4LFqwgYE0gAyudb5tA7eH3WLkyninfvok4VaUsbwfzF+7EaHXSY/ztDO9spfjYMpavL8AR040Z04dTuns/6uC+pGikCrbw6eoD1NWr4E9n7oODOLDkTQ6VuUgc2psMRxox4QWU+JKJMR5l0ed7iGrfEYe3NyMHHmNL2QBu6mUnJ2sD0e2HE248xT9WOXhgqoFl7yygWG1H38Ht6dJpAOGOxr0GaFYfLQnKuQWSNSF3uSnwFfdG1hzvxfhBLratX8/QUePI27GJuvTRdI1QqCw6wqlAe3q11/zkQ63eW8DRHJWeXcNY/q9Mhj40kvDiT9nnGU2/LhZWL36XUx4bXVONRHeaTFXgJLs+2MltP3qImPo8FryziOh+cxiSVssnC1dR77My+Ob7aV+znCPmaQxJ8VNfcZI9RS6Gfqm2pq/6MPM/XEuVasJi6cjNd0wmqj6T+R9tpQYbE2bdToK9gj0nqhncI1Vfa87+FSzbmU9y+yRMDGDqwDJWHcljx8ogDz/Wmc1H4pg5KJK6/M/IU8bRJbGeJRtLmTm2C3WlG5m/8DB1GJh4872kxp8vDC70e6O59mlCQrOentuupCZgXckuPly8mwBOxk6fQ1pSgD1vfcIenx9HeC9m3TKEosx32bShA9MeG0306fi0oKGcQ3vc9OrbRV9G8bF1LN+QjT0unbnTR1KZs5Is41SGdvRTUrgfi6M7lsBxPly0HjXoYNgt99E9/CSfvLOEuAHzSDDtokP6RI4e3kyfPiNQqvbz8Y4kbh0fy6kj64lIGkFkWOjDzezPd2GfNJBkVeXU4ZWoccMo37uAPSd9pMX3o8vN/aj+eCdRcwaToKoUHt/AZ+uOkpzcnmD0KMZ22Mumkn5M7G3H6znOnpIYhqU3/B7hDO+LZRW9vNeqL04vd/OfCHZ/gtToILWlu/ho/g4Mri5072mgT68JlB9bzaItJ5k6bRKZyxZToibQZ1B70jv35+TB5WT0nwqBPJavtjJ5gp+l7y6lXE2kx8AU+nbvw+HMDfTpN5JDa9ZgGTiRLuEKqrGW7f+zi/T/HE2UqrBl1Ta6j+7OhgULqQhG0M0SQ9qsNN57bhuJvaqornIw9ZY5xNjKWPTJcrzmODIMDtJu6c6GdyqZfH83DDUest1+urUPY8fSD9hfbKHLsA4k2wfi8C7BmDyXxDOmwdPbFzfLBv93lA5C4IYgoMXM2ex2/b2Hqihn3dgNbne5/jGiZplrKjHXmohOz5jEEz+p4ZF7N5Kj+Ro10LSafE/8x1BmTep8Xs+s4x6+9+MV1NU2Pgaqoflaw881Jo9/dyi3TD6fiVq2DeWDsdq7zybfimH2bt3N0lhweQknGlqIQQt3vGcrwRVDMVX0Qb3vbZRFfTCWNPTktf25Gh6F6e5MDPZQDNOZdiVJHZpypWWHFvBZ4XjuHh9x2dn5Gl5HkJ3/fp7kGT8hwVnNiucX0P2Je+loblxMasPjX1mPi1kcvF4vWkbLltYC1uP885lV3PKzR4ht5kQYF2JRkr+Of/6fj28+PYnwa7Cei5WP0EIKNLGt/c5Iu3YELvVhx+UmoLl2q2yakRV/Hv/7y1zu/8Wwa5IcRVuliLmmOSsZRQi0dgKFhQW6+7rmqq59WKlpN73W3JkEKJrCi4qObnCfjbHMNThIK+7Qq087nn96LGHnxIVV1vh5/OerOXq4tBXv7sqW3rN3PL97Ztx5TFRfOcEFozHkH7yygRt4ytDvGZQTf8BQcXmpxhuzGGPq46iduoDBR8D9S0x7Li8WrTFzXFYfLRr/lqWYEqed91hdXR2ateF6tJqc5aw9FMeEaQOxX6M3yHWeg6xZf4SAaqdz/xH0TLmyVPtNxcdut6OJhXObZnHQ3qhqGaakXT8CFyscrp2PJuQuJ5Pl9dtF651Zs4pqyYE0N9dzW0v9sONqaKtBN+sWexg+O43GB2pc3owi5i6Pl/QWAm2VQKg0gRWtpJz+XkP7XFJLgOLxuPWPKLX/6JqqNEFbhajt693XbyEp/gt3pzN7femfe3j/341LetLW+FyMibL5UdStr7S17V6f/Qz8D0yjX7jg3KWlpWJpaMZTiY2NPc+9UpteE3Jnkkk143JkqnMIxMTEoNUCPLddiXulwL18AheLJdVGkteqy+epPSFi7sq4yVNCoK0RyM09pX9YppcjMBr1/+sCAb9WZ65c1T5J08x0UVFimbvYwWuuhI882I/75/Y4r8upwmq+8+RyKjxN70rYki+ixuThB/rxtXnnM1GqslDfHwk1ZS15C61ibVryFtOdxzC4vurGqv3OVlZWotVtknbtCWivk5pF7kLlCLQz0M5C3Peu/TlcaoaLvenVPsHUxHZjk9Jc31203tm13xEtlvRcMS2vVVd3piLmro6fPC0E2gqBoqJCbDa7nvhEDZnl9AzvBnd5uWq2WHRz3Y0YM9fYA05IcPHaC9MJP8e90h9QuPd7Syk6VdnYodpMv3btXLz+4vlMUOoJvGfHcJ1jzNoEaKMZ7l6DKXbkedu53HpmbYLHddzEpbIjXk72yuu4hTY9tSYgNCFxbl0zTUhoJTvE/fXaH//FCoXLa9XVsRcxd3X85Gkh0FYIaGLOarWBFidnNKAqoa+6mNPqFGhBdNp/hA21GzFmzmo38+qfptGp/flxMm/PP8TfX9vVELY293Or3cQrf5pO2gWYKHt+i7rmx21uz9dlQz3nYJr44Xk52a80I9x12UMbmFQTCJr73rnZK7WtaQlPtFggadePwMUsQtqKriQN/vXbSeudWbNYa+4/57bLLdXReglcu5WLmLvPWgI1AAAgAElEQVR2bGVkIdCaCOhFwx0O3SanWeSMRhNKMIihvKxMNeq10pquNEFrAtOYtd51Ry++fX/f87qWerw8/P1PqSi/vKLPjZmzpfe58/aePPa1fuf/x12XS/DdFAwtL6FfS0d6/vqckRju3oHRFUpr/uWmufRpn3ZLax4Ckh2xeThf6SxNnQb/Stdxoz6nfcihZXi9UKyifNhx9bdCxNzVM5QRhEBbIKBb5ixWPV5O1YqvhjTdGcucqrumNMYyN+n29/F7b5xsbWExdt58cQbREVo6wS+a1xfkuz9ZyZEbMHvlxZiowVqCHw++Ztkr28IvYqP3oOVvuPk9TKl3nPeIxGc1mmKTdLxYdkRx32sSvFc9yI2UBv+qYV2jATSL3IViSaUURNMAFzHXNBxlFCHQ2gkUFBSgfXipaTZFCWLUShPoMXPuclVz2Qp9stawm+Wv/rqN5UuPtnYejVq/w2nhzxcqhA3MX5bNn1/aiqLcWPWKNCZ/+s0kMtKizmMYPPQ7WPEUXN8SYI062xbfKX0ypikLwGT/ylLFvbJ5T+5SFgfJjti8Z3Gh2S5VHLwtpsG//sTPX4EWS6qJuXNjFaVUR9Od1sViEZtuBhlJCAiB1kBAE3NaeaQzBcO1eDnN1dLg8XhULZBOq1PQmAQoNXUBvvXkck7meFrDvq9qjdOnduZH3xmmoflKq/UGuPWhT6itvvGyCE6b0pkff/d8JmqgiuDr8Ri84vp3VZdOs5hbwPhwIUZbwnlDicvS1dK9vOfDwsJ0//Rzm/ZGVUt6ItkrL49nU/e+VM0/OZ+mpn3+eBJLeu0ZX6rUw7WfXWYQAkKgJRHQ3CztNjtarpNQDL+BoFaaQCsaHjLXKcTExDa4Zq+3jvKKelZvztVjxbRMKm21zZqRTnz0Vy0j2l437irk0IEbM1XjxZgop16FvLy2ehWad18dhmPscH5xcE041NV5v/CTbt5V3XCzaa+LdrsDo/GcT3NAT3gi2RGv/5XQzsekx3x/tdXX+/TaO9KuLQHNBflCxcG1z4fr6urkteqq8Bswm80633M/UL6qYeVhISAEWhwBTZjpWSobaKFslla9V8gb4nRpAs0ypwk57Z9Rjchm6fG4cTjOL5rd0ALk50JACAgBISAEhIAQEAJCQAgIASHwBQGfr57w8POzAZ/LqKAgH4f2IbPJpBvhNHfLgJbNMlQ0PPTJZmPcLEXMyfUTAkJACAgBISAEhIAQEAJCQAhcPYHGirn8vFzsukFNxYABrRqBHinn8bhDljlDKLVwQ03EXEOE5OdCQAgIASEgBISAEBACQkAICIGGCTRWzBXk52Oz2/QslnrcnMGoCzq9zpzmY6kpPHGzbBi49BACQkAICAEhIASEgBAQAkJACDQFgUaLOc3N0uHUC4XrVjlFDYk53c1SV3ONy2YplrmmODYZQwgIASEgBISAEBACQkAICIEbnUBjxVx+fh4uVxjBYEBPgKIlTjnrZqlB1P4hbpY3+nWS/QsBISAEhIAQEAJCQAgIASHQXAQaK+ZKSkr0DM5n4uVMJjN+nw9DaWmJeqZWQfTVZrMMljXXvmUeISAEhIAQEAJCQAgIASEgBIRAyydg0IoIXzhjZWPFXGGhVmfOpte41QqGo1WH05wr3eXlqjaIVt/gqmPmfAcxOCNbPlBZoRAQAkJACAgBISAEhIAQEAJCoBkIqN4gmFMuOFNjxZzmZqmVJjAYjbqLZX29N1SLUisarik8o9F09W6WIuaa4TrIFEJACAgBISAEhIAQEAJCQAi0FgJNIeb0OnMOJ6qq6NY5s9ms15vTxdyZKuJXHTMnYq613ClZpxAQAkJACAgBISAEhIAQEALNQKApxZzf78NisehZLTUrnS7mtD1olrmrLhouYq4ZroNMIQSEgBAQAkJACAgBISAEhEBrIdB0Ys5xujSBWS8ersfPlZeXn7bMqURFRTfI5JKlCUTMNchPOggBISAEhIAQEAJCQAgIASFw4xBoCjFXVFQYipHDoBcN177qljmPx60GteJzEjN349wo2akQEAJCQAgIASEgBISAEBACzUKgKcRcft4pnK5wFCWk27QwOe3vhvKyMlVTd2azRdwsm+U4ZRIhIASEgBAQAkJACAgBISAEbhQCTSHmzpQm0MoRhJpBT4ZiKCstUQ0Go16nIDo6pkGm4mbZICLpIASEgBAQAkJACAgBISAEhIAQ0Ak0hZg7k80ylPjEgK7fUDU3S4+qm+gMBomZkwsnBISAEBACQkAICAEhIASEgBBoQgJNIea0OnN2u12vMacqocLhegKU0tISVfumFkQnRcOb8NRkKCEgBISAEBACQkAICAEhIARueAJNIeaKi4ux2Ww6S80IFwgEdI9Lg9tdriqKVjRcLHM3/E0TAEJACAgBISAEhIAQEAJCQAg0KYGmEHMFBQXYbTbdIqdpN5PJFLLMud1uNRDwY7XaiIiIaHDhEjPXICLpIASEgBAQAkJACAgBISAEhIAQ0Ak0hZjT3CydTid+vx+L2RIaV4uZ08TcmZg5SYAiN04ICAEhIASEgBAQAkJACAgBIdB0BJpCzGl15ux2B8FAAKPJqLtaahksDR63W0X/h0pkZFSDq24qy9yxHe+S0msGVnvIGnjq4GfEJPfFFZnU4BrO7VBRmo2nIJMOGZM5sXc+XQbddbaLavBScmwTQUXL+GLF6swgKika09m0npc93TV7wFd9kv2rihg4a0ij56g8uYhjB/szYGqHRj9zJR0D9eVUuM04nRXUW1OIsl/JKFBTtJG9G5IZfmssx9atJ3nYDJwW9SuDeU5tptQ4gq7tv/r9K5ux4afqyveyb62FoXN6NNxZeggBISAEhIAQEAJCQAgIgcsg0BRiTnOzdDgcoXIEhlDyE63pMXNaApRgUCE6OrrBZTWVmFv/7jcZOP1ZnKfF285Pf0lq3znEJvdpcA3ndqivq6Ci5CjR7bqxdcGPGHXHX892UUyl7Pt8Jb1H30LAX0Lmsr+RNuYZomNCAYQtqbVkMYeqoChawKWKajBhvEIxfEbMjZiXiqIFbpotX5TLOH0YqhJAxYxR09/N0ETMNQNkmUIICAEhIASEgBAQAjcogaYQc/l5eYSFhxMMBs5S1OLmDOXlZbqY08RdVFTzWeYuJOY69JjOqf0L6Tv5KSxWF4c3/R+umI54q0uoLD5M0F9PfKdhdOp7C1vmP4nJ7MBksdOxz2zc+XtJ7T3rwmJu5Vr6jZtHUKnlyMrfEzvwRxhr1pGvjqBPRxdBYxH71+6n3+iJZ+H4q45y/FgWNrOPqqpEeo8YRlXxdspLFRyu3kS385J9ZCd2YxXl2ZV0nfwQ6vG/cTQvkegkFfeJ4xhjuxIZDtV59cSPvYMEp5ecvaswGHzUlPqIGzePmPo8Dq79HEdCHNTXU5bXgWFzh+KrPETO8WwsRi/VdV3pPbTv2bX5KvdyaNcBomIiqC4/Tr33Ft0yl3/gPSrrnZj9ddQbRtN1mInMf7yOrd8gXGo1bncEXUZNxunbw8HdWURG2qis8BGfMZeEuC+UU+7eBdSawjFW7afkVAe6T5+B9+THeOpc2AlQWZdG95EDMGS/ypETCdjincSmj8JQvJncshpcxloqK1Lo1DNI9hYDvW8ehdmfx54FG2k3vD2ntiYx7DYbe975hC7zHqBk59uotnYYCcPZcwLKsdfw8C169vDre1a9OWRuWk94XAQBtQMd+g3Am7eK44eqiWwHdeUGkoZPx+rewp6tlcQmKIRH9UcJ7qCi2kmYs5iiY6foNOIpag8swDV+DvGqQsWJpRS4hpNqOnXWMufJ30Z5aTGqv4Jg+E2kp9Sz7dPFhCen4XRVUFbgxRLZDpexlOqanvQYM5j6ihPk5x7A4nfjKetDz8l90T4qUA0+jqx+g6QRjxBuNXBqy39B0tNEO45SVJCLWl+Bzz6NjL6w+7UXsQ4YRbipBneZg7SR04mw13Fi72pMBh+VxZA0cTamY++RdTCCyKQg0fEjiU+JPk8M36Cvk7JtISAEhIAQEAJCQAi0SAJNIea0OnNOp4tQnTmtPIGColnp3OXlqs/v0wPpomOar2j4hcRcx96zyD+8HFdMZ9L63cKmD77PkFn/Twvtw2S2UnR8C7mZCxg869dseO/bZIz+Du1SB1OWt4eSnK10GXgXO5b8nOHz/nD2IDXL3Lb3nkJRXaCGE9H1P+jWP4nKvBWXFHOqGiDg8+oiN2vt5/SeNJmsTQdJHphK3h4v3YYlE/DV6ibOo+sfpV3PN7CV/5Pc+Dn0SIilcO9zVPMIXfu249S+l6i1/oDu3X0E/HUoQYXS7BWUx84hvvIfFBbfSb9RDuorj7BvdTGDZ4/izPxKoJ7Da7fTd/rU03tSyFr7bRxJL5KSbqUs+01OHhlP32kB9i3YTddJN2EJ5rPn/Q2kPTibk+8+T5eZ/0NUZJDjW3+MIfyX+Aq/gyv1r7TvbMFbspIDW5PoM7MHoVBK2P/53+k18VEU7wF2fpJDxp1dOLJwD71m3IHNFOTwyq8R2eUNonyvcSQ4hT4ZnXQ33cw1f6TzoK9jtHg5uPRJOox9mYJtz5I64jfg3cDRI2l075qju1meEXOdb72LE8veoOOobxAR7sBkNJB/8KtiLli5kT1b6uk5ZhRWmxUjAY4uX4Bt2m2kKAqeglWcLBlIl4RMdn9aQf8HZ+BUajm8ZDHhM+6gvSHAvs//Qq/x3+Pk+kuLOSXo0z80qK/JJWtXFQNGJbDjw810uv8u4lSV/Z99RJdpt2I3eNi79C90H/c0NqufgK8OxVBK5gcL6XLb94m0hUzfpTlLKagfT8+upex4cwnd7/oWEWaffre8lUc5tMnEoDnt2fmPH9Pp5teJiw1was9v8KpPkt7fpN8xLWNRwb5F1HW+j8SKtzl6MIW+M0dgbZEvV7IoISAEhIAQEAJCQAgIgS8TaAoxd+JENg67A7Ml9I5dKyunf62oqFBD5jrDdXez7DzgTmor88k7+CnxqSPxFO2n17jvcXjT6/i9VSjBenzeCgbN/CU7Fj3DoJnPYnVEnRVzXQffy4F1L9N34hNfEXP7TlvmNIFUmPk2VZE3E8vOr4q5NfvpNyZkmVOVGnI2LcYX05Vol4m8fcfoP2M2J3e/RUm5SkLfO7B71lHgjaNdhInC/X+g/YDXsLnfoSx+Lp3ahVO893fU8QipfWPOirkE13xOHY8gPiWC6sLdeNMeILr8f6ng27oV6oyb5YCZ3Tm2ZiFqUg8i7Qq5+0sYePP00NoM9Rz87AdE9XmF5KQgZ2Lm+o4rYcfSXXQY0AuzJn/VCMJS4zj07nt0vvV7urgoyHye6vp7qC/8OXGD/kFiQhClPpOdC3Ppdfs0HKd9b/MyP6TMXY8pANa02aQlHGXP5x76zByvC4jCnc8SdP2AWOOH5Fnn0CU1BsXoZs/iF0jqPg2jUZffRCQMorZkMWWmUbjKV6F2nEWkd/tXxFzXud/G5D1GQXYWVZ4K2o+8E/85ljkMQTz5eyk4doygoR3pI0dycsUyYqbcTKyqUF26hcO725HRp4C965MZcasmLhVKsueTk+3B6TJhdY2mS98u5Kz5kpjLXkRB+KizlrlB01wcWL2NsK6dsSmlFJyIYuCYduxcdIJud4wnXFXJXLaYXlNmohorzoq5wv1vEojqSbi1kpPr9tDtS2LOX32UPUtzSRxaS8nJMfQdUcuRtatxdEzH4i8g91AKg+e1Z/drr5B690+JdSgUZ/2N0tI5JCavIb+gA+2Swig/sQ36fEsXc6dyxtBnwuXHlsrLqhAQAkJACAgBISAEhEDzE2gKMVdYWIDNdiZpharZUfQyBafdLE16IF1zlibYvugZOvWbS1RCdwJ+L7s//RXDb/0jwYCPrfN/SNDvJbXfrTjC4vWkJgOmP01+1ipyDyzRxdzOJc8ycMbP9QQqZyxz6UMf0BOppPaeicEQchvUY+bOirkgpYfeodQ5lQTTHnJrBtOneyS1lZ9xaIeNQRMmhASTN4/di/aTdus0wgLl7P9sMf1n3oO3uhafkkfWZyewJhXSdeh92ExV7Fv0OB2GvnJJMVdj+x5Wz3+jRj9D5/QAp7a/RWXKAyTWvsvJ7LH0uymZ+op9ZK6pZvDkdmybf5wed0/G5s1n/4rNDJw19/TNUzmx5Yco4c/QuWcUxUffJO/YePpNU9i7cCFdbnqMcAf4/UGM9jJ2/esXpE55gbg4P4dX/Qpnp19iKPshwfBn6JQRScXJBWRn9aTPpHTMp2co2LeU2qRuxGuXxByHI8bLgUVL6Tz5AZymWg589gTxA14isvqNs2JONQQ49PlfaD/kO4SHm1H8oXg4f+0JDuw9gbnuMN3HPIq/PJQA5YxlThNz4daQFask5xMKqmYTZ3r9K26WX/6VO7l5AcERs1BXv49h0G10CjNSkr2QEv8EOkXt+5KYg8KDf8ZdN5P2KWAwRRMWHUvOuo+wjbiNRHM9pza+QE33h+lkDLlZ9hpRyv6N8QyZm0F16SaydlgYNDb+kmKu24T/IGvd2/Sa8C2CdZnsnr+SjNtC4jkkvv0cXfUMFbVjSZw5k+Ty9exYa6Hv7GF4i9ZyaFMYQ+Z1ZOcb36f9pDdITFI4tvF/MMT/J4H8H+FI+yMdUwMcW/cP/D3PFXMqdZW5mGztsdqaKcCw+V//ZEYhIASEgBAQAkJACLRqAk0h5vLyc3E6XLpm03JXhmwwKoayslJVcxU0m8xENmPMnLvgAIc2/E2PedOEW0KXMXQecLt+UCf2zNdj50be8ZJeP2HbJz/CYg/XRZ+WHONiYq7zgDvY+slTDJj+LK7IxLNibvsH/43ZHoeqmjFaRtNt7FisSj77V76FajRgjpwChlL6jpgUuihqPcc2/y9l5eVYrWPApNB/3HCyM/dTXbIMxXknScnZnMjcjM3YE0fUMWI7PnFpy5ztB6TErGH/hk8xW5IxhiVh7n4LPePcHF33LlU1ZVhdg/FWJzJ4ZneOrP0rnuparLbRqKqFAZNHn73EQX8uB1b/G7+/Dkd0Gt7KMXrMnLtgA9m7VmFQDZid95A+0cXBN17FkBqLWu3G2O4Weg3shSlYRtbWd6mtKAHnKLoNm0iYI2SqVYxlHFq7nqSMPpgMCnl7F5Dc9zso9dvJ3rsKgmE4Ot1Ht55xBI6+flbMac/WlO3n4I6PMQRUDNZRdBs3CZe5hoMrfovqeJieo1OpPZ3N8qyb5bw7yV/9CnWBOjD1pPOYO6g98VU3S6VyJ3s3LkZRjBgjbqLn6BGodUc5sPoTFLUWc/gE0keOQi3ddFbMKYFqsjasI6JnBuEGlZKcXahd5hFdsZqsvRuxmpMwJsRiTxl71jI3eFY79i79KwGjGattGEFjIv2HuxqwzP2U4oOvUlKQhyl8GAb3YTpNffysmNO41HvXsneNm8FTbwHVQ+aKl/D6VGzhA6jzpDH4lgR2v/5nDF07oVblY4ydSc/BA/CVruDglrWYzR0x2MKw9w+5WZ6xzKmGOg4u/jHh6b8mJd3Vql/kZPFCQAgIASEgBISAEGirBJpCzJWUlGA57WKplZXTkp+EShN43CFdp6pERTVfNkttTm9NGfXVZZjt4V8pSXBs53t63FK3YV/Tz9TnraSi5AgRcV3x11fhikymtqIAZ2QiBoNJF3kBXw02RxSekiNEJ2Rcs7tQlPUBVRFT6JrYcIH1a7aIRg6sGIvY8+b7Z90sG/NYoG4jh3aF03tkH1TFR8H2v+Ls9G2i2rW87J+X2o/fW8TBbdn0HDNCtzjmZy6hsv10MqKuMA1nY+BdsE+Q0gN/xa3eSXqvdhfsoRjKvuJmecVTyYNCQAgIASEgBISAEBACLY5AU4g5rTSBy+nU9JtuldMSoWgmui+VJghyvYuGB/11bF/0tC7k+k35Ca6o5BZ1GIovk+0ff0DC5KdIjXG0qLVdaDFXIubQkotsfZniHLculCN6fYOMjHYtsi7fpQ5AJcDJXe+Qe/QABtVEeOr99BjaHXMzajktrm73/P8iaH6UXtP64biIJ6SIuRb/qyQLFAJCQAgIASEgBITAFRNoCjFXXFyMyaRVIFCxWKx6Nkvt76ctc6F3uJGRkQ0usqnqzF1oIlUJUpq7G0d4O8KiUxpci3QQAkJACAgBISAEhIAQEAJCQAi0ZAJNIebOlCYIlSRQdTFnNBk1MefR06FoprromNgGOVxLMdfg5NJBCAgBISAEhIAQEAJCQAgIASHQigg0iZjLz8fhdOrJT3z1PswWMybj6aLhWgCdZqaLjGy+ouGtiL8sVQgIASEgBISAEBACQkAICAEhcEUEmkLMFRYW4nQ6Qq6Vp7P2n3az9KiBgF9fWGxsXIMLFMtcg4ikgxAQAkJACAgBISAEhIAQEAJCQCfQFGLuVM5JwiNPJ2BUVRRVwWgwYigrLVVD9QoMREU3bzZLOV8hIASEgBAQAkJACAgBISAEhEBbJtAUYi5UNNymazYtpaXRaCAYCGrZLEOlCbQfXO8EKG35EGVvQkAICAEhIASEgBAQAkJACNx4BJpCzBXk52N32HUXSy35SUjUESpNoBecEzF3490s2bEQEAJCQAgIASEgBISAEBAC15RAU4g5zTLncDgIBAKYzRZdu+kxc+XlZarRGEqAEhUlCVCu6UnK4EJACAgBISAEhIAQEAJCQAjcUASaRswVYrNZ9QyWQa1guG6WM5ypMweKolz3ouE31KnKZoWAEBACQkAICAEhIASEgBBo8wSaQszl5p4iIjxCF3JafTnNGKclsdRj5jSXy5BlThKgtPnbJBsUAkJACAgBISAEhIAQEAJCoNkINIWYKyrSLHN2jJp7JaoWJBf66i4vV80Wi+5/2SRulvbwZgMjEwkBISAEhIAQEAJCQAgIASEgBFoyAdWngjnlgkv0+eoJDz9dcuASm9DEnNVq0yxwGIwGVCX0VU+AogQVDEYj0VdbmkCpviTHU/5DLZmzrE0ICAEhIARaEYEwYzTRpoRWtGJZqhAQAkJACNyQBAxmMNivSswVFoQSoGhNs8hpbpZKMIihvKxM1fwutYyWV12aoIHTORbYh8UYWoQ0ISAEhIAQEAJXQ8CqmEg0p13NEPKsEBACQkAICIHrSuCyLHMWq26AU1VFU3TaHy2bZbmqfUOrIH7VRcNFzF3XyyCTCwEhIARuJAIi5m6k05a9CgEhIATaJoHGirmCggKcTqdekkBRgrplTtNwITdLRcFoNF59AhQRc23zlsmuhIAQEAItkICIuRZ4KLIkISAEhIAQuCwClyPm7HZ7qGC4FitnMOiCzuDxeM4Y6cTN8rLQS2chIASEgBC4ngREzF1P+jK3EBACQkAINAWBxoo5LQGK3WZH0TwqjaEQuaBWmkArGq6lttR+EBMT2+CaPB43DoezwX4X6iAxc1eETR4SAkJACAiBCxAQMSfXQggIASEgBFo7gcsRc1arVQ+U06xyWsFwremWOc3NUvunxMy19usg6xcCQkAI3DgERMzdOGctOxUCQkAItFUCjRVzBQX5OOyO0wlQVL1GeDAYCMXMGQyaqQ5xs2yrt0T2JQSEgBBogwREzLXBQ5UtCQEhIARuMAKNFXP5ebnYHVoCFL3UHCaTltVSt8y5Q5Y5LZtlVFSD+MTNskFE0kEICAEhIASagYCIuWaALFMIASEgBITANSXQWDFXkJ+PzW7TKxDocXMGox47p9eZ03wstbg5cbO8pmclgwsBISAEhEATEhAx14QwZSghIASEgBC4LgQaK+by8/P10gRaoXCtRriqqPpX3c1Sl3IGKRp+XU5QJhUCQkAICIErIiBi7oqwyUNCQAgIASHQggg0Xszl4XKFEQwGdVdLzSp31s1S24/2D3GzbEEnK0sRAkJACAiBSxIQMScXRAgIASEgBFo7gcaKuZKSEj1OTvOm1CxyJpMZv8+HobS0RD1TqyA6OrpBHi0xZk5RitmUWcTwPn0wNbgD6SAEhIAQEAJtgYCIubZwirIHISAEhMCNTaCxYq6woAC9aDhahFyoLIEeKucuL1e1QaxWW6uNmQsED/PKggN8Y+5cLF+6D1pwYE19LeH2sCu6JdrzWi2HkNhtG01VAtT6DbhsbUf2BgL1GEw2TKfv9eWeVMBfj8Fsw6gqKAbjFY9zufM2W381gKKaudg1VoKK/gmPNCHQ2giImGttJybrFQJCQAgIgXMJNFbM5efnnS1NoGkT7TmLxRIqGq65WGrfbPFulsFaSsvNxMVbz3IoK97O+wf2oQDRxgHMHdsfx+mfnirP42cLf8f/PfCnK7o523P2klV4hHuG3Xr2+fwTS/n4RCFgJNyUzKQ+40mO+rKEvKKpmu0hb8kenl3j4LnbujX5nEptPiuPhTOpT3iTj32pAfdsfQ9Hr7l0c31xLy5nAVs3/Zv4gXNx5K1jh288MzPOV4VqoIoNOxewr9aHw5TCzAETiA9rHYK4+tArHLTdxZC0iAtiWb9lJRnDJxKnvRBIEwKtiICIuVZ0WLJUISAEhIAQuCCBxoo5vc6cw4mqKnqNObPZgqIEQ9ksDUbtzauhRYs5Vall6eqX+fBkFT+c8WN6tLOfBXJq7Q/5xfEBvPjAvXzxXfiymNM2XVRVglaGITYsBpvZSlFlCUaDgVq/l2hnpG6y9NRW4LQ6iXFFsfLwerZkb+cnMx4/O9fRXW9R03Eu/WLslObv4uMd2dw17Q7CrSr13nIKqioxmyJJ1lxW/VUU1dkxBguoCZpJjErEadEsIEHKygvwBINEORKJDbN95XArK/Ip8fmwGiNoHxuDUQ1Q7i7AHVSIsCUQF2FH9VVRXOfEohRQp8aQFAHFnjK82gFjINrVEfwewiOjMAM+rwefORyze/9ZMRfwusmrqkTBQmJ0Ig6jn9wKP3bcVAQUYp3x+OtLqAqYiHUlEekyEfDXUFBRil81EeNKJsp5xqIT5A24zE8AACAASURBVGTWMt493J67R6WQEhOFp6KQcl89NmMsSbHhGAxePOU11AaqqMdGfFgs1bWFeJUQG4fFSLDeQ15VBQHVREJkMi5zkIJKLzbVgzugEOOIR/GVUBEwEu1MJjrMxBkxl+4wUOIpoCqo4jLH0y7KSSBQjS+oUlFdTr1qJjEiGafNgOKvIs9TTtDgIi9rDcmDbiFZqaBGjSPGeb6oyTzwIZurb+KhIRHUlhdjDEvAYVEoryjUWYVbE4mLtKKq9VTV1lPvdVOlGIl1JhHlMlNR6cYZEa1bjv31FXgNLsKtZoL1bvIqK/BjIjkqGV9VHo7IjlhN4K3Kod6cQqTjNGNVocSTR2VAwWGOIzHahVHxUegupEYxkBCRTJhmcVX9lLoLqAiqRDoSiVRLqLMk4bJ6qa0LUlXnxquaiQ9PItxuxF3pITwikurKYip9flCD2G2JtIv46r2U12Ah0NIIiJhraSci6xECQkAICIHLJXC5Ys7v9+kWOc2zStNwBrdmmdPsTEZTCyoarlB+7Aj+xB4kuBRUpYLFS//Ih4UlWC2deXLWf9A1+gsrTPGmZ3n6WE9eue9Wjma+z7+yc0mLvp2JPc1nLXOL9y5j7ZGtRDrCCbO5+N7Er/Ojj36FL+AjMaIdFXVVBJQAUY4IymrcPD3jB+w8te/iYi7WqZ9VduY7rPLM5eEhpby/dC09B4+kpmAnVZEzGOXcwRMrd/HIyJk4TCfZcsTFw5MHU7D/b6xxD2Nw92h279nN4DHz6GTXbIugVO7lnU2FDBnQDbXOTHpqe/IPvM/qol4M7e3g+O5N9Bh9J3Hubfx03RFmdR9GesdkCg4twh09nq5xeazcksncCQ+xftNCRk+epVtcTh79lNzI4Qwk56yYq8s/RA4OvN4scj09mNk9wBML3mFaj9volORh2dq1dOoxh+7ObNYdMnLP1EkoVYXk1NZh9mWzdKuFR+4ci0u/QUFyDi/mvayO3D0ylZSYSE6cyiFoD7B/56d07Pc4fTpm8rfXljNmyiwo2MY7x4qZ3XcKdiWLA8W9uW9sR3wFhzmm2FHUExzLS2BWv2h+sfgfDEqdR/eOlXy++nMSM26ld8RJVuyq5d6bbyZ717u6ZS7dUsue4x7CYvwc3vwB/UY/Bb6VvLnRzy1DemOu3cahyj7MGpTGqvX/JhA/hi4RJXy2diPT53wL5cT77PY/xLw+9ef9Hu7P/IhD3Mxtvb64dwUn17ElP4I+aXYObfyATsN+RJf4k7z68XKGDZ5BtO0k2/d5uHXyTFau/YRBN80hXlUpzPmULPMgxsQpvLb0YzL6TCPRUkl8uzS2Lvlvek36I8kRCsfW/YDsmN8yuVdIVNUUrmPFKSe9Okbhr42ke+dIstb8npyI2+jUrpJtmTXcN3k0x3e+xhr3YEb2DSeMJExZv+VQ/JP067if1xbmMX3YUKy+vezIS+b2sQNZtHIhIyfNwqwJU5+PE7tfoTzmKeYOvLAl73JfpKS/ELhWBETMXSuyMq4QEAJCQAg0F4HLE3MOXcQZTZp3mKpb6Azl5eWqVpZA+0ZUVMtIgFJVncmvP/obAfsQvjtlNgf2/IM3jx4hxtmDh8c/xoCkr8b3nBFzf79rBq8sepv+g6ajVthpn1yvi7nfzXuG//zgWb42/DZdyP3fxvd4ZuYPeH7ZX5naczwzek/k+WUv0b1dZ+YMmMEflv+NKT3HU17j4WBhFo+O/dr5lrnTYq7s+Cf8bvcgnuyxhpezU5mYYaeuIpt1pwbw5KBifrIqkufv641VqeX9RYsZPG0qmz78kJFzHiHNoVCU9T4f5c7k2ze5QmKuZj9vrz1G/14jSU+Kx2b28+8lnzL85tmkqCrF+WtZcaoXc1IO8+PlBn77wAjsqpdFiz6h+5S7SbfX8unSN5k85essWrnokmLOV13E4dJCamtL2XUiikfHxfLMB/v5wYOaAFT41+KF3DNzNgajh2ULXmXkpKdwGMo5WnCSGkMlm1dlcuddjxF/WohW5K/lX/vS+e7UJD09alHJUfKq6yg++g6++J8zY2gOH31yjDtmzECpPcALHx7l4ftuwV5xlOdXVfP03H4Eako5XJJHnb+OXVl1fH1iT57/eDMP3jOHBFXlo6XvMXv6nRiNlaz46Hn6T/o1BQfeCblZ2lVO5h+lLBAk/+AiOvV/nEjTOrbnDWbOwBiCpmKWLN/OjNGj+eeyzTx08xSd+cbV/yJpxN2oxy8u5gLeEhZvmk95IJFunXsyKLUzO1f+lq7Df0i7CDOB6tUsOtCOqQNsfLSygHunjtbH/nzp84yY+CRrNyw4T8z1Mh1hwcFOPDQhOXT2xio+/+ASYq50A4sO+RncdQCd2kVi9OXym3dXM2xsDxxqgC07s7l93s0s/XgNM2+fRdJpt8miDT87K+ZW7oxl3shuKMYyPl2ygClTHmLJKk3MzdZFf21FFm9tLOee6cMJ3UhpQqDlEhAx13LPRlYmBISAEBACjSPQWDFXVFSI1WrVPQm1vB7aV4NWNNzjcatavQLNMtdSYuYUfwXvfPo7lhR7sFvs+P11GNV2/HDWf9E74fy4qC8sc7dRcPgTfr9pFzNHPkF6XJUu5n489bv8asmf6dauE2aTiaAS5NaBs3h57T95ZNTd9O3Qkz+teIXeyRlM7jmOv615g17J3XHZnJwoPcW8gTMvKuZyD73L/Pw5zI17lc8q7uS2waGIPYPBgalsC09vTOEPt3dExcunS94hefhcti1eycyv3aq/2a4+sYzn9/biF7Pbn55Dpb7OzeFdS1lW6OL7c2bw3qcrmTFzOjGqSmXRFt7ancADffJ5ekMHfWytVeQv4TertmK1hDGlzzcZ1SOC+Su+EHM5WQvJjR7DoNOWuV9P9fOr+Zk8ePMMnIFTLNhRzYNj4vn5gjyeumc0YarCm4s/5b6Z01G+JOY2rvkrGUO+RnR4MZ+8+RnT776wmKs79S6L8/oyrX8qJ3c8x1Hn07qYW7ykkFsmj0OpO8xfPzjOg1+bjtUdEnM/nRrG//twC/fOmE20pZJFGw5y74Te/H7RIR69fTwRmpj79CPmTZuHcgEx5836lKOOUUzpZOfopr9g6f49Ik1bOFzZn4npUWfF3PRRI/n3qu3cPW2Szu5MzNylxFzocFR8Pi9Zm/9OZdqDBPf/np5jfkFsmBG/NZPPVtQycUQMyza7uWXM4IuLueOLOGwdRoZpH+tzB3Lr4KgLirnD6x/nZPRvzlrmQKG2ppgtGz9hj28Y3xkXzs/mn+R7tw3RraMGzDhMXl5evIuvzZtI5Hli7iBbDrVjav9OFxRzsXjZ8NkfSBn0Q1JjW08caONeKqVXWyQgYq4tnqrsSQgIASFwYxForJjLzzuF0xWux8lpuk0zxmnhY3rMnBZIZzJbWpCbJajeYj5Y+xoLT+US5erFNyZ8iz4JF864l7f+v3g2ux8v3XcrJ/JKibEV8eLyEm6f0YvfL3ieF+78FU9++AseHHEnXdt1xl3jJj2hM99772m+MfpeerfPuKCYi3ZGkVN2ipl9J58v5mJsVJZm8cm2vUwYfzcxlat4eaOXr8+cTIQ5SJ3fDGUbeXxpNr+45z6iDbm8umQf9982iQNL/kx9xmOMS3OxZdMblMXdz4z08/e2Zu0ndBg3m5LVb1GfdjtjOlo4sPt9SqNnM9Sy+ytirnT/33mjsBNd41QibJ0Zl9GNz1Z/QOfBd9LNUcWK5X/GMvjbDD8t5n4+qpifrnXx3B0DKD6+kI8PdOC7E6IvKeaGT3mMdSveZPq0R6ku2cSLS/fyrbu+fdYyV1mwnr9tS+aJ2Z0p2/Y8mdGPMK6TnaXLnyOY2LCYe2qMwo+X+Xnu7qFU5a/gvR1WHpvSvdFirmDnQpKH3k6aWsRHi35Hr5HPXlDM3Tx2PP9cupipE+4kwVbJ/M/epP/kr5+1zM3tepIdJ73065aK5XQulJrKCqzOSCxGH5k73qAy8VYiij6jJn4mQzs6yN75Eln2uxjXreaCYm7zlg9J6ncnGc5q1nz+B3y9H2W0s5C/rS7ioekTibZ48WNg06KnSBr1P3SOrOTtBc+RmPGrL4m50DVU/G7+9dFaptw2nnX//judx36XwclO6uq82G0qS5a+SVT/exnZ3kmw3k/Z9l+etsxdSszdTOW+f7OhegR3D0/R4yzVqmwOVUbSo33sjfWqKrttNQREzLWao5KFCgEhIASEwEUINFbMFRYWYrfZ9HIEoWbQk6EYykpLVIPBqJmSaGl15lSfm/cWv0XvkY/R+yJCLvfEIp5du1LPZpmojmfamC5kbnydsB5PML4z/HLxH/n7fb/jWPEJfr/8Zer8XowGI68/8Eee+OBZHh55Fz2Tu/GXla/rXydmjOHVdW/SM6mbniDl80Preeme587iz9rzF367Jxswk+QcyLdvup32MaGshqXZy3h+02dUKlHcNeIphjq289QWB32Uj9jrjeSxyd+lV4IDxVjLggW/Z1F5DRO7f527h6WfHV8pXc9/LZ1PmWpkZNrXeHhMb1TVw9IFf2B+hZfRaQ9xz+ge+Ao384vNHfjN3A4oPg+vLdvJHdMnEmlSydz7MSWJcxns38Jzqz6gijTmDRhAeEJPenGK36y38/O5SWxa8Dz/cNczKv4ubE4Xdw6x8evF+Xz/jhG6Ze7dz5Zz19QpKMYKPl/8fwyb8Dh5WW/xh93b6ZF8CyNqD5I+9THibKF4PzVYzrsLfstm32B+f8dIXnz/BY4HEniwczxFztuZMvgkn31WzMybRqN4s3j14xzuvWcKVk82f1pTzZO3dGXnkt/z95IaBsc+QHyEjzlDk3hhaRYPzR2jW+YWLF/A7MmzdZfEVQv+SN/x/03hoX/j6DGb2Iot/HzFRzitQ7mvjwNLzBTCTNs5UtWX8V0iCZpKWLZyJ9PHTaWmYCO/+/xjKujNtB7d6Nl7CMGcj9jrv4/pcSv49dpK/nPuLMLNoWQou3a8xd8zd6AaXIxK/CZ3TUrB4vfw4bKXWFFWx4CkR3l4SgpB/3FWbHNz88iB+nOrl/2RYeN/gFq+m1+veJtKUrlt6GDsYV0ZmhxHxfGFPL9+NSVKBD+c9jOSbXv47ZI3qSWDuzqWUhX7ODf1CMXMVeV8zE/XrqdejWDuoO8zrVcUilrEGx+9xPqaGtLjb+fH04ej+op4d9ELrKjyM7nHt7hJeZusuO/Tp8NhtmXFM6lvKoqxnOXLFjPxpvtZtnYpQ8aM4/2FvyGvNjRXRvtZ3Jayl7fz+/D10f3kBVgItEgCIuZa5LHIooSAEBACQuAyCDRWzJ3JZqkEg6HEJ5p+09Ieam6WZ7KhtJSYucvY/wW7Zu96H7XzHDqFm6iuryHSEUrkoP29sq6KGFc0dotN/7vD6sBiMuv16DQXTJvZRo2vFovRTEAJ6glSopyRV7Sk2rwNZ90sr2iARj7kry3i3bVZ3DVtjJ4tcevmD7H2uZX+EvTUSIJtr1tVWRbL9geZMa7H2VIdbW+XsqMbnYCIuRv9Bsj+hYAQEAKtn0BjxZxWZ04rGq6Vk9PcK7WvWkSNobS0RNX+oQXRRWnp9BtoHo9br3FwJe1YYB8W45kqcFcyQsPPKGWb+eX6Azw44T5SI66s7ljDszSuh7d4Ny/uTuTJKYmNe+CKewU5mbmEN48cxa+aGZl2K5P6J39hhb3iceXB1kpg0/rfs79yCvfO6MuV/ba21p3Lum8kAiLmbqTTlr0KASEgBNomgcaKueLiYmyam6Wu4AxoFjrtzb7B7S5Xz6i7tmKZa5tHLbsSAkJACAiBLxMQMSf3QQgIASEgBFo7gcaKuYKCAj1mTnOxVBQVk8kUKk3gcbtVf8CP1WojIqLhulIt3TLX2g9U1i8EhIAQEAKNIyBirnGcpJcQEAJCQAi0XAKNFXOam6XT6cTv92Mxh7KOq1rMnGaZ01Sd1qKjYxrcqYi5BhFJByEgBISAEGgGAiLmmgGyTCEEhIAQEALXlEBjxZxWZ85udxAMBDCajHppAs3PUrfMaX6XmraLjAzVu7pUEzHXECH5uRAQAkJACDQHARFzzUFZ5hACQkAICIFrSaCxYk5zs3Q4HKFyBAatLEHIGKdb5rQEKFrhcLHMXcujkrGFgBAQAkKgKQmImGtKmjKWEBACQkAIXA8CjRVz+Xl5hIWHEwwGzi5Ti5szlJeXqVoVcU3dRUWJZe56HKLMKQSEgBAQApdPQMTc5TOTJ4SAEBACQqBlEWi0mCvIx+V06VksDVpZAkVB0ax07vJyVRvEbLESEyMxcy3reGU1QkAICAEhcDECIubkbggBISAEhEBrJ9BYMXfixHEcdruu2fRi4aeLkBkqKjx6aQKttZTSBCuOrmzt53JF65/U9Sb9uWpPgOJT3isaQx5qXgId0p1Y7cbmnVRmEwJCQCcgYk4ughAQAkJACLR2Ao0Vc4WFBXrR8FConKr/0coU6JY5zVSnBdK1lNIE/9jxr9Z+Lle0/gcH3a8/5y7ykXOo5orGkIeal0DG4AjsLlPzTiqzCQEhIGJO7oAQEAJCQAi0CQKNFXN5WmkChxMt18mZ5Ce6ha6srFRVFRWz2UxkC4mZEzEnYq61/HaKmGstJyXrbIsExDLXFk9V9iQEhIAQuLEINFbMlZSUYLVYNIMcihLUi4aHShN43CFjnZ4AJbpBes1RmkDEnIi5Bi9iC+kgYq6FHIQs44YkIGLuhjx22bQQEAJCoE0RaKyYKywo0IuGhwoSqChBRdNyXypNEAgS3UISoIiYEzHXWn5LRcy1lpOSdbZFAiLm2uKpyp6EgBAQAjcWgcaKueLiYkymkIulxWLVs1lq7Yui4aoqbpbX+e5IzNx1PoArmF7E3BVAk0eEQBMREDHXRCBlGCEgBISAELhuBBor5goK8nE6XbqY09wsNTFn1OrMeTwePR2KVrMgOia2wY2Im2WDiK64g4i5K0Z33R4UMXfd0MvEQkCyWcodEAJCQAgIgVZPoNFiLj8fh9OJwQC+eh9mixmtVrgeM6eluNR+EBnZMoqGty03yyC+KhVruBkFFePpmhAXunltU8yp1BdWY0wMxxIIoJjNXEki/7q6Uuz2OP2eXuumBmrweO1Eh5lQAmA0X3xGEXPX+jRkfCFwcQJimZPbIQSEgBAQAq2dQGPFXHFxETarTS9HoGk3TcBp1Qj0OnNa9JxmrmttCVDCAy4CZaEjNEda8FvL8RqvRCqcfw20sX0WhXq1Tg8yjAxEUGPxElD953RWiVCjqDN58CvnK40I5T5mdd7BhyfcjEh2sSr/2EXv3OWKOYNqpr42F1+9AZPFiTNcM70a9WDIq23a2CZzNYGgXR/KoCqYbAoB3/nKxug3YjYF8RnPn9hgsDFocDrl+/ZTH5uCryKHkurQGSlGL97SChSDCUdYOFarjWAoqvMrzaDYGDasEzt2HcYfuNqdNfx8TPvO9Iv1sOFogJQoI8fzPYS8ks9vIuYa5ik9hMC1IiBi7lqRlXGFgBAQAkKguQg0VsxpCVAcToee+MRoMp4pNRdys9R8LjWV15osc0YlnFm9HsNb+yp7S+0M73gb0XWbePvEVuoCPioKa1GNVqKSXBgC9XhqDJhqa6j3m4jqEIHZBMG6OqpKavDjJLqDE/NpHXhm7BLPc2wsMGIOJHH3kK+x/thvOFpUTWWpHwUbMR1cWOpTuG/kdBYs/R/K27moK6ugtlrFGBFJdIyJQZ2ewVrzBpvzcolw2KkI1l70blyumLMEUhkx0M/eE5VERCbTvYOBDTuOUOvzU1mUS2Wdmej4DrhcKjXuIuoDAWrr/cTEpeK0G1DxUlpcgq8uSHRyB5yWL4SaNvawftWszwyp5fiIbnSLyWbD0RpKCrWxTITHdyDMUE1yxkBKDm6k2hSHAzdFpZUEfDbapSTiCncwpm8SazcdolJ1EGX34wuERF9a70EY3ccpr4aMnp3xnMok89gxatVEwuxG6msKCdqSCI9MZXR6gHU79+OucxHpshCoL6UqGE+UvZJyt4q/3oPisxLfKRGzWktxqYoxWE59wEpCop2y/FL8pjjat4/UhWlpcR71wSCR8R0It5hRA7WUFZfgD9oZOf4momv3sOWgH1diBH6v/3TmIBFzzfXCJvMIgcYQEDHXGErSRwgIASEgBFoygcaKuaKiQt0yp9WZU05b5fQ6c2di5jRzTmRkZIN7bSkxc2ZzCo/0m8HKXX/liGLCGj6SH2Rk8Pbmj0hKmk3XqFrslgQOnHyJQvNN3JOWTFZVPRHOjhw69Sp7SyKY0n0ydmMFzrB0Mo+9xuaKUn3/+th9p7D48z9wWDXjjBzHE8O6869t/yKp4z2k2/3EOTuwa9+LmNK+zsS4APvKTrDzxA4GpE3HarSTZq/j/e1rmTTim6zP+inm6B8R4XmbTRVFTSbmwtMH0KXmGLvzK0PiaEB/wg5lctgWwcj0OGoVKy5vHpv2BBkyPh2lwoNidWCtzGZjlpeI+DS6JZvAYEGtOsHm7Oqza9PGTi7exZbj5fr3MsaMx559kDJrGL06xWKwuHD68jmY52LggHhKi9zkFZ6EiE4kORXskTEUHNxHUXU8fbuUsivXzpgMO59uzdfHMwYjGD6mI9vXrKEiEMPYUQMoPbkHS/JQgiV7OJbvo1v3Hrh8+ym29CFBPckJ0ujoy2H3SQ8pqd3o6DrFzsr2TEg1UeRRCQ+zU3hkF8dNqUzr4SSvXMUZ4aSytg5rwERcgoldW/birkyhT18XJrMNSyCHdfurSUxJp0usSgAnsWFetq47RsdhGVRm7uZozcWLgotlrsGXDOkgBK4ZARFz1wytDCwEhIAQEALNRKCxYq6wsBC73YbBoFmfQi6WimaQKy8vV0NF5yAiIqLBZbcUMRfnTOfe9I68sOdz3WoSFjGW/+iexNpshc72vby4dgP9E77HqH7/5Fj1d+ga9mfezraTyoOM7baIHZXz6FT7JosraomM+TZzLGv4R9EBff/a2I/2fRCjUq+71xmMFspr3uOv+3dSU1hLXW2AUSN/SnzR/1IXew/do1/m7awwgsEaagr9BCxd+NnMOSzdt537+vfm7+s/Z8rAe1h1/HlOVV08AOtyLHMGxc7QUYPIO7qR3JKQb2Lv/gMpPXSQlB5xLFy4hqA5nfvv7saevVUM7Wphzdbj1IXHcPOgBPbvK6dnZzPLtuVhtLsY3789n23K0sfR3BqHjhpCstNPQDnj91jNys2ZuIvKKaty40zpyz1D4vg0M8j43lY2bT5OreKnsrCIykA9nSbcRkr1UdwRHelQkk0xHegSnc2m48HQHDFJzBuSRsDvJ6j62bdtN7mV4YyY0pXjG3aQ57MyeFA6JZuOEjOiJzVZmUT0HETpsY2cKLLQs28PjIczCXYegCNwkJ1HvKSm9CCpdi+FYX3pGJHDun21xPTuS+KJwxysNDBkfD/y9m3k6CkPnrJKwsO6M32qkX3HohiU7mXlNg+WQHtGjAqyflcF4/q1Z9XWoxd1sdRF7uAI7K6Li70Gf6GkgxAQAldMQMTcFaOTB4WAEBACQqCFEGi0mCsowO6woyoqBqNRF3P6e+ry8jLVaAjVLIiKbj1Fw9Mj72VI+Ee8nVuLWlfP+G7fJVFdSJX1DuKq9pJj06roBSguXE/Xzt/k8KGXyVJV+iX9gNiad0nqOI8FR16n2qvQI/Upknxv83nxSR3KF2Nr8XIwpuM3iKl6iRzz3XSP9FDssdG7Yzyv7v0XY9O+gfvwS+y0pjE1eQJ+NRcnKXSK38iS7K5M67iLVw6k8Wi/VN7a9TZlysVj+i5LzFljmDYumW0r91ESCGCxtWd0/0i2HVcZ2slEYWmtLnKDgVpUUzvibMfZfNhLuLMdI3spHClMIKZuN9tLLVjN0YzsY2L1rv/P3psA13ll54HfW7ATAAGuIkVJpBaKIiVRC0ntS0utVru73em0HTvpmYkzWew48UxmJsmkkpoax1XJuJLMTGInVZ0pl+PY2ey07bTb3e5FrYXaKYkUSUlNaqXEFTtAgAAe3jZ1lu/e/4EgAUoERYoXitPgw//+//7n3nvu+c75zjkWmcw19+DxB9fqvQerOaB9HR7ZXMCrB4exft0KTE2W0NO5HPnSPnwwfT02LOnD82+OYsWaNbimK4eTJ5tx9eaV2L9rD1Zftxkfvr0XS9fdhPJ7B3C4ZElva668Htf1HsPOfafQ3t6Nh7euwJNvjuLRmzvxxLMfoFRrxX13rcDz+4bxwB1rsfu1Pmy/6wrs3vkTDNdq2L5tM97c/QE233ktju15A4fLeWzZull/v+KWzZh5ez/enWrDtrs24q19b2Cy0IPHt6/C6y+dwFUbl2Fs7BQKS1ej7chbONZzHXpPvIX9J6sotm3EtisGsP9oK7beMI3n9o+edasnMHeRaMI0jMtSAgnMXZbTnl46SSBJIEngMyWBBYO5EyfQ1tZmpTFyUgTFAi6hmmW1VsGy3uXzCudiiczt2PC3MLzzX+FgfQW+/vm/iuW5Z/Fbb+3F49f+LXSM/BZ+e9cx3LjlJgxMn8Rfu+MX8dbTfw8Hlvwl/Pz2ZfgP+34Pj2/8+3j1+/8cAysewl97YC3+3Sv/EQNVA1o7rv3bmDr6O9g3bbTDr23+Rew98B/whZu/jm9++9/hpjt/CY+sOoRvvvlD/MXNfxX/+c9+E1ff8Q08snQIv/nEfnz98b+B9oH/Bx/kfgFrS7+B/U1/AY+sPI5vvvXaWeV7LmCue/kaPHDVAH7zP76HzXfdg/tv7cWBvXtwGDfiwevG8Du/vxPLrtyM9c11rNq6FV2lN/Cnz07isS9vw9BrrwNrbsGVHU/iD57vxFe/dBc+emM/jk9YcRe997V1fOfl4/rvVdfciA1t/RhrvhqlIzvx8jtr8LNfvQ5Hn34dxc1bkRv8HvYcXYmH79+EP/3uk7jyugfx2J1F7PzRMLY8/ooVAQAAIABJREFU1Is9z7+DTbdtwr59b2FqxhbeDTduQuWV/4wnjyzHji89jhva3sdPBrpw97Wn8O//60e496e/iCsm38LLH+WxbVMBr3yQw+dubcEf/Pvd2PDFn8KWjkN4Zl8J9928Ak++8gHytQ7cvX0lnn/1Q9x7x3V4/rW3UWi+EvdtLWLXKx+gbdkKbLu6jA+GrkHr0H/Fi2O34SsPb8Ke1/ai48qbsPLdP8RT49fhq1+8B4feeh1jbeuxfux97B41QH+mnwTm5lUZ6YIkgUWTQAJziybadOMkgSSBJIEkgQskgYWCOekz19ra5v3l8hqhE3alFUDxJLpLKWduQ89t6GoSymgNU5URfDj2IaZrObS3rMGGzlVazGR86gj6Jz+Hr68fx+4xASYz6B8/gBPTVXS3XYerl0j1xxKOjr2F4XKMmK3vuRHHTr6jBTLk57qea/De6BFcvXQTugs5TJdLmKmN4NB4P9b13IyeQh1HpvpwRfuVyNcrKFWmMXLyfeQ6r0Vp9CCaO65Ha+En+GhcBnzmn3MBc+1tXVjRY5Umq9UKTo6N4uR0DajnsWxFLzqaZZJnMDxwCrfdtgHvfjSM5gIwPTmOgbFpFFrasHpZJ/Iiv1MnMXhyJhT5kHt3tZ3ECU2Xy2mV01x1EJPoxaolTajXK6hUajg+eBKdnd3o6Sxisn8Ele4edDXnUK5UkccMjo4DazqA/v4alq0uYHBwPFSr7F2xHJ1NJvNKZRonhsa1YM0Vy7tQqNdQKlVRnjqFU+V2dLdPoH8yj1XLl6IlX9eCJJWZKYxONaF36TT6huV5nVjRU0X/UA0rVwB9Q9NARxdWN1fQNzKJttYuLGkaw0S1G8uXtqBWLaNcBYZHR5DPd2LlsjZIH4LpahET4wNo6liGmYlRTM/YGkhg7gJptPSYJIFzkEACc+cgrHRpkkCSQJJAksBFKYGFgrm+vj60tbaiWqtqfzkpYCkRutzJkyfrlUpZK6NcStUsFzYbOWxb//fQPv1f8Mxxo1BezD/nAuYW+h5t+TW48+ZTeHbv2EK/kq47BwmkyNw5CCtdmiRwniWQwNx5Fmi6XZJAkkCSQJLABZfAQsHc8ePH0d7e5uPLoTxTQrGp2WiWEpKREpc9l1DO3MIkncey9rUoVY5hYp4Iy8Lut7hXLQaYK+Tb0dFcwsnps0eYFvfNPrt3T2Duszu36c0ufgkkMHfxz1EaYZJAkkCSQJLA2SWwUDAnrQlaW1s1KletVKyaZb3mrQkkgS53abUm+CwujMUAc59FOV1M75TA3MU0G2ksl5sEEpi73GY8vW+SQJJAksBnTwILBXP9/X1oaWlFXQCcVrJkNcuhobqUt5SfpUuXziuhi6UAyrwDvQQvSGDu0pu0BOYuvTlLI/7sSCCBuc/OXKY3SRJIEkgSuFwlsFAwZ33mrF4GPBBXKOSRGxkerku+nHAtP3s5c5fWskhg7tKaLxltAnOX3pylEX92JJDA3GdnLtObJAkkCSQJXK4SWCiY63MwJ43CtfCJBOaEXKlgrlDQiog9Pb3zyjFF5uYV0ce+IIG5jy26T+2LCcx9aqJPD04SQAJzaREkCSQJJAkkCVzqElgomBOaZbHYhGKxoD3mJDiXz+csZ65Wqyr3UkrQz/eTwNx8Evr4f09g7uPL7tP6ZgJzn5bk03OTBJDAXFoESQJJAkkCSQKXvAQWDub6lWapuE3y5XLCtqwjNzIyXBcgl8vl0dXVNa9ALgSYm3cQ6YIkgSSBJIEkgcteAikyd9kvgSSAJIEkgSSBS14CCwVz0jRcCqBoo3CnWEqanEbmKIWLpWn4JT8r6QWSBJIEkgSSBBZdAgnMLbqI0wOSBJIEkgSSBBZZAgsFc9KaoNhURD6X1//L5XOQ/Lnc2NhYXX/J4aIpgLLIMku3TxJIEkgSSBL4DEgggbnPwCSmV0gSSBJIErjMJbBwMNeHpqaiUiuLxWJsTSA0S62Eks8jReYu89WUXj9JIEkgSeASkkACc5fQZKWhJgkkCSQJJAnMKYGFg7kTaG/v0DonUrhSUuQ8Z25Ec+aktuXF0pogzXWSQJJAkkCSQJLAfBJIYG4+CaW/JwkkCSQJJAlc7BJYOJiTyFxTyJlTZqX8NzYmOXM5RXYpMnexT3caX5JAkkCSQJIAJZDAXFoLSQJJAkkCSQKXugQWCuYGBgbQ3NwcInPy3grmRkYsMif/l6pZXurLIY0/SSBJIEng8pFAAnOXz1ynN00SSBJIEvisSmChYO7YsaNob29XemWtam3lpFe4VrOseyfxpUuXziun1JpgXhGlC5IEkgSSBJIELoAEEpi7AEJOj0gSSBJIEkgSWFQJLBTM9fX1oaWlRRuFVyoVFApSDKWG3PDwkLYmuJiahi+qxNLNkwSSBJIEkgQ+ExJIYO4zMY3pJZIEkgSSBC5rCSwUzJ04cRytrW0G4HI51GtSw9Kbhku+nHzQu2zZvML8JJG5d8qvo5hvmfcZ6YIkgSSBJIEkgSSB+STQVm/F6uL6+S5Lf08SSBJIEkgSSBK4aCWwUDAnkTlpTSA0SyldOT5xUotXagGUcrmsCK+3d3HBXKk+ddEKMg0sSSBJIEkgSeDSkkABRRRzTZfWoNNokwSSBJIEkgSSBDISWCiYO378ODo62iG4rZAvoFyeQUtrqxRAGa7n8wVUKxX09PbOK9xPEpmb9+bpgiSBJIEkgSSBJIEkgSSBJIEkgSSBJIHLRALnAubaWlulPbgG4aStXD6fl5y54bo0npO+BYvdZ+4ymZP0mkkCSQJJAkkCSQJJAkkCSQJJAkkCSQLzSmDBYO7YMbR3tGtqnPIspS1BDsgNDQ3WFdXlcgnMzSvudEGSQJJAkkCSQJJAkkCSQJJAkkCSQJLA+ZHAQsGc9JmT4Bujchaig+TMjdWlKoqgvKU9PfOOKtEs5xVRuiBJIEkgSSBJIEkgSSBJIEkgSSBJIElgXgksFMwdO3YEHR2d1mNOA3FApVzxpuH+mO5F7jM379ukC5IEkgSSBJIEkgSSBJIEkgSSBJIEkgQuEwksFMz19Z1AW1s7arWa5spJNwJJldNqlvKhxOkWu2n4ZTIn6TWTBJIEkgSSBJIEkgSSBJIEkgSSBJIE5pXAQsHc0aNH0NnZiWq1KrVPpAqKFkHJjYyM1DV5LpdHV1fXvA9MNMt5RZQuSBJIEkgSSBJIEkgSSBJIEkgSSBJIEphXAgsFc9JnrrWlBbm8NQyfkdYEzS0WmZMwnUTmuru7531gAnPziihdkCSQJJAkkCSQJJAkkCSQJJAkkCSQJDCvBBYK5o4fP4bW1la9n7SVE/wWqlnmpLRlPp9olvOKO12QJJAkkCSQJJAkkCSQJJAkkCSQJJAkcH4ksFAwJzlzGonL5zVvTkiWEqXTpuEyFEF3PT2pafj5mZZ0lySBJIEkgSSBJIEkgSSBJIEkgSSBJIGzS2ChYC5E5jxfrlCQIiiQpuFDdcmXk6ooKWcuLbckgSSBJIEkgSSBJIEkgSSBJIEkgSSBCyOBcwFz7e0dOqhKuYxisWgRuuHhYe0zJ4CuJ/WZuzCzlp6SJJAkkCSQJJAkkCSQJJAkkCSQJHDZS2ChYE4KoLQ0N2sArlIpazVL+V1plppAJ60JEpi77BdUEkCSQJJAkkCSQJJAkkCSQJJAkkCSwIWRwELBXH9/v4I5SZaTapb5QkHbFDiYE3CX+sxdmClLT0kSSBJIEkgSSBJIEkgSSBJIEkgSSBIAFgrmJGeuQ2iWuZzitmqlouLLjY6MaF3LWrWCnt5l88o0tSaYV0TpgiSBJIEkgSSBJIEkgSSBJIEkgSSBJIF5JbBQMEeapTAqC8UCKpWKtijIjY6OaJs5QXipz9y88k4XJAkkCSQJJAkkCSQJJAkkCSQJJAkkCZwXCSwUzElkTgqgCGar1aoWlcvlDczJh5VKFb29qTXBeZmVdJMkgSSBJIEkgSSBJIEkgSSBJIEkgSSBeSSwUDCnkbmWFm8WnoMUsJQEOqVZSmhO/kt95tJ6SxJIEkgSSBJIEkgSSBJIEkgSSBJIErgwElgomNOcuY4lOqhatXp6Nct8Lo/upUvnHfXIyLD2NUg/SQJJAkkCSQJJAkkCSQJJAkkCSQJJAkkCn0wCnZ1d897gxInjaGtr17YEhUJBG4bL/5cbGhqsS/Kc/GMhrQnmfVK6IEkgSSBJIEkgSSBJIEkgSSBJIEkgSSBJ4LxJQMFcaxty+by2JBCapYC63PDwkObMSQLdQgqgnLcRpRslCSQJJAkkCSQJJAkkCSQJJAkkCSQJJAnMKwFWs5QLrcdcRYuhaJ+5Wk2QXTGBuXnFmC5IEkgSSBJIEkgSSBJIEkgSSBJIEkgSuLASOH7sGNo72rVheC4vFS2lAAqQGxsbqwvFsiY0ywXkzF3YYaenJQkkCSQJJAkkCSQJJAkkCSQJJAkkCVzeEjh29DCWdHYriBOKpbAq8/mcgLnReq1aQ61eQ+8CmoZf3mJMb58kkCSQJJAkkCSQJJAkkCSQJJAkkCRwYSVw4vhxtLS2IJ/Pa3QOuZxUQDEwV61UkS9Iztz81Swv7LDT05IEkgSSBJIEkgSSBJIEkgSSBJIEkgQubwkcO3YUS5Z0alROKllKvly9VpMCKMN1CdHVatJnrufyllJ6+ySBJIEkgSSBJIEkgSSBJIEkgSSBJIGLSALSE1wic03NTWhqalYgV6tVdYS50dHRuiC86elprF59xUU07DSUJIEkgSSBJIEkgSSBJIEkgSSBJIEkgctbAjMzMxgeHkJLS6RZVmtVLWCprQmki3hpZgbNzS1Yvnz55S2t9PZJAkkCSQJJAkkCSQJJAkkCSQJJAkkCF4kETpw4gUIhj6Zik0Xj8nkIfpP/1chctVLRfgUjIyPafK6rq0uT6ySpTv6fJthpm/HM78LTlK7jmnxnP/JvuyR+lpVBuF6JnvyL/TL7XguSnd9Hqrnw2T6ST2/cWTk1vrzKseE9jfB6+qtmPme1mrPJQ+/JuZl14Znk2vi5FjT1oTTOZ+Nc6mJoeMJca2D2mvD8zLnfNS6e8Pc5x1yv+1I0GTauMx/XLHnaffTKOWVsS9vXdnYeMs+adx02zFXjfvCF/amNO6yLzNpo3INz71OOm4m1lN9c+zvO1ay1Efb43OtFed46j1x7s9adaZ+MLpl77WkSsMyX66LGOed3Gr879544/f5x7uf+W1aWp62l0/b26e95dt14tn3Y8M2517dN4px/+7TGPZeeyn529jPA3iV7zZy6cU4dcLbz6HT98PF0ox5iZ9Vxc+vKsNDPrGrOpGP4+Vl0Y+O+OH2PzXn+ZM/j2e90PnTjRTFut23mOjfnmce559n2N/XRmXRo/Hy+dTf3/uV+OU030k47y3l6um7kxfPpmo+vGxvPjLnP6fnsv8YzplFuC9EZc2+ss+vGCz3uM+pGt18W8p6NunEOW3yOM2lO2+gstvyZdWOcl7nG2vDZHPtrbt04h202ezLl3J9lAzCHrAG3ZL/ntt6CdOPZxhr+Ftd14748i/V4juMuVyoYHRlBc0sLlnR0qJ6R96x6RUv99+DgQF24l3IwlstlVMoVlCtlSIVLNbXkYv3NFBWNaC2LKUl3+QLK5RJaWtqC8SDXae8DGt3672roi5B9xXy+oMiShqP8W4yQarWGvDTCy8sBbuMQwCn3lc9ljBJJ1HFXyijmiwF0LnjclRJamhcw7lmg1WRx+rhNHtb3QQCmvUcFhXwR1VoFxWIzKjLWYpP+r6BrWVAqq5zJt1opo6B/r6gtVq1X9bpioYhKtWLGWb0emgUK+JbPpBO8TbABY5k/kRd/9N4iZ/2uzY+EZo1vS2VuYEQ+k/FLHqV4AWwt2OEn/yvPlL+ZQS73NJBvIE6SMasoFOXeBqYMbEsvDLle1o2Nn0rcDkCpqGqgtCCylX9XaygUC26sy9Ctn4bIQWWn95HvArWayUbnxcPOIge5t/yfyJOgUr4jsgjXhYpA0HcT54bNhz1bx6mbZrHHXUGhYGvifIzbahxxnkx+tsZcVtpwsqx7OCd2KBVEtaLvLvKSvZkvFHUdS6EkWdZNTS0OwuqYLk2jVfe+GR+2JmQ+aigWbZ3oKDJzRV0i95S1Y/Mh69HmzuTO9WL/5vqW+/iMhP3R3NSC8swMik02Tu5Pzl3enT3yfjI42aPyY/uUziQzxnmNvHy5bGwFeZCsHxmH5BdzDLImbDvWdc3q4cC1LHsIeVRqFcj4bJPENaXfNWXq69veV3SbjpvrT/WvyZa68VIcd9CNVdGRphtlbYkOqlTLuu5VVxYKKmueSVaty+TGv5seg8pW9KJcK/pUrqF+lWtEd8mXVZ/Jf2FubB9Q7/G80jNGrtF1HB2E1Kl6eOreML2p6zWjG3U6pUS06DlbYZBlLPezuRM9Qt1oZ0R2j8qYOU7qRu4JnmlF1as13Q/yu6wVlZEbYEK50c8z+02eabqrqPJpbm7WfWk6JoeK7GsbSDhXTH7FDEAVvV903Uhdb0fu2cbNfXaxjTs6OrIAQ/Sd7MO6n8GyLn2uZf7C/LshVanodXJmi/5CHmj2PBaRidooTS2ZM1XkJrpO1rnN3cJ0o82p6cCoG2V92f1Mj3Et6X3ddpDnz5RKmmPDcy2XMxvLvuEOM3dqhr3pZzf9+eE61/TlygyaipKzE+ffzmIDtdzvXKdqS4gdKOe660b5XWwhOvTMlrEzx73Tvq797M1U74t622QYdaM7cBuwegSrMidiO1xM455TN7p9VqnMqL4xx1XObZ/mYFvbvjZ7jg5S+YznpehGnqkzMyXVlfZv6kY7h2iDae+yjN1N54RFfzLrJePwsXUsutH0+Jl0o8yp6hC5l5ybfrbFuTOdY/3TPJjk61Ntj1wu2HvyXbUxPSql9rS/W0V0o9vFPGfVJnb7R8Ya14/hGBnDTGUGLc2tYW/IGDhW2QcaBauZ3ahjdrtX7q37U+1GubfuFltjajOJXWp26scdt9y/pblFq1jSnlYsJOMul9Da0orcwEB/nYOxQ8g2BiePC8S+aIaxGjM0ikRp+OarlGfQ1NxiB5JZ8aYsAAiyVONOD3P/uxh9magSO5mLYUQjRw0sN6yKTRZa1IO8WtExyEteFONGzgEMQVU0GA1kCKAoe+UZMyjNiJAZ9ogOS4y64SGbzw5zUXpFnJoYR2tbB5qabMMY4LLFaGKxuaPxQeAnn1PBm1xtEfCANaBsQF0XnB8yAu5F9jYfZlBRccpzFQgS4MkhA1kLFZ0PAn8arA3A3oGnzL0BFzOQRSanJk6irW2JjccVshi4qqx03Rgwk++Ika7vo3+zg0TevVL2Q1gUoIxFNrZ7Udxm0TVrxphVciUAV9mIXOu1YFTSyNdr9UCScbvhdxGP29aXzZHIwKofmaFqjoY4f2o8i5GYMXy52RTgV+1v8iMGtPwuRkJnV3dQeNa8shGwU95ckzTOuW5kfkTWesBmlCeNHoJzea6sR1kLYkDpgdMQ1RbAJfNjxjT/Rt2kDgJ3COl6yXxX5lP3Z3nGuOfyvr4HhKMuxm+DjtHvx6hhdKTICWU6Tde0K29zTFQh+otjo5NK3isAVT+wI5CwDSDXyqFAfef2lD9nkcet4GAB4w5gyYyr08bdZMYrHT50GkXdKM4W28t26LsTx40Log2CnfJMyYFHVefn1KlTephLLgHlSQei6TXRcTK3kQVioNzBUPCAm4EsOtacYkZhye4l+Y4c3PKmoitMl7uB7CBQn20ITJ9roMb2j+ktU0l6XzVuTGeKp5VsAfldACn37NTUBJqbW1U23D+qq4JuNKee3qtBN9paNN0oAMQcVvJeqtvNUg/2s+hXmXNj7PjzfZ9ybYqeV0Pc986lNm7ZnwShphtNp3N92lltTkYCjtmgNTqv6nrm6DqR76COqalJdHZ2+7njZ6o7uWiAR9Dvp7faQnTuuGPVn891olOVcRhzTYmeErCkYw26MTol1AnhY9Oz2W0o6nNbQ2YDEOjaHrVzjs6S7Fk8PTWpTnyTmSoqBxl+xswCv3pnN9Qpb5OpGflZp0fQca5rw3r3c972tOltdcxWq+YAcuP/ohl3Zpx0Lp427uZmvq6L0c9tB1nqKFDZ2fkt54jqJgEVvs91Xfg+lnPM6Hc1BfFSD0Oua21rc91o5zllKGtcHTduG5oeNttMHVt0TrmTUR3pDrqpG812d6e8O5vkmaI/6BQnMFTHvTw/2JQxaETbkWcycQj1HDGF6CbRYwRUpdIUioUm040ZWziLY9hcmzrbxhAximAKOrtFJ9ABZ7ZGxB3q4HG7kbrZ7Ee7RveanzUXcty5oaEBdXWrd14mqMGg8M7icmDlAFEYMpHy0i0trRG1+lK0A0kideJN8OicRFIqFbS1tXu0yVA3PQm0qWQhyAEthho9MxS6TZx7smjcuFf/vI1bnq/e3Y8/7gYlWK2GjSCIXyKH8g5UfDSoucHluRJd4PvLJiCYEjnIBjYjxaNfGUPD9nBOF/LxY4exctUajyaYpyRrXGU91bIhCbDVt+sKguPMAk2Zs5nStIJ1elQI9BntEAVgINO84HZ42H5REO9GssdC3HthoJ9RsslTJ9HatiRE4WjkqGJxL70obQG6WSOank6uJxpK8n0eGBrZdKNG5GyGY/SkcC64eRUIuP8yOB3sjYKzQsZtQHuRx+3KeqHjZiNJRlBlT+neRg4zEpFuavXoaIym0TiJSt7RvStH2ceyxqKSs40f97wpUgItWdMjw4NY2rMM09OTGuXSiLEYDRnmm0by9DCWQ4JexQJK01NKK+DhxwgEI4iyX+TvMk8yl/J+sxUt1yqjFSE603CYiHEuERM/HMLJKLrLIukG0mwNE+zzBBaZmDFVUJA7p250sGNGkTnE5H4ydrmeTIasoRbxpoC5sh4QQTeSwXCJjDtGRA2wca+VxZubyweAbmvQnA1xP9rZUGxqVoAh8hZdzbloapbInDl47EfkZakDBJDynaHBfixd2qt7fmZm2iLMgT1iepUGkjrQ3GlGA1SMJDoUDajFqKGceeLkkB8aInRsUU+SWUADiAArGFaMlqjX2jzuxnQwhsLU5Ck0t7TaO8kGCg6FCILJ+pCzg8463Xc0NnzY6gzzSCZ1pBrM4ljRfWpsGVa65lqXNZnd72TumJNCAOsc4546pSB00cbthu65jNsDUXYmZXRjqTytulHOQJ7n2Xen8UbQLGtA/lOQXCgE4E/HYpCxTVZwIsm1/X3HsGLlFboWZd4sWmoOIepHcyiYM1c+ozPcbAVbb/T6c4/J/pGzWvWQ6EV3tjOySscedY6CA0ZDPKrDM1zuyUgi5WCgK49SadrnVRy70dlv9zXnsryXnNXUmXJ2249Fk7lf6cgJdog7UyUawc+CQ6fBiWfzF2xKBbsGKi/YuL1EvNpPH2PcgRHiwI97Sh316uhsDpEqRmYj6ymna09Za+6gZqBDzqNgN6r30ffuzEyDbpS5nBAnemu76hxxRAhIV+eGnlu0Oc3RpWe1RHqV3WRMLVlvPKt1dp0tIONSx5HbhNTpxnAwBxj1DoGV6FG1t3xvmk61AARtSXX2uZNOfpe1aE6XzKrSddLoIBSZqm50phvP3ka7kThGzuroIJP3aGltc2aTMYrowDa7x1ho4tjRPeY2yYUad254aKgeqIwelaDXxNB6Nl3OvO70utrEkNdqQqRCUhqfR2sYdtQNL6g/eBHs4LX7xENcPlVD3b2eSrn0qEwIwTuos0iSRVM+7XHTcFYF7+Hv8kxZZ7koHs7ZFqxsLveW0WClUgzv5VFSbtbp0hTa2w3s2IFOA8afKYvJI0iMwPF0oDFhkRo3KN1QoKEeIid+OJuBY9QTjpXRFHoxBFDLwiUVJFIkOKfmeQmuC3++bCpN5PQlFN/dlAbpB7I5ZKOGqLEfHFmDz04/rixGO0UW4kG20L4BPlMKutEYqaFB55EBevcYMWSUhnJbzHHrOtA5/GTjZsTWIlsW1ZSfUkko0QKQeKaacyWAFjeiGR1Q4OoKTcGKeqQsqiuRYjEuVVFTm4Xbmp5g5DR6/s1ADMaQXsKoMCOecjA5hckdGDSieGDSgy4PMTquOXvke2rg+FzTUG2IKvs72IESI9K6xrP0adImM5RIeU+NSohR4sa8GeWux5yxEHRj8Gwa/YiGDCl23CvBsRDtGzvM9ECPFPegG30+7Z5nGTcpH5/yuHUNhrVhBr8YIRaVFa98RPd0Ktr5wei9HZx0ENH5k3X0iUGyZEmXnSVz6EaL9lp0PegB9+7rueI/jEbpGaZUZH7HZG1rz88uB6aBguSUd41++RlGYGjRsEzOrzuFxAFAJ6IxCcyRp6yT4O3OGvqRjWAgXxyx5kAzHRqNr9POasrTGQ5CTWYkLuQgOvWfBglBSDg/lHlBurGlCVxK4zbdaIAkOJXzOdWNEuXN2jUyXyYfoZzS3PE14DYI16UZoBZlmp6a0vkw5lCDwZOxoVi8gACO4NkYDlnnMCMxRlPj2WBzfZpuDGvfHKDKQBFwIw4QpdIbvVd1CSljrkMC5S9EiE2Hc7/RKWDrzGjxdL7IGlC6m8swnuEGrnScYf3b+zEKxHNC91Gw7bJ0Z7clPGfTnAzUjQaS1SnozmSePZ/6uDPUfY3kzzFuUrUpLwIgcVi1iCzdoaz2T7ANJDoX6adcgzKnZjtYZF30kMzLyfEx1Y20lWfbjXKNAH/S/FVHhsigRU/tXHWGjzOSgsNNI/dkpHDexMaKekvmSO0MdZI5i6cmwLDFAJDTcG27mD6jU45ONu5HdZyQmaY2k4/QHWHqFHWWggZ8POpIR/ycOMaBpY3TAkiyZxgJpZ1iUTmzIfUsyOT/mxnk693ZGMQxtLHPZdxcLwsa99DgQF29+I4yaUyahzgesXr4eq4Nw4lE+vRAcsbF09QsuWgZz6Ueg462KVhuPsuPIBXQDgfS/ggmIFZEAAAgAElEQVTkLKJii8FezIR2Ycbt+Q2+IM40bhrgajRUKvoe4sEoTU+b8eebcUa8uMViMBRoHFAhCbVGow1KI21SOltzi3il6S2lAWrKTOgVzCSiJyIAFc95pFFgoDEay+ZZ9Hw9X/ykXRJQ2uIjFci8KTRg+Xu8Twzh6/tkPOwhBO5eba4HmUyNyvoGtQ0Sc5pICzHWkhnuPJh0XXnEjgY+PVuyiSRXUdaxRn3c+5jd2KqglKohtF2jd1nkxHL4omFIBkkstiH3IRVWD8iLbNx8N/lfcSowV1D+TX65KXHn0IdcTAJfM05kvRitzI4VNXIllzHjfVNQRb6961Uaw3w2vXoKUjz/MeQdZeho3A96UGQiJ1mAJMau5KfQQUCgRI87QV/WAaFyECO5yQwz6hhGC/X+6g0UkGEHhOkYM1oadKNHmuUzkQVpVlnnluV/eT6SH4aMCDGyEnOpsjQnc1DJd8W4pO5UHZnRjXOO2w/Pi23cNEC5BjTvtalZPaqyN9UhoHR6iXAYrdFAlBkPjD4EEOFrVeQuxqPlSlrOoR2uWRCciQJ4WgAPYzMwIz0oRnZn5Rs7LbFB/p4bTaNKnZ82Wxlj3PQTGQrZ6LIa00pPMool9X8wNNybrZRS90qrnsk4Q7KUTaVLuYEtlDc6NylbOjZUL2So5OLciekPjcXE5GxhrrZ83+ivZqSZOd6Yk8tzWmS60HErFXVRxu39l+YYt0XxbY6Nvm1nqKw5zSn0dJBggGnExwA6KcBZ3aj3U1ZSWc9qRlstN9x0Y9TH0UEhDg2df3UaWIpC1oFhrAVzbNEpTiePK4ZQV8AXX3DMmR6NTqRG3ZgxvN1wU/tFoyJRNjTGuW5JGbf1arpR1oPKRdaog3wCQLFzJIqoDgen78nj6CTh+ypjpCw2QNGDANk806gbuYZFVhJxZjT4NN3oevDjjJt5rfONm2fEJx03c8xoZ/Fs02hTk1MHqbec1cJcdn7XHH5O83fKbHR0GXCiHqCtbY5MW5dkCciZo7nGTgmOeWKWCqFOWNdVXM+M4lvumbFuYk0Fc5rHqNms9ei2m531toJJ97UIlzG8Qp67n7u8jjrGQJQ5wugoDu/re492Be06vnO0AaO+kLFIXqhG7pyOaXYodbmdNZZ6Yg4Vy2GOrBOmDsn9yUxb1HGPjEjTcFNSPHAb8trEeHOvpQrHk6ZpWBGZm4KvGdXElYgBCPO2+zSF3ANGR8yuN6ORyZdMQKcRY95wo0HZgUfFeG7jpnKL0UAzms7XuHUheW6LFe6wDSYULBmzHJrMWYi0DAM/pFcRqJLKIgeLgTjbd/Taysaa7QmR9xC6X7dQiZzeapHQbDYwc+L8fgEIGkBmgioNaZG7LlI3UnTPhWI05pUz48O8MTR8ybNWH3Ew3t2DRnoj597XFIu2ZIFUVDQW/fGtZKBOPY5GrbM1ZlfQ20rgGsEpqVtm7NHLaYc6PX2MePq6dL64HUROy7wExk0jb3YCriikyclTaGsTGoUZnQYc7HCkIckoKAuK0EYl75173HSHFPkx2kOWGjg9PaX7vbXVnkUPN+kvoleiE8LWHjnudBYQaBN0io4wT5nNtxxYRiUxo4j0Hs3lIX/eC+6QhiJrRnVOiGZY4Qn1/vla0JWUKTREYBoVu0U/IpXOqeohwBT1VMiVCh5CLyzkEQI6wWjQWtEFG2PQjT5XdC7wkF3wuN0TyqjNhR43jTfSkrlYRL8IfVHyOQTISeK65i7M0iXB4eBARAsZiIfX6bLUjTQqDaRlohaoY2JiHF1dS3UpE/wxChijwx5Rphc6Q8Vm7geZCrK3RB8zMmGHtpxTcT1SjxpgM31FIG/6yRxHtndioSiOy0Cc6R56y21txIIH0Ugzq0wdDE4xtUJULHJFh4sZWwRmBMo8V0OkN5OTo+8cDJlM3qHrfe7HS2PcsYAJDUCe1ZOTQjGzHk6kstG4Jsii05D7Ws83sgPIQKGzQTz7ng8W14k5AWUNdnR0mm6UPG+fq8CmyIBlOtFsDdhZa0DboiYsGCbOY1ufZkAy2jHbQUY9p2DA6eEhT3WWbuQZQYelASg/P8VprestUs4adIxHKQhqeX7Q+Xa6bnTmjNtl3BPxrI6FYzg/cd3GiA7XPKPNtkcuznHToRlsXI+synsJoNMUJafu0RZXtpHntzfm1hrtUhyWBLIWdMkyG2JkmQf2qVMT6OwUVoPXwHAnFyNipDQScIXiI6RvOrtGc2c1OmhOTDJiRP4yLqPEe+2I4Kw1J5E5eA0kkVapxZtmRbt0vbsNmsUNzLm3AiXMNY6F+ajDyMYRG522YijUFvRnzPE2J0gj7Z/Ik1G2GOA4XTcGvbnI484JmGNkI7thYuWjaCDJi2u0SQuRZMpEkyss1d+UdmWRHPNM0/NY0EmSSVZ0KkmvXgHGkH62EECjt4DKUr5ET6wa+Y7qP864GU5WjvN5G7dD1gwBlxV0eCBrKJtcYQc6WaM6GIhCzfRql9Gz6pGFYjHwmrmosh5ljV5KlMmrCVKRqYLP0CcY6QpjdKvSqkyJR80OGI5dlbZ7as0LIdV64jW8P59BwK6f+z1Jz4geISsmYJ47M2wIXOkxD1FFUkY0wdaoJnaQsDKmA03h80uOjUc/I/hn8RSLvhmvPkY71WkQaCcG9IM3Z9a8yT0v9nETEAUg6n449Sh5darsXuW8MSJCZ8rU1Cml9hpdyNAKvcMEG+NO41Ajww1JA1pCOZJcyyb3vhs1SKOmnstBQ4VOB4vaWLQmJEpLTqsXWKJyjBEbA2Yyd+ohc4cSAQsr/Mm4xTCjB5meYjqo6NETj6wcOnw+nVgEdAE4qoBMeRP0Wk4VKUQ01OsapRDdyIgTwQ29gvq5OIJm6UZS3KKDwo14jzJnKasX87jdmxcpinpmWHSAcjajxDz9NJiznnc68kTWGk0KkWBbk5q3JnpLCgAIGHQ9a/lInrMr1cgkB4nGTsbxSEcCzzZG+HWO3Fhh1MKAXARapEBZA1fLvTSqjl2jbA2J/meqc6r+0QJF5qCwMbJitJ1vZrCR3hSdcozkZNeRGkSaI2WR8+CIIxPC960Vj8lrwQADKOJIcd3oIDoYdc5ckHdgnovtfWNqxDPl0hr33Lox0v5i6kmWOhYLgphxB80FbpVco5DrRuMxVhQcGxvRYigE5ipbqdja3ISpqSmNeKgtFCpSm3zdmghgn+vFClAYhVL+s5wl0S9SNdcjwZkqh2rIV81243ok4GP6gUylrtdQ7My+Q91IJ5bpmKibWb01FKwI43bqeU2ceEYFZjTP6JWREizMJRk7z6II+IxWyGrH5oCzvcBoEA3trH659MYdz1Q7c71WRSbFgY5pO4OsMiLBqdnTxkgQ5oesR+o77lGZA+oHPUe1Emku5NSpMz4vDClnrsj9Msw6UsQ5b1yf6jjyNWMUXS+QOKseA+dJdbI7dq04ijnDrMK22Ymsoit2AHEC9wJNkODsdKYWz+HIFrSKlnYPr4KpNR0scCLr3opcuZ2n8rM9IEwBzacO4N9wjEUI3RHkOEZsKVmPLBA0F44xeyDOl+qOcx23n4lzjtuptbkhyZljojPLLHtRAzPeTIzmYXTUKdEmDQG3xPLPIcfFkx29+hW9j77c9I1sYXkxECY6uidGFoYK1KNERNk8oGjYZz3k5BybYWSFXC7EuEnn0Q3mkQkidC5slvbXIYU8FyvzTHCcpZJlo0UsyiDXMarBxUc5mWc4UxnTaY0ssEA5M5pmh7IVUjEj1KrVhRi3R2qyCbY03vlsArIYhIjJ7zZfsYS7eNDp+WNCPqlTpOTE0LwZItzkEtEkaAzeaa+6mY2+kVLFCJsag745g/db31XmyTybAWi6PDQnwmmcpIoY7zpGTT/NcZMSsdBx09NsAMWcK6RqEZQQ5NJjLMa0oomgxF3RerJyUNZOq6HMTD9YtINVAA20mAFNUCXP1Uiztykx4MNIquWPyOMJBs2bGKO/gX/v1VIZ2WswzJgT6QdiXN+mqHkAcl0wGkaDx4wdr/bpEXHm47LaVYiWZKLBQZaQ3JspzQPgejTHg0Vr1PPoVCR6H824iZG+rNHHw52ecBaXunTGHaNEjCDQEqFxoXogQ/lhZEINBke3sp8NoJgzgKX1NarsFRpp0JEWTI80GSJZ3WyRO3M8NFasNM+y6AhGWxp046wcOepGi+ybMyEAMj+HDPyQoSJeaDPGJDoT83mtjQfBLI0Xgl1zHpnHWdkZYnSpM8sBYKblBuk9qiP9oLdzwKsV+rXBscf2DQ7OLFpo1iLXbtSNdLiZsady8ijN7Jy6AL7PZdzulf/E4/aI/ZnGbUanMS2ibuTvrOroZrIbdQ0Go4Ne2jLMT9Iom1cDtfVme9vabbDtjAFt1UVeVVDpneqgsOrULLQTi3tIsYlYWZNrKjpaY7uNULTGnewWUWNRHbY2MOd5rNRp0V41qN2pQluLDig71zO6MVDi6l5UQmiW0cGhjqhZLWCkjZVEroNu9FZMMUIXc/kbonluiMs9GVlpdOoZ1Z2Rcjr66Ji8mMdNhygBNu1YsmSYwyufkzkVwb5Z1pZu5Aw3T0mS9UdmDs80Mmk0l9IdTXFdGwuP7CfVL+7sDrraFTJZLob5DHQzUki7mEGIOXWjG49cx9wrpv/MMcdnUo+YzexOJGepcY3aezo933OTs+cKQS3PaepIK1xllbTNqWhOOj6HuYR0ZIccVVh7NBb04T6nLUqHl4LdCzTu3MjIiIbBKDAacl7SIFJ9Mu0EONlEoYE+EHpVWX8FmVT2+jElwV5z7sVzuEpBU/EG76cbouY1sEgKc23M63qGcbvisgPbvKI8eEhjpJHrvCyfzPnH3Qhgwr9i5RovO23JwAZsSZ/IVqWyzWTJzAaOWP6aHmSLgjG8zQ1jQCR6zbgJrPqZKVICYOP92oLjIjMKjfe8YBUmVRKxOABlRA8XwTz5wMqrz7QDUMXpOQchikYqrH9OkBY8IaroTX7RcLLqc6QzRZDrc8+oXaYXnR+3gQbKMXNmSF/NyieGzKMhEhNsswd59K5eauPOcrSZUE0aoSjJUClVlJhTTKMSizJgnoXt0Ug1COFT9wpmQXOIzLrRan9zg5YeKc8jMWVnB1E2EmpGCvsIeh4ty6h7NCGsR+/bSMOYXkodsesO9UZ6JTVWr2OLBeoH6hhdH+7xznpEg25klIYsA/aRcU95o46hN8x7kLnzgJFzep2oG2ms8IAPBrh7bNUA89YQl9K4Vccx6sQ2LQ7QGE1iLiNzeEUmdByRJhSNUvaXjMWZGB0IdGhfvHoP6kYvKS16w4qM0JFFpolplJj7QEdZ7M0UDN5MrjKjJMHQdGQZo21eFMB1GHW+GjqzouRqfPvZyDSA6OAwz3ZwHjBPxqMWPB+yzgVmDBIYEKxy/Zh8Il1UVbdHDW2tsedrBIPqtXaKK51F5zpu06kx944RmUadbtRVNbYC7TCeB59o3JmiMZKXJueOnMkC0GiEyTPl/a1npuVhqtvF8yy51+nQCt4HP5H0PAxl/72nrJ9fuo4ybUzMGWZntenD2brR3lsNd3d6kh4W9YRFDLlu5H6m+8SZZOBedauvT/bsZU4T91zWAKUOzIJ3c8yy5yxb3sRiVtnUnJCf6kDAQKyAhljy3ew0c57qe4eUGlKibcDBoeoOPZ5P8r6MMtIQv1TGTd1IJ7PSEL2IlwIy9nyMMYrgRImORQK5aD9lAXJD7qNWZDZ9Rz0UHdcG/NlXdTYIIk4grZppPJay4PcMPY7JsItOjUAhzvQzDpHabM84L4yX7S+Xtdmzuotrh+e+6r5AszcLk+kXPIOY/8/UEILBBh3jDj25P/EGnc9ZBxadJSGCxDY0oYdupkiQYxFGCOnEzeKvuD/Pbdy5UQFz7nkyjq3n0bi32Cgq1jOHB6puFj/wopLlRjaPptxHqSM+sVpAoV73ZHUe0qbomF9Gih09Q1SUQelnqsYw8qLeDF0zF2rcnpQ/x7ijgRu9fTRQlVLGfirez4uGhCajO4VVvHPqfW+o5Bn7v6jRIN7YUEnKjEVRrhLJojHBqAk3QKTI2DyZ18PmQfOlvEeLLlbtiRWL0uh3CVK1WImF4qks5Zlyj9D7w5Vulo5GhZWlfvp50qBUGI2xQz7K0ahyTAK3SJBcK3lZlj8Ye7GoR4/rNfSLs5A6q6JqwQpSBuml9QERZHO9z6asXirj5sFH+o5FLIwWK5Xb2FuOTg8ajDQwmZtmRQCsR1c2sZkg0JRPrKZKSq2ueW9WTI+WAWlz7JjnL3qhmbtnnkbzAgsFmoY4jWxRvKTJqYHlDgrzBJqHTahkYrzIdbyfUISMFmTaIiTsq/UaaeME+zTaQoTIJ56GUEx4Znlw81CrE8b3aCMANN1IPRi8gJKvXJPCCy26j+gcUT3okUIa/MwJy1aFi15BPzTd2Jx73FZUic4dGtDqCfViI6Jb4rhNv3zScZtvx6IUXI8GGixfTN5Vi/JIDp1HeIOzTqlaUha61SmUDrBCA/J4YOvZRN3o0XlZ92wJIe/FqMds3Whr1HQpo2zWZ9CavmuERQvoxKI0lDHZBaxCaYa4RXnlOaGSoK9tRs3MoLIz5XTdaCuNgHC2blS97F5fVr40Y0OoxgVMlyzyZ2M0F+zs5vZmKDoV1MENafq27wjaLBIX6IDMg55F57ct8snGLRR5gonFGjd1o81DLEAi8hLdyOqVdOxEVokDKS304FXvPFpKJgL3YzZ6QmesVm/1JveqGyXa5WyTLJNB88Dd8cV5l7mS+wTgJRQyVqd04zhbeVOuDRRzt1rlXqIHZWyaQuHvLlFipbyx17DTG80pYLrRcpnc/vBokOn4SLsnyKWOsfVgOkQj0ewnl+2P6PuUTh2NUIYIiaVUsPiGXepFuOSM8DoFpM6RltkwbjoSQ99Zp/ifl3GbjSL68eOOm2MV/cMAAKNEVmla8tmlyJPYauact7xEU9Oik4Ju9D1M9oNdYw4Tc+ZG3UYgQRuVEWELCFj+mq1hsgni2SF/z1b1Fj0nZ64wUgIDQnS7O2T1TPYUBwXlbLui+aIzupc08OE9pgPrRh0hUj07tpnhWWLjs+AHnc3EA1kbWYvqeL9MOiBIxdcAkd+DZ2EoiOUsEHNGWLCEOIZtQehoIo6hPmFevtkIje2fzm3cseBU1gk/57jHxsbqMkDxPomws9QAGutM2g5cXtI1fJ/W3UtEDwJ7/lA4PIyYEEklxygOvfDk1ZIWY/rHTS/vW2KPNOUbKQhMBveS9qyO5Zv3Qo1bm2ZSd0m+Q1286AZAaMCoYpMF7AYLla9VcTIKTdYzrJ4MV+KqyHzhqiHioIkKzSKhmf5cXj6WRq5tUHpJYj4PaWQ0irMehgCSM/ljjMR68M09apYITe8sD0HmdJC6Qw9EyIfzw6PRq2teJjoCVH4eRjelIPTL2Dg9G9mNkVZvRJ5pOE6AaHkt1keItAOVkQk4tlFwNywL89DDTxpntlBPeK/suD2ZmCH8T2PcjLbRKGyg1DoqYZ5gpEllEqbdWBDPtR3rmaa2ocCEGeg8wEm5IHhU4zlQtCUCbVG6cNAEL2F0lASKXGZ9cP0GJoBvtih7B2RKLZMKdcyljNXjsjlCHEM2CkKHTNAx3p8rVO9r8IzHSnUEuqTzZKPbWU86G5vTQ5kFe7qOs0UmWP7ZKW/0Nl6K42bBHEYqSDFlzp/Kzdej6kSJJHhPuVh4IkZnwtmkTjLnirhutAiK0Vt4f1kqooumJie12ApphMx5MGdbRjdmDBFzoFlEJJxZvi6za9jAZ2yzQb0k5x3pXowWW/TBmBlcz9xbgXLqZx4dl9nzkmkHCgadzmyGn6UwBJpQ9qx2DzXZCkrV9/YcNDgI7tQZxh5RZLeEfJ6YT0Odag4hr453SYybOs6MVXMusU9VzE1kUQY1hlnh1unfCn48F5KULs2zdOONwENkzDwgVtsLhqNHNEgbboyEUEdaLjiZA7rOvP0EnQyxWmYsvGQ6qNFJRfoqz7vguMpExkJhiGzxrwylXN45Rso9iu35q5GSaWCXdo9FgNQ9ZlrbAwi8j50ZFjnMFlFjtD3KxQudsQptpuAM17UBUrK2YmG0xnEbyOHZvpjjtrVz5nEbLZGtMiJVm2wpOmBEbmRaWb4+m7R7z8kMKKaeJbDKpvgYaLPq6lG3iW6cQFt7x5y6MXu+xeit2KbmRG/QjaGQkwNJOs3n0I0yFtNBlh6l+oz1FULk3+t2nKZjoqVK2jQjjKyySv1kxVHsOafjAd9nDjxVt7LeBxmJLCjklT5P141epZOhe08PyNo9MUJ4nsadsU9V/lIARQzlU5OnMDk1CUigK2dREVFAM+USmjRR2hMzHT0z0oSc0AEteTeriMwLYAeb8WvFeBbPjvSPMyNI6QtaiTDSRkL1RVmfdduUzDVh5EBtHvmLBuVs8mUMMhb1IuQLn864ZVxexlQ90DWPRhYlTyiWoJZ9XatJomUO+WIBTU1FtDS1qHdF+9z4gaAHveZ1WFREqr1RPvSmirdGvWzek8mUY0zaNiOmqAnSVumKSd6zepS4F9b6fVjzY3kHDS9n8zHc4CJAVU+h9yPMGhghiqKJpuJVspK3sv64UUj/YMhcbq3GV8UaXPPZssuZSyjPo2fTQt8GyLS8tNPd5J0bvf/moQze3kxeVvROWVTaKEPeX8p7jVAhfqJxS3sEr+R0IcYtESk1ah0QmNfTIq70RMl7iUyM1mF7TebIIhBWlIYHr/xb59rz3DS6xiRgV3DupzADwulklC/XEPOZYj8hqzplDgvLCTFj3nJ8tGVF6CFn46cBnAX8cn+JosgaD+/sFebokKBRzSbKjMToXvVWItZA1wynQNfxQhQEq3K9rHlGEMyTaTQ8+91oHvIfqZ9ZOlbUlezfZJERA8RGX5I5olcvzpf5ij7RuD3ywFzajz3uTHXhhYxbAbznn3J/yntZNNJ6DJFVIDpIHGNci5qP6QDPcjjs3zJHZCBoCwiHdZaPY1Fk1Y2ZnoM0mowWaVE4K8DAcvRegXlWIaZsfhOdOGYQu32aKRhMHSY6h3lSfC69fRo1YRGn0DeTEccqYvsap7Q7W1cLWXieHJ9NWjpperZuDVhpVFJYCF5kjOAjS8sjgDNnCXNWFaY6eLVojD7HKathPtxzr+dO9dMZN6uBMt9mznG7sRzHbfqQ+UjMTw9mllejZOTVwLdVPebaMweEzaNF0SNzRCMsDtQIxg34+/+XafhOQBac2JkCQLSfqHtZbl4+l4iGpXDYu0hUhGOb7VyyYmbOWPGUCuoXgllGl+zstCi16rNMtDx85tRbfbbrbUZxWISIUTK2d6BsyfQSu4eOl+D4yBjwfFfTqV69OtBPLVKTZTcwknypjTsLnlW3yVkourGl1Ss/GvWR56ECH68ALjI1toCw4MxmY7VIAjaxEbPnkcpNmWAWwTd9Eiv/MlIn553oRm0Q7gWfwnr0Nlt0LASnkjt+dL+EvnGxijkdmwJKzda1c5JBCtOPJgN+Fv9mYySLhGvf1k5kvZgdGfWfgmApcii2j4NqBpYs8BSvtcKP7nBw8Mx9wkh5ZJm47eKOIJ7TXKsxbeTCjDs3PDxUF8GN73sJ1W/9thlh7h2mYJnb5NDZzyO+sHkF1ABSIXhj8SCQzL8drTKUrzfyML4uJm8dmwV35o0y0Mbv8RA1vZhp4vopj9sMCC+vysat7v2gsgoHDb3AIrxiEU3f+GUsuf4W3zhGn5HFEIxtp4/xAA9RscDfJ13HIntUcowiMRJmwIfV3hhOzzQlFsPJKXAERDQAYvUsi2rp56xE6UbNXIeVbiQ/aFjtTd6j7IniwRj23kdmGMReZtlqmzRkeMgGvrQ3DTWlxL4qNqjgiXFvum02o7EYWMn0+XGqHqNABB+X4riN/uGOFN+PPKgZBclGv20vEZCwrxqbgcbISTi8M8ZQNkrLKpbZ0u1i8GSrzpoSiZTLqBPYD8fYWjoP7HUXStYb9YQGshlNmQIq3utG/s75twPBAJrNuXnqAoWWVU09x1Pv7dRiem9JbbT7Ug1aRNe870bHIBWNzgszgKn4o5606r72PVOFvC8bq5s3m+Omsfdpj9uA57mPm3k8BsAyBzCb6Tr4DnPkkfJwTrihQ6cem9hzfTDKOVs3kjJJoyAW0vHk/dDLzuiYMjaL6MlczdKNDmLjuWP6JUYDzWDOeoJj5Nf7JpJhkUmiF3lmKbTZpuHBqZBpcK4OjowhpOvHK5yGPLvg4LN8L+am2vqnoW77i4DDQE2jbjTHhnvgw+/RETTXuBnpoJFIsHexjFvGrI6MUKFODEjfm/R4h/xtRtuibrQ5jtUtSTWMZ6dXHXSngR+PIepAI5J6iE4sMYAZqTHDnA5c1zeMyolutPyTUE1P9gXPK9UlnhvFgl7m9HZdw7QUr+7HqC8dM9kWS2Fte5E30sDNHWJ6mvqNOiwCWFZBtfODEROLTDr1z52yrPTKiKJFUth/0b0lXgCF5xiZNeE7fi4QIBmosLY5F/O4DVxZPjTBBNNUGGUL0SfPeTR9FvtYShl/pci7E8eoinDARjvZzlymELBKJdevx6ganNo8Z7Uar8yh91dTu8nPSPk+nULhHhl7S52TpNh6OyPde6aI7OzjwLw9Afs2y77kWmAvx5B+kKmqqzpH++TJfMc8vaxu1CCSU8tpB6qN5DTOaANlcoLdKcOWDyFPNZMnSAeCneO020WnW4qS3J8OlXieG4Y6b+OWAihygA0c+gjdv/5LyLm3PVgr6ZdFl0C1fQk++hv/As1LVwRP86I/ND3gvEhgulRBawubBZ+XW16wm1SUTuDFFi7YU8/tQeVqDU0e4T+3b352rq56lTJtiJ1+zqsEZH1dv64rY0CTfmWea4nYMYqXjaDQC2tRXKd0e6TGmWSZ/ECLaPFz/W6m0ax8bjQ0A01WsZORSfuM0RrrL9AAACAASURBVCdZAhq5zvRzpUFt0SOLdpDSNj01qREbzXcKRassAq75H8H4iO1dSHeioOlcZSELUrYIyC+GcQdckXG0zDduRi+ZD5rN42EkkoaeOYXMILZorzluSFPNgtZYSdqiR/JDkMT+sgp+yJrwugJ2LYsemFHI+zLiFnorEpG7U5WUOdLTY/GyTJELd76yyIulQBi1UX+0HVKW+mtjEMaDNE/OMleYEkOgl2Ut0Jmshqo3Tdf3qNWdJmi1FBSMaFTEDFpW6rWhMDAQmUTyeZZybeve6L2UHQtVXErjFhBm+ekmb0al2G7KfFqRMcAIccyL8wQIzxUXBpCuQQ+wyF9JIzZHoBdJ8WgW2TaNIMMrlIdq3rFQESOi8hyfgjAPpCMzmppt2RHTBGI6VMi3zOwtOhbIHsmCLzqVJIfOnmFBDAZLGAXm3na+bWAUGDC1FT89Pa16MFvRmGwlFklj1U/fIBbomqVj2E6hofCWO2dZkfNCjDs3ODhQl8ENDJ/CjddfHYRyXk/MdLOzSmCmXMXRY/1YubwrgblLbK289W4/brpu5SU2ahvu4MgkervbgnK7GF+ib2gCq5YtuRiHdsHGNDY+rQ6DluZL02lwwQT1MR7UNziBrnbJVbZy8bEENx3kNHVJBfLiCZlnxTQAN7gy0QAa/qSyMQeaRroBrMaeopOTE2hv61A7xPJLvYG80uclcuNR3ExehrFjLEpDw1ZBnRuB9DwT9OjfQr+qjGfcmR6kLUXGjMuhIRpg0TmCnDONW4sOnMu4HcwaOPX38SDQeRk3q9V65DIYXGz87UVpNGVD14WlSCjdl552j6YbXaxF6eAaHfLKd6QDy/dnSkKHLIT+g5qi4nMo4Emc6WOjo1i2fGWks3qFaCs4YjnkwRuQ8f6Tcs5qvTQajVLvzes9d44RVubraQTH0woMKBl1U+h9BrCsubnMn4C5mFMdC78wd4+RenMkWHE1sh6UNugsCYskekSGlVwzeX0xt8uBGiM33AOk5Hl+GB0KBIQaOdJxS5GX2oUZdyavisykEHGad9yxZyNZMbr33IEXqbemfyzibRFLcQwwqm6pCDGCLDnuSqOUzxmVdNBLJ4cWABMAKDR3L7gn9z11ahxNxRYt6MLCHkJjF0qmti/yyH5cj57e5P3WQiTRmSeWq2h5b9n0mSxdnc4sAiJzXtnaZ4VXuY+Mra2tIzirWMiLqUZM9TBnjDnCOB6mfRHo2j4QBhgb0bMegH2XUbrAVAw5e6yw65H5UKXZdGSWwWYOmQsz7tzQ4GBdJqh/aAI3bbwmgbmPYRB80q8ImDtytC+AuUjJ/KR3Tt9fbAkkMLe4Ek5gDkhgbvHWmIC5pZ2Wb8JoCT3haii70Rham2ipeiuaYcZV7CFHyh4p2s50s0JODmbMJDfqMtv2MMeFxgNppqTf6nngBYSs6lss3kBKlholShe1HHIm+mcNGRYpYo4ioyX2vjESYsZabJlAAyUaPW5szoqUnJ9xRyOK9GSOOzYutijPGced8dST9hwBrtPNPG+oIS8107+QEJ7RDebQEvwQtBktF54XbqCPhil7IiogrDht3enWHL+Mi7lJbM3BaBUjGcxvZP4SwTMjGPHfXt4/UwBIxmY9u7woDiOMIYeSUWWbf6N2Wg61VoisWN5noJGzWbVXkmUEM+4Vq3zIHFa5h1Y9lJwujz4T2GlkzlNTWPSExbNYPbQBwGYiywQIGs1ygBEonhx3s+VfM5eSea/ZlJOLYdwE0jIW5nPHVCdz4IikDEix9YCBKkaMGW2yyL5VRqbjgakpBOME21xXrH9g8+EpJxq1d2eN58lmiyqJzOmIMrqiR8oyLSdYv4GAhgCJe4oOo+igMgon9RfHZbrPqlpKVWBWuqYulf+14nuZ4jpeu8JcFLG9TBb8c/+QEq7rPJPrGsfJYknmUeIeDylP3rOPuXSNdSnO47idhnr6uJttz0oBFPEcDY5OYdMNKTK3eGbDme+cwNynIfXz88wE5s6PHM90lwTmEphbzBUmYK6jNRpMNGAY8dD+Y9rGxaJccmhac2dJuLciLJZAbxUeQzEBz19jRMWid0aXslwXyxkMlDTP9aVhHioMh8IbJgWW1lZg48aLfIfFVuR+NOLUsx16nMVnZmlMFjVhb1OW6WdFTlZRjB5oBVZNFiE2WpgVRzkf41Z5Mmd1kcedpedZzoob/fZmoVAJAQIrjwoI0+JS0mLE82/YxiDbLDmWk2fxN58/L7nPQgvMaQ8FLLzwUraYmBmbzLWNveoY+WLUlwUagpHv1F7mNEZHgBnHBJJZo5UgIhR+EYPenQS6N7R0vD2Bzgd1IHgusuax8neP2pKqGoGV5WYrpU3zp2LDZzoaSC2W2gFkl+tac2qq5i9JO6byDFpbWxtL6XuNhU933AZuKKezjTs6XGJU3eiA8d+kXrM1QXBOeOEba5geK59beybrsxyK+3g9hNjLMNK9FaZk6IMKIL1VgoIwl3uIunoFWFYr1wjfzIxWCg660WsRcMGwMJMV3bLqlVbxNDrNSJM9k26Ur4R5na0bna7MQjDcu1ndyKJtJpdKiMpFgGSUeLaJYUsgo8YLbdjqRViUMfb2o7ONTh5GP7nPLsS4tQCKVEkcGJbI3PoUmVtMy+EM905g7lMQ+nl6ZAJz50mQZ7hNAnMJzC3mCiPNMkuL4u+BChmaw8d2LmxjwvyyQAfMFLJh9EUNl0zFVG0hw0pvXkiDRhIjgArcSPt0wMSiEaFRbyj9bkYfqUVua4TiCKReNuTNZXL47HqnSvm4mD/DFhpa3VAArCf3R5BogM/oj15FdN5xZ8uEfzrjzlbbjTkwBrBDhIf0KacBsrCWQ5lAyQ2eei/JHmmMsfgWoxQE8hYVdbkpWLNquGrEB6pszAnT9eMV/giOSMUTQz8UUfJS/fZvA6UKkDLFJlipUltSSSGjYpM92ytTWpRFaHxWAVOLnGWK6RD8m3PBo86+SWMTczoPYpGhWDQpk3/IfnKZysixkqEBPlJcCTTpCAmti0JkxpwlH3/csTAQQRgLrJg8F2vc3urDi9sQfOs6JKU6VGjkGMyxw5/Y4oW5r0bvC/ILhXgYwbLIO3tusjCI3G9225yYh2h5c1pYxwuOKQ2Y1b+dsUD6Lts8cT1TnzY4f1w3ao6aR5RJ/yagY484Rugj0DfAygJ52XOC+0WAn/yd0UNiVsqLNHFGBFnVm3rA9raBNupoVvWNtGXTjeyFzEgk77GY4zaZGijPDQ0N1qVs/fBYCZsSzXIx7YYz3juBuU9F7OfloQnMnRcxnvEmCcwlMLeYK0zAXGuTePklET4a1XI4lmamlV7W2tKmQyDdkRX5GI0T40PO0Na2dquy6rQvsXysgqtVldVG905TY5SBho7SPENrCwNGlhvDXoaeA6KV17ydj7eZYdU3uTffQbzvkl8izzcqIaXIflakeZqxTQM6RAQcFOi/PW+J0Swz7vOW0+J5fIFeuOjjzgCXTzBuAQKMMNJgE9DDwjIErzIPQm+0wjLW8oFghm0xjFbr/dacNskCCgRZrOTIdjyyTgIYylTNFfCkLVaamkOOmgH8PMbHx9DR0alRQZaLl0hA6Inl/d/EiBRqo1HtrGWHPssjCaTXsqCN83Z1Oct6k+dLfhSjrWoAh0hczCFl8QoWAFKHACuWO22XgFL2RLli72Xr3Fu/sEm5r315VsyxM3pb3Cvswev5q7oprQctqwVmmzSf67iZo0oqHimciz1uzaF0EBWAqvRfU3pqc8zDdOAsusaaVtcDjVS+r0WNvGq0rEmLchbUcaT0QW/dxIiqrgkyD7x6uObhhQI0Rim3YkxWGIeVhOV+oh872pa4I8eidyEvTYVnVU7lPSQPU96TjAJ1aoQotPeoDTWOzUFE55CCcwHT3sNXo4FeiZb5gLqevLUP95WuDf+MTjIWgpmaPKX3Z79hVtNWGrU6rGKF6Tl1o1PMQyTR8+kY+cuO9fyPW+ZDemLGCv/qrBkaktYEEpmbTDTLxbQaznLvBOY+JcGfh8cmMHcehHiWWyQwl8DcYq4wAXPdS5gA71GZOtTQ136XUrlQmkmHstmRXqbGohzi3hQ4Nvf2HDeh4UnhADG8PC9Nro99txjZMA+zGZ9Gr1Lg4IYu85dCMr+2XvGS1l5cQgy5mNOS00ptcreW5lZnOUXvvxrH/jTm1hlV1KxjgkjNMWLkxWlFAuwa8qC8afBFO26nps4eNymizD80ylUTyuWSGsXavsLpsDTyjU5oxVw0eqLFWTLtkdygm56e0hwxMTBDexKPnCo9i20evEovjWvm7pjBbD1CBWhZDzmrPmq03tj4OBstyuY+MbqYvadS9RyYh+ihUnTt82xlUwJUFuChgR9KsNM7wOqeHrljFEKjmO5AEIN+dHQYS5cu0/w9la9TK7PUO0a/ZP3JNYyeZMGHORuYM2nA0vYF85piayjKmZE9c8b4oD71ccciJ3TYmD5xLcB+wB4plnex0v7mVLK96eX8uXN9D7OIiMypyFu+IzpIvseoEuc6FAMp5K0YjlOu7RnUCaYXdU2xvYRHlQkqqaOzc0X9yMiROgv8GdQzfCeLFptTifLIOhPoJ2BBIss89iqeXuiE0TWCyJg/aH2OVY/mckrNlcI+S8QxkumfqXst47CJOpEy91YhGk3kurMegNQX8g91ChWlOqntARnlwsZtUfmPPe7hoaG6VLORynabbvhsFUCpTE9iJt+G9uaFlfQW4dfqUvu5hOl6EzpaDJ1nf+rVMpBvwvSpcbR0dMKrnJ7Z3qiXUauLYjrzJR8PzNUxNT6BpiWdKJ7h9epy0IuHYWYKpVor2loXJod5jadcFVNTVbS1WmnaM/3UKh/ipeemsKzrOHJrHsUNq80Ddf5/pES09FOp4dToNNqWdmC2uLU6khyE1RLGpwroXDJfZUBRLLIJzy6z8wnmpidLaG1vWYB46ihNTiLXugTN+Ui1WMAXGy5ZzGqWlXIJ5VwL2uYT8zyDvpBgrlqaQBkdaG05D/skV8Hk2Axau9pPW4vnOk+XQwGU6clptLZbFb3ZP6XpKbS0WnRMfmozkyjV29A2zzyFPX8WgSvNsiOWkKexx2hDiK55JIXNt7O3DIVFyqLra+pNZ65F8PJ7zglNEJYg14pybpwqdclpjJpTJUaA0tyMDmUgoTk0EGahlWw0hJhzfOIkOju7tWAAe7XyXdSgmRHQYlFDK81tVTX5vzQqWeWO0RH2cOJ7MKK48HEbbSlYOQHkmqQ++bhNH55x3F7dk9HFEFXy/CLr62rl2xkBZZ9CK6SQ6S3HKpEeTSI9jNELziFz6YxuKxUjZZ1I7o/12ApGthexsYbxTQqwxBhnAQdeK+9n/V0twkVHg1IM3ZA0ypqBfqNlSmTR6GKMolphlpj3mTV4Zb6ZN8TCIc6x0+/Ld0ulaQWtKm91QFivNP2u0xJJb8sWVeFndp1VYSyVSh4VdTM9E+nQ9el5ebHQhldj9eIToTH2pTBujzbq3vaG3pGmbFFH7vlAPcz022P+bYhahuq53vuxLHue/VotR1fbkGQKaFjunRWliZFBrzLqfTIJfiUKRoeS5s5lqo8yTy9btIS6kf1X5TnSY00cPtK4W6LG0RHioD/QGG3dkiGg+Nufycix9s/zeaacRJ9ZKwN5esxVJNWRFHXZK9OlSbS3L9F9KEVVWGiJEWMWpOI6FZ2odFfX4QRodBAxgsuKoqxAyty9Tzpu5uNNl6bQ3t5xxnErzVIG2z88sSAwV6/M4Du//xIe/cYDaD9Hq6SGAXz31/8IbxYjSNpy8xfxpS+sDVQA3nLy4A/xXttjuPmqc3xI5vKjr+7Ega5teOSGaAjwzwee/338txfHpfMnrl17N770M5swM/Ay3hlZj2sKh7BvagMe2br8tIe/+b3fw6p7voF3nv9D3PLwn0dH++mAL/ul8b2/i4PFP4c7N3ed8UUWAuampo9h13P7UarZQr1p+4M4/MNvY8NXfh6r2ljZqPERRw/uxviq7Vg7+BT2jt6J++5slEN58BUcq9yIykfP4r1Rs7qXLNuOe+5Yelah15oGsevFYdx15w1nvK6cO4SDBzuw5YYVes3w4AH01a7FppWm/PlTKw7ijZ19WLNqAuNtd2D9mrNb/+PH38WL+9/Xrzc1LcetO25BN0bw9GsTeOihbvz4X7+C7b/8OJZmknnl2oEjb6KvdQtuKr6BP36+G1//0pVnfcfK9Em89uYYdtyx7qzXzQfm6tURvLzzVZwsq38G6zbegU1Xzy3fV3buxbYHbp1/wefK2P/EE2jb9mVc1/XxAfJCwNz4iffw6oEa7n34ejTXgVOH9+BIeTM2bjgdyNcKQ3jnlUlcf/s6DHy4F4dabsWO1fO/ztmumA/M1SozOPjeMDZttAdNjRzHOyMrccuGs+/LuZ45uv+7OFR4FFtvOjOgrjYdx+EDRVxzra1r/tQxiX3P7sKKLY9gTU8VtWIfnv6dg9j+3z+IJbPW4rlKZCFgbnLoCF7Y/ZYaiblcEbfd8SCW9567DBreKVfC27s+xFXbbsDpGrTxLWrlMex/dTf6x8tArhnX3rodG1a249RHL+Nw7WpMHjiOjV+8HR1nkMWeZ1/Fbfffifr4u3j57SasKA6hY+OdWN1aw5u7nsfm7feGB5488CTemr4bd209+6gGj72FE8VN2LLyzOCc1SyZAxbL0HsbAEak3HMsgyBNTX93oylUMGNEwosfsDG1UiHV2LDIVtYLzaIPWvSEVCMvny/P0Ap/HgnSqnYa1TBjjd7rLMWJ+Vccq+UWGQ2K9yfAoBeblFGN0qiH0rz/MfJj/e3UYMpUIIzFVhy2LuK4g+xdxuwLJwbauYybvfjCqsjkxDHqpbLyMvqUjTw/yM9Xo8hE+215ERrmKfE7Rgmz87mpqagRUwNANndqMLJPmhu0lu8jYN6omw2ROAaWPMeNpfxjMQdWJo396ozm1uJVLQ24cz0Eyi5zLnN5jVxoJMcrufKlrZG9RamtUJD12pMfMfgJYm3VeGVNv68CMuZEeZ4Uy8/T+KV0LXpoxjOrvjIiyIijzoVHkWhcW2ENq/yoi9Qn68KM2/Yp88TOZdwEZaobfG8xV47Ubo2Y+XvxMz4rtIdwYC5zZz37pIm8OWjIDJBnSaVRmw/LUyMIYg6eRbgsAhqdBczZtIXPMaj+maUbrReb6UauczpBspV8FdRJOwOuK8/Fs31hveMErJkTyqLgBHdKXdS9U1AqvEUejWoZ+mBaGDMUNIk61+i6jGSHdeu5w6RSN+hG78lncrRoXPbdAtvCI+9K+/X3u2DjlgIoovzFaLppAZG58b4f4Vu/dQCrv/TX8cWtraiVxnF8vI7SwHFMVApYf90GdLYBg0cO48RwCU0ty3DtxmXImujV8Vfxb39tEH/lnz+OVszg+L6jWHrTerQX6+j7aBhdq4t45v/7TYxc+/N4cPs16MmP4L0jw8jl2rBh01VoLZxC38FxjNfHUaoUcc3Ga7CkKYeJ/nfx4UAV+WInrrtuDfr3GJj73LU1vH9gDFfdtAZNrsFf+/5/wfq7fwY9XXW89Z/+MYY3/e+466YKJkptqJzYZ2DuliU49O5hTM7UUK7lsXrdlWgr96Ol5yrs/uG3FMy1t1Vw9J0PMDJdwPIr1+OK3iJODh5BeaKEwWonrl85idHqWvQubQQxWVNoIWBuYuIDvHGsG3fd0Ktfreen8NJ/+Y6CuWW5AUzWutDWVMJg/0nVYZ3L16A4M4pyaw9yH+5UMHfvtgJGBiawdFkvcrkS9v7ZH2HVXT+P4df/CGu2/yx6OuzQqc6cQv/AKKr1HDqXXYHuwjiODU7YJs63YuWVNbzykoC56zE+OoCTp4Sb3Y4VV/SEeS7l3sCuV7px/50Gho4ffRmHKrdh++oZjJRbUB3vR9OS1chNjaBt5XKIT/7U2DDau3oxMT6C6vQUJmbqaFuyAr1LmwPYH35/N/ZN3YWHNs9gbGg/Xv9gNR68rQt9QxWsuKKEJxzMtYwcx8ikNdvNN3VjaRdQyneia+rNAOZmpoYwODyNfFMHVq1YitKpcZRbKpjoK6Fr9XKUTpbR23t2g3FeMFfpw5/98SE89BfuQmttCs/94GXc/sWH0FGbwmDfIGaqBXT3rMSS9gIMzN2C8ZEBjE+VrWlxaxdWLO/CqbF+jE2U0dzeixW9xQjmumcw3NeHqXIdXb0r0dmSw8jJEvLlUUxiGa5YMXe0Q+ZkIWBu+P038Mz772LThkdw44ZOjB14AgdK92HHra2YHB/E8Enx8Hdg5couDB16Hi+92Yzb7tiI/MxHONxyC3ZcUcHoiX6cqtRQbLZ3mSmNo1YrYXS4imXrVqPlLGBnPjBXLU9j157juHv7el1nAj5f67sKD23NYexEPyYqNRSaOrFiRTcq5XFUKjM4OVxB75WrUBkfxKiMv2UpVi3vAMHcrZuBkaESenu7UDo1gsHRSeQL7VixsgN9B3+MgwNrsOmGDVi1ujNE3aZGP8Sz+99BT9tGbLtzXQOYK5zsR721F/XJMV3frM4m4y2XT2K61o7OszSeXwiYO3nsIF4b3IiHb8lqFv+9Oo3+sQpyM2MoVfLoXbES7S0FlKdHMDh0CtVcE3qXr1QGw9jQCUyUxJPfie6mQfzox+9jy7234srVyzE90ofxqSqKzd1YtSL2/qvnJ/Haj59F2w33YtPaJUBpGqV8Ec31CobHc1ixrAX13AzGRsvo7mzF2MQEypOiu/Po7lmFzo4CFMzddzuGBsexbEW3Dvzk8BCW9CzDT14xMFeaGMZEpQtNJ3YGMHdy8DjGSzW0dy1DT2cLTg6fRK65hPHRArqXN6Oc68TSswS7GZkTy88ohV7EQxr5egPuSFmzv1lUxDy6RnuLxSmykTi51nLLMoanaVE3RK1AQfiOU5l0DG4wazn6pmb1ZNOIInALPZk0F8oiNBqtc8pZoAWyHL5SQi0alO3npO8ghpMbUGaURgooIzxuxsWxZwo00JN+sY6b0SjKyYBabOZOmbOyojRyFtqlAg6npYZiA15MJNLHvE+fz2UoDiHydFqkRA5ExgKe5O+l6RJaWls9SmatLmz92VpihVRGxTQibEsnUNH0WjV2DQT4ArEeZBKRdaqc3UPGMtu5E6tDktLJQigEExoVdLCrxr+XgGdumiwBM/rjmuI+IlWUeVT6uTssdO9kytCzMiwrcsrZp2e3yK8gRrr3N3PgYLllGcqq0vcy1QUvqXF7AQsH6IzkkNpoekbmwfJUCbpIEWaF3ODYCeep6QWRFKNvpFHKv5u9ubhWrZTqoEoN5jwadZBrPoI+czSQ1q22qFfelOcQ1Cj1NRNN9NJCga1u35lDN2aIRqSUki0xu0ed5A7KmBnxjlVB2UTetgTZCpSnRdDdkeKR4Wz0j/qe8iRV2aKTpFXSyeIsAwe4Rvk1mj1/DBibfpb/Fmvc2mdOhCSH2nx95uoo4cV/9i+x6he+hlf+9Xv4yj/+Igr9b+JX/9le/MLfeQwdlVexe//V+OpPX4/+94dQ78jhnW//NvIP/l3cszHCuSyYa8EQ/tNf/ve45zf+V2zoKuNPvrkTd/+Nu7D/X/8GJrf9Ih7cuhSYGMJUPYexN5/B9wcexN/8uWH89v/0Yzzyv/wM0L8Pv/vadfjHv3w1Ro7+BFPFFTix+0eobf4Sruh/XcHcqqM7Mbr6HtxzY6RFRjA3g1e/+eto+an/E2uLL+HAsWtwQ9dRBXM3F36CH/VtxKO3nMSP//l/wz3/4O9g7KV/i5V3/xIOvfhHCubG3vgxnhjZgs9vncBTv/cCvvDLv4D9f/B/Yeiqn8VDW69A55HfwgvTfxkPbT9ztOuTgLlrvvwo3nt2HzY/8ABG3/oxWq/cho6mOtDdi5GfvIihK+7H9SNP4vWx23Ftfhf6ltyBrdd3oTp6EN9+vhlf+9J6/OSpP2wAc+XJkxieyaG19D5eeLGOh396E8qnZlA7tQ+v/qQbD31+tYO56zA8MIpiax5H9jyN+rqvYPN6OzDOBOa2tryHP3rqI9zz0Has7mnF7ieexTVf+QLW1ut4+7Wd2LD1fuzd+SeoXfMIrl8xhD0738a2Rx7DkhbbHVkwN3x4N94vX4M7Vpfw7Scn8NNfXaZg7s5f2ozX/+hDbHnsFoy//yJKq+5CT+kDfNSyFdtaLTL3ta+24qXv7MWG7dsxcex1TK2+B0tHduGVd/O4b8cWdLaVsWvXCB58yEDCmX7OCcxVRvH8zvdxz+duxYevPoXhJbfhuiuH8cZr07jvgS0K5m7bcS1e2vUhbt26Fode+T6qV30NW27qx8tPjeDmm9fh4CuvY9ndD+LUiz/QyNzKvu/h4ORm3HBNG/btOYz77t2AH/3ZU1h+/T24/qoedHacOdK5IDD3wevYN7UFhWMv4ubPP4DcT36kYG7brYN4/unjuPX2jRj+cD+OVG/Dbctew5NvduL++27E1NDb+KjlFmy/ooSBD8fQ0tOKj3bvxNqtX8DUyV3Ys78NO+69Eb3d7Thb/OjjgrkHt9YxcGhUn3tkz1NYcfMXUZt5Da++1oTt921CT28Vr+x8D1tuuQbvvv4a2q9/HKsHvo0Pig9h2chTmFr3MG5Y04SXd+7BhjtvwuTB5zHUugPXtzyH3cMbcefmq9GxpCUYUcfeehaFdXfixBt7cMtd96DeZJG5bT9zBV5/8RTuvP9WHN23E1ffcj+Of/AS9r6Vw4btm7Cm7RCOlNbj5lUGYOb6+aRgrj55FH/4J7ux9cGHsazpCPYdLOKBHWvwws5duPqWO7Ak/yHePFDAjodasfu5ady4aS3KM3l0N4/iuz98F3d9YTuWd7SrkyFfbMLBV/ag955HcW2bRYWrwzvx4jtX4b4d1zQM/9TgYTy7t4DHH1mDWtMAdr00iu03r8WT33sG6++9H8sK72DvgAOVcQAAIABJREFU3gLue+gW7HvuVWy9+xY8/cRePPz4Nr3P6zt/jE13P4p39zyHzdvuxu7n92DDttuR/+ApBXPbr9qPF9/uxM03rcWbu9/AzZ/bjref/D7Gmm/AbZvXYerku/iouAU7rjh7ZK6zXWhjXlTEm80K7Us8tqTriZGiUYnMKW2URFLbbJ+pIe4lucXQVgqdF5MQgGAeYYsc8OA3Y8EiNDRYWMhAmjhr9UtPyDcj1sCDUqU0N8Nc1jT2NX/D+f/6N/c4xypsmYieG+dmwDAXxwoAsLAEKZYsSCD0OnqzNS9srnFXjB54UY5bqXlW0ETmXQrFCH0pAgQ7a+zflsdDOmAAut6agNRFpdZ6o2z/cvD8E0BbBMYq65kxbIYfaYkC+Ow+BmIYoRMZa684j2gpHZYN5L0Igka9NN+SjZLdweAhKq3KqA4KWy+BAubRZVK5LPgj2Ui2bhqboFs+EKNfCrL8HWSM2eIbpOhpCfggP8/U9Ib1zB8MERwveqH30Rw8OkEildRGZ82nreBHNTR1z0bkLqVxMw/N2jvkcPLkMHp7Vig4jVVjiQ4izTdWo7Q8XOofKXyjUScB+jq/1j6FRXnks9B3MKw/FlUyncYoluR8ZnPnZF6lBYE5gGyNWg/Coudd2ji5Lkjj1u9JpMpp5ao7M7qR65G6kRFfAnmuNa5vWc+yFmWcEukO4NDzWrm3sxTkWA3VjinduwSjzlzggW7OHysSZQVQDMSxoAp1I/MWKWPRjYy0inzONm4WUOL12tLBddLHGXdueHi4LoLvGxyftwDK9MBu/NqvHsB9X7sa/XtexL1/6VewrvgufuP77fj7f3k9KtXD+PZ/OoSv/3d348jBA3i/fwoTb/8A+a3/Gx7PUPzmA3P3/s0H8O43/19MP/D38eBN4m0/hD1vD6A+egBPfng//o9fmcG3/9EhfOmfPIbm4X34lX84hn/2zbsxfegtHPiohKEj76F3++exfuwN/PBYH1pOrsdf+oYZCPzZ9Sf/BnsGrkBLM9A104mtP3Ufumu7G8DcbZ0f4o93TeP6tXUM7uvHg3/1z+PIk/+mAcw9963fxcQ1WyCkq+N7n8P2r/8yjr78e9jy+b+CpUsKmNn3r84TmHsPO184jN6uVuSrXdj0wHrs/89/jKEly3HDPT+FjUsrGDq8G2/3FbBi+SpsuHo1Dr/5UgBzTx4ooHXpVfjCfUYvfH//c5hc9RC2rKxg7w9+F6PtG9FSzGHFxjuwrn0Mhz8cRLkwhvd3TePBbzyA1tIoXnzydVx/z4NYscxplndch6G+wxg6WcLksf2orfgSbt9skaCzgbnv7l2On/nCCtRrU3jhe6eDuX0vvYRb77sHhXode3/0h7h6x5/D0i4z+QXMPXWggrW9xq3uXb0ZN6yabABz237xDhz44evoWn8VyuN9WLFpBwqDP8GHGTD3lduP4DsvVbB580qUxgZwonIrbup9E0db78NdV5dRmRzF8+cJzP3pt15GzzUrNWpZbFqKTbetw8t/+jS6b7wenQAOHzqORx57UMHc7Xdfj1defgM9K5di/PBHWHnL57Bi7Nt47sg6XL2mC6NHD6K26jF0HH8SrTsewdAP/ytq14ixXcXhA8ew+Uvb8cYTB/HA43fg7BmNC4zMfbAH+yZ34NaeF/Ham124dc1HeL9yL27pfAr7xm7HjttWoTb9Nr777TF87nNVPLN3Kb7w6I0YJM1yZQl9hw9jrFTD+ImDuHrLYyiN78Vg5+24tXf+hLqFgLmnnngGS3oMDM1MjmGm5xE8ems1PHey7ydYtfELyFXfwInCFmxd2YrK6BN4ck8nrlnbg8n+tzHaei+2tryA5w+1I7/ydnxxRzdKtUN45kfHcM365aiVDuPY4Drcd/27eHXwFtyzNdJ067kxvPCnT6Pz6o04OfABurZ+GVtWHMMTv7UL08vbsePxz2NVsYZ3dz+jYO7dN3ahbcU1yBXb0NXywXkDc0/sGcGaZUAhtwQ3bl2LE++fQLXWhnXrm/D9J8bxtZ++Efl6DS/8+EVsvvc67HltBg/dZ5Hz3c88ha0Pb8Pe5/Yhv3QF1q69CstaxvHd7x/EQ1+7D0vqNQwc+wAjE2X0v/8+lu74Crb0uAFx9Pt4qW8z7hV67dGDePv9E5hq2oi7ryvPCeaee+FDPPDQJtSKI3jue2/gnkfux/4Xzgzm3t7zA5SHBtC1+Wu47qp2KM2ytAO9o9/B0cJWrF2ZR9+hD7D8gc9j+rmn0X3/o9jQUkP/4f34YAFgrqtdeirRc+pUHrMk9TBmpIS5XtqIWsq3u3FuQK+oxq9Q6sTIaGmR3ldV7/XkZeLdW52NUDheUOOZRpMZLFYIIFvGm2BLWgmJkZEFg8HrnCmOQY95tlQ2o4Kk/sTqjDSYIz+NUSnmavEvHB/z6+Yet7UcIPiU9zz7uKM3fdHHrQBEipNYr6syq3M6pZE5ZtYLbha4ceM3fO5REAMXRk0UI1x/HChX1Bi0j0KfNi+MwKp9WXoYaYchIpahE0ZwZLRFAzZm0Go0K5NvpPrQcyMDuPLoDsGbOhJmUSQJJplnxKiKlemPtH6uA41g6Hs3timwyIYZ/NniPJkaJCFKbc3d5Z1YOp9R5AgMGumC/v5OzROAIT+yXy+1cTNyacVBLNLD/Um6rgJ7p5HGv5GKanRDRp9Z3ojAPRsh5RpRkKcNwm3fZYstGZAnp9HAYGZAIReTjogsG4EOBequBmp2XaJS096LznLl+Hzmo7GdSxaYG5XTqiCQHmrPzoB9d76I7mWvw+z7cS0SJEXwZ43KzSHmBWj8dwPABLcxqsw8PEazmYdqUWoHwt4HlJG8UNRqEcedG+jv1+Bfv9As5+kz9/q3vofyTz+OO4rA6NF9ePWDHjywcQL/9ulu/M8/d2UAcw8/1oIfvNKLn/upazH4xL/A7t6/vTAw1zmDP/g3T+KRX3kkgLn7bxrDd37rh/jK//gzqB9+Gr/2J+sVzH3nH36In/qnn0eTg7lf+wcz+L//YDV+9e/ehBNv/RjHWm7DupOv4/sjN6L+3Pfw1V/96wq4+MPIXG93EaX+P8EPXtmIe7cONoC5h68dwD/9l2X8vX90M5q9gtDe7zaCuVe//T1s+LkvY63fWDyiL33nd3DTI/8DxEg4f2DudJrli7//+yiuWY8jQz348ldv0ZwmWZRHDz6Ht2cexLX5FwKY2/leN+pj72LTYz+La5dW8doLL+OOe3boqN+cFZl7/ZkncO2Dj6KtcBQ7f+997PjGAzi5/wc4te4BXNfdCubM3XJbDa++1oH7t12Jobe+i4/waABzM7kP8dqrwN13XK3POH7kZQy0b8X1M+/jibfW4SufW3IamHvr5Wdww50PYP/Lu3Cbj20uMEeaZWVyBD966iM8/vDKBjAnOXMDz/whlt7657C8yzzhJz7c2wDmvnbXCfxg70p84eF17ozJ4ejbr+DEsntw5/LzC+ZIs2yvV7H/uSdR33Q/xl58FZu/fC96/GSTMQqYu/P+jdj15B7c8MjdmvenSvzon2L/+N24daNRbJGv4I0nnkDrjscw/uS3sOyBv4iruv2QrYzjx09/hEc/vyWz2uf+dWGROQNzQms99vq38f+zdx3wURXd92x2E0joLQlVekfpINKlKU0QQQFBEAsqdrF3xa7YPvWvoojSRFEQERAB6b0jgvRe0gjJJtn2/52ZN5sNCiyEkHafH1/ae/PmnZl9d87cc+89kOAFil+HplFLsPJwXbRqXA7e5L/xy68p6NzOiQVnkLny8cuw09kE7RuG4cSWuQgp3x5piZtxKuoq1C54dumx6XEwZO6/ZJa1Cq3H1oQrcW3jAojfNhspZToixL0VMUXqoW6RgnCnLMamf6qjUT0T1GdDwpZZWB8ThZN796FVv5tQJvwI1m5MQctGJnDXBu+hX7HyDDKXuHsBNic0wdUNi8CXuBuT5nnQf0AxLPhqJSIqhMDlaIZ2baKw2yJz9pAk7F67Ervc1dC8TsIlI3NnyiyNXATOw/hx9jH07NcEYV4PlsxfjeatamHZ6ji0b6c9z+sWL0Sj1u1hs/ngcZ3Ggrnr0KxTfSyevV2RufCjc7DySG1cfVV57Fy5GGm1OvnJnNu2BYvm+XBtpwaqrbSkeKz+y4mGld1+MucJO4RVS5xo0bAcli8/iGva1TwnmfPZXFi74E80uKYTdq7+DUVqFsCWzWXRvUMtTeZSrkZZ589IKjcAdczwhLixYe5ylOnaHhW8wZM5ZrM0RY+1zExL8Jg8hB9PI3E0C02ziDFprlV8k5U0wFrFq6WSSUZhvqr1vVWQ1siRzA6v8uIZb4zbrWKc2K4iiixUq2KI9MLCkEG2l559Ti921PvCSkNuPEKUsOk/asmVSQmuFztWDTw/4TDyNXoY0wmW8p74n9FknUtf7Jj7XnS/La+migW0pKBZ129Nkk3MjS4Ibr0/reQdxtOlZIZ+T4UubszzSR4YK2ckt0byZuRqKjGMlZXSKGmNN8HMMSW6UqUftEdWSRdV0Ku242qxq2SGuhi0P9W8RXoCvREmUaP28up4O9Nv9axWnJxfBmbJEAPngiJjpmSA8ipYNebooaYHWhWm5sKeBEtvNphYLpP8xcgl1d+IqVUHS3k0rcPUtjPJcwwObJeYmngv46UwRDAw+Ya5n5GaKvqsSG/u67fDQS+TW3uquMng0El4FDmzMpkygYguQ6E3QHViHB2nx80ClpJQY2nVjjPz28hgTU0+4z3WyVe42aTfb5y3Zu4oeXFASRL/u1HNDRbUZqZfnVDFlAxI9+xrYsT7G++fn0j5Z4AunUEvdPq7kd5iXS6EfVF9YjxqaKhO+MF3lzUH+Y5h+zoWUsch+9+jVi1Gv3fZeidmSEoS8I6hWiJQXh/4eTB4pxey14oHs7lnvIcmHtHEy7Iv+jPLMbx8/VYJUAjayTjnOT1zPjgxa9Ii9LilmxoSb1osvnlvBa4dcgV+/DMjmevWIxo/fL8eEaWLIvz4JtibjjormQuHG7vnTMCiQ9EoWsSHY9t8GPD89XCvnoypK4qhebcWiFkyA4nFo1HIeQybY9rjsf8gcy+/WgzffLwF5WqXgi0xFuU6dEHl2K1KZtm44FZM+u4o+o/qjtKFtbFaNfN/2BRbHgXDQuA9cgRX9b4ZFQpuzkDm2lU4ihfHbkWtehEq3qdz59Y4uPjTDJ65tBNb8MvMPbCXsiOicCl07toKm+dkBZnbhcXLD6FUMe35qlz3Suz6dQaq9OqLpJ1/4lToVagQth/747xIS3KiZO02KHg8XWbJmLkmVQ5izfoYXNnQjR37K6NZY+1dOJPM/b12IeJ9RRHicyJujxdNOhfFn3P3oly1iihYsCTqNyysZJaNGxbB8j93olCxcHhO7UdoZLpnjh+2v1cvRayvABzwwJtaCA1bNYDv5HY/mQO8OLh1CXbERaBohA9xMSno2LE1Np2HzC3824cKpTwqti+sRD00ruLJSObuvRb7Z/+AhCJVUSDUjsgqDVAwaVsGMte3ewlsX7sG8a5wOEIcKFurIXB0bZaQuVnTVqFk1Sg44EVSsgON2jWB5+BGbP7HiYhCdoQXKYcGdSromLnWtbBswVLYixShuUXZSnVRIToNa1dshjeEsr4wVL6qAY4umatkluXTNmH91hg4wgvCXiAajesWzzIy53YlYMmc2QiveAOaNXZh8/KNcNnC4U5JRelqTHhxBItmb0PRCrURWTIBhwtciZqejVj+VxoiS+qYyHpXXR4y1zDqbyzd7ERUKcB56iRq1O0AWwCZY8zp+qVr4baHweazoXytlog4MEMlQKlZeifWbfeiRZt62LV6GWJtBeDw+VCm3JW4IuoAFi44iFLRtVH/ynKwe51YMX8NqrZvh8hQL3y2VGz7ZToKtWqD3bN2odngxti7YhnCrmgH+5EVyjO3d+d6pCW5cMJVBlfVSbxkZG7+hgSUL60ToNSo1RDFi+oFFGWW38/eisqVSsHnOo3QorXRuG5J/LN5BY6nRCA0JBmhhWugQQM7tq3chzSvB4muIrj66srYNG8xUktVxJU107Bm1SkUKxaB00ePodQ1vf1kjvc48NcKbD/uRdFwB3xuF9zhNdGqbiiWLlqPsBJFYIcbySGl0brB2clco9aNsH31EsTYCiHc50HCaSdatemgZZbNW2HP+kU4HFIbdQpuww7n1WhW4yTWrNsJW4HCCAkpjnrNq2L7nGUXTOaYzdJIaLgwUAsBK87BxJGp4HqrtpGR4vh3bk0iEhPwb8nkTLFaRdxC7GqhYqQ9gV4MI2M0iySTUMBkm1R9yhDcb8kkA8mclag7NdWJgsz8qTbW0+Vy2rumGJ21yDa73Fb9uoACxIYU6h17nUQg3VOYns3OeO5yXb/96dcDYxbTd/lVEhxTFsLKNmlkVyZeKLCUBBfMXJAzuYnC3pIHUjqr4i4pBbTiEVUR44D5kZ4wJT18UnvA3P5Cx/4seibxTIB3zZ/swVq0pi8w9TonMG26itdh7J5KjKE9k9oRpAseK+JIMsjFqElzb2KLHPoaM1fVM1LWGUD4eTMjteRfudjWkkwt69O4WOUWjJzMn1jCkE8di2RSxKs4UGtT87/mpd/ToiRq6Z5BJSW1Nk5yer+Vh9+SnhpSFEhk/SUlNIJ+2bbetNHeZS291Z5a/o7Xcyy05FKTsMD5wGtJnE2heDXelqxWS8V13KyRhRsS6M+8a20wqDMsJYHJeGlIJt9xfs+imk9688K8X/l9mlvLh00tTCN7NARJcQ3rc0Q5p5FZaqKYnqzJlHLRmweWfNJsllibZClOp+UVtGTopqyIpbAwMXemzAr7azbu/GTVAlHHHOtkKOkbN4Hn69IifC5/v1Utv6zrty0uLs7HIpEnYpPOGzPnJ9b55JvFP09F5S79UDE8BPHH5mHdzpro2Fp7mi7lEUzM3KW8X15vK3bXCqw7WgfXXlMMnqSjmL0oHj2vr50lj32+mLkLvWli7Ar8c7IGGtUsBa/jIJbNO45W7RufvwTGhd4oyAQoF9HsJb3kfJ65S3qzy9hY/J5fcNDXCvWrWt7Wc9w7mJi5c3WdZG76fCf69qx+GZ8wd9yKseKFw7njzYWq7rOS6liZ+kwKbZONT8WIqL9zB9mlAvBNVj4TT+GPhbI8fKxdFhpawC9VUhkK/Uk0THpCLWYzZI/94AKbCwIuuvyeECvlvNoVZ0ILy4tjZG6UVvmTX1gB+ybOzxTspRQ0sLgyFyRGnqR30S3JnJWdj33RsSM6oZRaaKo6YMZzd4n6bVKqX9J+aw/Ef/c7vTaZHkN9uNKYnCQ8oEiy9kSZOEETJ2fkoNoz4EJomPYYpNda0zFP2mtkxemZ+mqW18rEEjHTpfEwmEylHFxdLkATJx462UM6UdMexXQiZORpgZ4ek1qe40VJKdtX3l4r4Y7aLLA8r0ZqRg8E2zBxPyR4JuZOL3KtJBKWR5P9Y5sq2YMlCVReFd4voF6ijiHSMj41py2Sp2sbpkskzeKcGPMzZuauyglt6vBR1myVaNCyPr1Iv5h+m3nPZ8yufpuMnRxnvkP4T5fQ0PXhTGIU5TW2PLnao28RORVbq71mfo+uv1SELgGhparp9fb88byWV1NhZxWiZ380UUl/N+o6gdqDbGJozbtRzS/Gdlp9UJtXViZNI7f0b4LwHWh3qM0FlitQh+XF9WeLDEgdqz4bVq04hY/1OSNZDYzVVCTLmp9GBm+uVZ5Al473058ZHX9s4mJNbHHGmp3a051x08KK3LQ+h7qGnC6XYCTa+t2oZeaXq982ZrMkmaNn7nwJUHKHeb50vdy1ai7mbYyDw8viq4XQ9rrOuCL67NkBL/bOQuYuFrn/vi4l7h/8ueoAChQMAbwORFZvgDoVz14aIjN3v9RkLiVpN1at3gufzQ5fCFC2wlWoWaW4P9FGZvp65rXByCwv5f0upq28SOZ8nuNYMn8pSlTvgPpVz10GhJgJmbuYmRPcNbpouI7VMYt1f5IKKymK2tW2srxxgWJ2/bXHLD12Q8VIBcRZGE+Yqemk5TeWd8OfWVLv7uoU9HrRZMihlqZZsSvW4xgZnk4uotOM65gPK7bDkun5szZaCTKUR8UqSM7rKBNURNSKazJxNTprnU4+oQiMtUj21zjzx4ilZ7rLsn4rzNP7raV+Z+m3VaMt2H4b6Z7JXmqSbugSEHr3XHlBTIHYgDTnAQUe/KnyuIA10ktDHB2hLFacLsHVNf+0xFMvgNPb9xd6tmS0hvyZmmL+JBnWotHEWOrYSbOITPe0Gclk4LibrKQkLLreFz3GVoZEeg3UuKcnPvF7KkwogJXmXm9wWEWkrXlp4ib1poOW37LQOb1zxrNsYje1hFTLSc3c12t57YHWcj8jf9NeKwt+f9ZWQ2iNJ8a0qYmwdc1F9pufi8BsoP6YU/PMZ+03F+6ahGkpbXD9NgldeB3JiZl7/rhGlfxIexpNDKLxPvk3jqzsrJoU62y4mpjqgtm8XtdQ1BtR5vOu32t6zhuCZjzuJk7NvBM0yeS4mDqC+mcVh8sNIut9kkGybsW1GaVDepytJlLK0602AdKTAZnn9mfD9Hst9bvRkDX/RlZAZlM9L/Tmhumbf675ve2WYsWSreu5w/en9j6bwvYZ3sn+Oof6/a82bKzEVkb14N8IM1lAM9XvdE99ukrg3P1WZI6Zu2ITUoKqMxeciZSzLgQBIXMXglbOOvdSk7nL+XRC5i4n2hd/r8ySuYu/c96/Unvm0usmqYWqKg5rFgPpqbeJhklYYRbpXFBwgRIYO6I8Xcprp0mB8poZWZklXTK7tulB9HphY+ROZvfcZEnjvZVsjRnVAhaL/gUwPWeUc1pJOFwkDiohBBdpOnZJExe9WNcSqPQdZhPfpD12TOKS7ikxSQBMjSe1MFNZ7nTGt9zZb5OcRc9xjhkXaIZ4Gw+XkVeZBBDGqeGXL6pU+aYNK1OpJSc0hJF/NbI1jqGeR9rjqmOGjATRxKKZWESdDdTkojBeGJM4Ij2Tnh6HdKme9jeYrJfpHdT91FJM7VkxEjwT82fi9DjH/CVUrGQtukiyLmNBD5zxYBvPgyKYyquqcTBSPjVHLCKr6opZBas1pzPZDy1pnx4M/5wKrE9nYg8NseUCXHlJrfvxUpKp3NZvQwJ0ciJdXsHE3OoYTUoptWQ6Q0IOa/NHbyhpohdImA2hNNkp9SaDflfxd0bKq5PPMG6UiZXs1kaDlkgaabn5zJu4WUM4jXfavBv9700rg65OIqXJv5GwKy+dlU3WeK7Ss95qEpwuG9VzznhgDas36gYT86s/V5aM09oEMpttpi3t+U3Pgqmkv5xDVvF69QzWRoOZy+r9bn1ejJpBbaApb6n1OQ2oHWrKxvjfjZbn+Gz9Nhk5DT4mLtR4y9OTEZ2/3ypmjh/G4ycTUbd2Vb8LP++b8ZzzhELmcs5YXGhPhMxdKGIXdn5e9MxdGAKZ98xd6P3y0/npdebMgtxa7Cryo+Vsmtjo2JRAF7kxtFoCFpCG2oppMvFQer2anj5cZ1G0ISUlGeERhfROvBXjFiiZMpkRNXHQ0kzenxnhwgoYhYhOFa7Sc/uFgpqzGcJliJnfi2h5DEx9MLMYN7JJvUueXhhXL0z0jriRJ+mdaZ04JHDhYRZspuZXjuy3lWBCSVWVzM9kUAxI4pfBIWrqyOm4usDyBCrRAePhzELceIasBA0cF4O7WVxqWRfH3EpwpZJW6Gyoivxb3kAz30zyEjMOOlEEs1fqlOk8/NkiYQOJvM5uqcfRxBYZMs/rTTynWuAG1H7z10/0MyJNrrRX1EqAYi16dbyQW80KenA53wxZ1R5dy6NteX+NlJnEznhxeLFJbW8IpX/OBMSEKkLsJy96nDIkSPkv7UpW9ttfU43yWE0CLrbfJDYpKc70DLiWBFB7P7Uq0p8xMkCVbdL+G8+YYbEmdk7LMvX8MDJA9e7xqwmYBZXeOi1DNp4uFetFBYKJow2Q9RplgL9d692n52xg+QTtoTXlEdieThxizQtTosXaXOKc5WGycqamMf40wl/uQ3ncLGKliJS1+ZL+vtT1PvlupNxZ7wmEgKUCWL4lw/SwEjmZZCZ6blneZhJeK7GLP47aZP204jKVx9DadFCfSSWZTn/nnvluvFz9tsXFxfqYKee4xMxl2xqGZO7Q4eOILF3Uv0uXbZ2RG18QAkLmLgiuCz5ZyJyQuQueNBdwgZZZMqW88VZZ8SSax6VnGzSLHUtyqeVgWgaoyxdYsWRmF9pa3Cub709woBf+htwZL5xJ8GBkcBnrwRmvoV7VBWa0NIsnlZVS1XqzCvEqGZD2rPnlaJZHRi0+rN1/vUuvPXF6uahj5UxyAbXos2p/qXMssmEWckZumPP6rQl5YDZJQ7w1rdYxX1z4+Qt3W7FExkNpsNPJa0iirQmhJ4XyHPhTo1srRbW7bhW1VpsALiaZ0LGFJrZNk11T+Ds9Fb0ZJx3zqEtdqLniX1BbkzogsY1ZtNMfli4H1fPRyBu1d0ZLGtWi1Up/r+auRYh4b1NHMTA+z+8V4MLZqlFnyLvfw2t5UfRcsSSxJh7UIv/+57Vir8yz+qWCRmJsfZZIGjkHDZbaa6prmfkljFYNNpOExRARTWytYuO5pN/Gk688cJZ028gRTZZb80pTkuqAmEX/O8DK6Kjr6wUWWdfeOsqTGedqPM5mE0BvEOh5ZrxzgRJWJcO1xtVsWJi4Sn/spF+GbhWwN+/GgBqW/pg54161PLKm9IsZ23TPpH4jBf6s30Va5mg2QgyJSn83pscPmvmls67qeEq/RN7yIAd2xyRfMdlVjbfQqCtMzKKRwRsvttlEU5suJnFQwMba5eq3LT4+zkdDRM9crRqVxDN3AQuBS3UqydzhIycUmTMT6FK1Le1kLQJC5rIWXyFzQuaycoale+YoU9MLGu1T9VGbAAAgAElEQVSB0KnVtdcpPducyc5mYpHSs/Rp2Z4iCWlp/sLhgdIflbiAu7s+r7VbbBVhtoX4kzyYdtOldFZ2Py5mlRzPhpiYYyhVKsqKX9HkK5BgpDiTVWkDI1HjNfQCFipUxO9hM8TNeA9N7M2/U3pnrOfk995Zqen17rtOU27irdIL5er03JnrdxIKFSp6ifutEyCcGReXLjnUJFYRA7UQdukseJZHy3g3MpSV8Gc0tQo0q1ginaDDxP6YBXSgZNMQPc4dzhvGOJkFtvKOWv4Ok3VQke+AWJzAxDRacmYko5r8mPube5qYNtU3K3mJWrxb3grGC7FGoum7wYDnmDg/TQrVLoUad2ZQZayXkUxqIsokHVqfmXg6AUWLFlfPZUgmf69KO1ibDoGxoKokhZWmXxFNi8gZz7Bfsmd53tiGKiGiYss05rmp3yaeTcVqWYRVy7YNMdFSbiO95udMjYWVXMR8JrXHTWOuvlobB5wXOgaQsbKp6t0QGK9prjNzh+caUszNBaUMUKUtdDuKeP3nu9EQMD32fBarTLxqT3nKUlLURoWJHQ4k57yHSqSjpN6alPMbPU+09zAwptNIPI2nl+3Hx8egePFSal6ZDZ3AbJ98fs7bMJVUSvfT6UxC4cKsU5uebTMw27D/M6yCPE2JGP1ZMxsiJkOsJovaA2k+25eu3zZ/TOV/9pueOYIYk5CC6lXKCZnLypXDWdommTt2IhalSzDFdno9lmzoitzyAhEQMneBgF3g6ULmhMxd4JS5oNONZ85ItkyyALUYUfXEdOyb8cJo6ZOW5ykvmSX/UQtcvyfM1HrTHhnj9TOLc3ON30NnyTJ1PAclm3pRpBYXfu9ZujcoMImBWYiplPcB9cRMAhQlv7OkdKY4NFsPjAsMzDbIBaWWKWlyaxaE/sWh6pz2AGoypCVKGfvN9pn9Ue+iGy+WP0towI79pei3ii9i3aowZsULrt/Gw6mR1vX2zNgGxhapRaSVPCLdA0mPZ3qCBb1o01JcfY72jlD+Sm+LKTWg48nMuSaZgRXzZbnOVDykNacMrjqzqt71Dywc7Zd3qjHQhMzgbRbPvFaXCNCeM1MXziR6MUl7TAIWNbZWFlOTCMPvrbUyG5oPmKkHGFio2RALk+Ev0NurCSk/O9qTzT6p8htuLVPTkjUrEYaVrCcwY6xeYGssTEIef2ZYf0bH9OQn2dVv5Umkd9XKdHu+fqtxseJazYaQ33tpxbkZz2ogYTZ11ozb1cTL8dp0T6Yld7Rqypn3VHqheBI1t5VVNJ3MmBIERsZoiLz5DKjYR6senHmfqDhcJe/WY5Tx3aiJtl+ua3mrjRdMfTYsr6RJamPmovn86XpzxjOp5Y0Z3jEWjip2MMAzFig1VRmArcNgTtKpyweYwutWDUUrblRjnp6sxXgB9ZzV801vPqT3zYyTyXp8OfqtZJZ87hRnitoZkkMQEAQEAUFAEBAEBAFBQBAQBAQBQSBnIECSWKRYUe2BJ8EMqNeo6syRAaelpqFMZKR45nLGmEkvBAFBQBAQBAQBQUAQEAQEAUFAEEBSUhKSk5OU3NIoHbSyAlDZLOlWZ3mCyKgoIXMyYQQBQUAQEAQEAUFAEBAEBAFBQBDIIQiQzFEKb2TypmalkleTzFHPmZqSiqjoaCFzOWTQpBuCgCAgCAgCgoAgIAgIAoKAICAIkMwxHM5frsaK81PxkjExMYwYRlqaS8iczBVBQBAQBAQBQUAQEAQEAUFAEBAEchACJHPMCGqSxehkNx5dU9QUDWdGIfHM5aBRk64IAoKAICAICAKCgCAgCAgCgkC+R4BkzulMBktGsCQDawfyUAlR4mJjWUFTySwjoyQBSr6fLQKAICAICAKCgCAgCAgCgoAgIAjkGARI5lJSnDAlXfzlHFhFhp459pQ1IySbZY4ZM+mIICAICAKCgCAgCAgCgoAgIAgIAiqbZYrTqepXpqWmIjQ0TNWuVDFz4pmTGSIICAKCgCAgCAgCgoAgIAgIAoJAzkRAxcylWjFzsMHLLJY2XYzdFhsb42NaS5UARUoT5MwRlF4JAoKAICAICAKCgCAgCAgCgkC+RMAkQLE7HPB6PDpYDjCeuRgfs6F4PD6UiSwjpQny5RSRhxYEBAFBQBAQBAQBQUAQEAQEgZyIgI6ZS4E9JATQPA66YrjNqjMHmyoaLtksc+LwSZ8EAUFAEBAEBAFBQBAQBAQBQSC/ImBkliG2EHgZJ2cLURJLt9sFW3x8HPOgqNoFkgAlv04ReW5BQBAQBAQBQUAQEAQEAUFAEMiJCGgyl2rFydnh83rhU645WDFz3uCKhh85cgQRERE58RmlT4KAICAICAL5CIG4uDhUrlw5U098+PBhFCpUKFNtyMWCgCAgCAgCgkBmEYiPj8cVV1xx1mbSE6CEmHA5MOeJJnMxMT5HaCiSk5LPW2cuNjYWJUuWzGx/5XpBQBAQBAQBQSBTCOzfvx+VKlXKVBsxMTEoVapUptqQiwUBQUAQEAQEgcwicPDgQVSoUOE8ZE575nSsHMPlSOxssMXFxfk8Hjc8bs95ZZZC5jI7VHK9ICAICAKCwKVAQMjcpUBR2hAEBAFBQBDICQgEQ+aczmQ47A64PW7Y7XYwfo7eOVt8fLwvLTUF9NSdL2ZOyFxOGG7pgyAgCAgCgoCQOZkDgoAgIAgIAnkFgWDInIqZUwksbVa0nE/xN1t8XJyPf0lxpiDyPHXmhMzllSkjzyEICAKCQO5GQMhc7h4/6b0gIAgIAoJAOgJBkTmWJnA4VG05HiR1Xq+XMstYHzWXKU6nkDmZVYKAICAICAK5AgEhc7limKSTgoAgIAgIAkEgECyZC7GHKALHsgQsHk5ypxKg0DOXluqSBChBgC2nCAKCgCAgCGQ/AkLmsn8MpAeCgCAgCAgClwaBYMic2+3WJQkYJxfCeDl66Gy6NAHddJRZnq9ouMgsL82ASSv5DwHuopw+fVqlQWfQ6vkOj8cDpqEtWrToWU91uVxIS0uT1OrnA1P+nicREDKXJ4dVHuoSIUAbkpKSkuvtA+1mwYIF4XA4zorMqVOnULhwYeWpkEMQyK0IBEPmEk8loECBgqq+nA02RepI6GynEhJ88QlxsCEE5StUUPrLsx1C5nLrFJF+B4sADeDvv/+e4XPA9Oe1a9cOton/PI81sV577TXcf//9/tSzu3fvxj///KPOL1euHOrXr68I3B9//IFGjRrh448/VteceXARyw99eHg4Fi9erNqUQxDIbwgImctvI57/nnfHjh3Yu3dvhgdv2bLlOTf5WDtxzZo1aNCgAWbMmIEHHngg08CdOHFC2ZrQ0FBceeWVqhbWihUrULNmTWzcuBEdOnS46HvQ5i1dulRdT9LG5wsLC8OkSZPQqlUrTJ8+HZ07d0a9evUy3IObmePHj0e/fv3w5ptvqueMioq66H7IhYJAdiMQDJlLSXHC63EjNKwgvF6PKlFA2aWKmbPbHSpmrnSZMkLmsns05f7ZigDJ3KJFi8CdvnXr1qF9+/aKfNFoJSQkqM8HvWXMKMR/9Lhxx5C7giRs/L5IkSLqGbgr6nQ6Ubx4cbAY5CuvvIIHH3wQFStWVH+fN28ejh49ivLly+Pvv/9G1apV0aZNGyxfvlzd78MPP1RGikaL/eFBrx7b4r24I/Pnn3+qNvk9f0+CR4MohyCQ1xEQMpfXR1iej5t9nOe0RbQ71atXR7NmzRSpIgmirSHxYb1Evvtpc2in9u3bp2ow/vzzzxg+fLiyUyVKlPADSlsRERGhrqV9ofeLf+dXyrhos8zBn999911FrGgfaevq1q2LnTt3Kpu1adMmRRxpm3gftsf+8Ty2x58D782+0k4WK1ZM3eL48eMYO3Ys2rVrp2wqn/WRRx5Rm6otWrTA5MmT0aVLF0Xm2G/ew9jCBQsW4Nprr8WYMWOUHYyOjkZiYqI6h+1TuZKcnKw8drSRxPBcDguZcYJAdiIQDJnjmjKUCVBMoTnloWM2y/g4n9fjRWpqGqKio4TMZedIyr1zDAJHjhzBhAkTMHr0aNWnZcuWYdasWcpI9O7dWxkrGhkaRBqHypUrY9euXcrYjRo1Shm2Tz/9VBmTKlWqqGvoZTuTzNG4cKeTu5sHDhxAx44d8fnnn2PQoEGKzL3wwgvKkLIdGm8Sy+bNmysDX6tWLUXm7r77bnzyySeg55z9uu+++1CyZMkcg6V0RBDICgSEzGUFqtJmTkSAtoibfrQPJGt839MekCg9/fTTeO655xRh4vu/cePG2L59O7p3765sUIECBZTdoveMpIjHl19+ibJly+L6668HCREJWdOmTfHLL7+ov3ft2lVtZPLgPd555x1lV2jvSIwWLlyo7E3fvn2VDdqzZw9KlSqlPIK0geY+c+fOVW306tVLEb4vvvgCtK0kVk8++aQioyRz7CftJsnc//73P9x7773KXt52221KqcL2SFTpaSS55Pc9e/bE7NmzlU394IMP1Fe2/eOPP6o+XHfddYqUEjuGN1SrVg2DBw/OicMrfRIEFALBkDkTMxdit4M1wvVGBbRnjh+stNQ0yWYpE0oQsBA4k8y9/vrrSv5BA7p27VplVCk7ueeee9RO4qpVq5TckZKQOnXqKGNKkkcvHHdHBwwYgIkTJ/6LzG3evFntUnIndciQIYqsBZK522+/Hd9++y2ef/55ZYCvvvpqtfMYSOZat26tjBwNM9vjruk111wjYykI5GkEhMzl6eGVhwtAIJDMkagcO3ZM2QHaBm4Ufvfdd4owcaOPNmDlypWKzH3//ffKRpFs/fTTT4pAkdwdOnQIU6dOVTbrs88+U94t/r1Jkybqrhs2bFB/o+eO60PKIEn6aJ/Y7rZt2/6TzP31118YMWKEIlxvv/22IoRsY8uWLejWrZsiX8OGDcvgKSSZ47lUo9AOMuTgzjvvVN65QDLH+/fp00c9t7Glb7zxRgYyR5yuuuoq1WeSQJ5Pgsr2IiMjRbUin6ocjUAwZC7VKk2g6swxXo5lCUKUzDLOxzA5Z7JTEqDk6GGWzl1OBM4kc4899piSrfCgMaS8xBg8krmTJ0+iR48eiriRwNHwcDfUSB4ZA0eid6ZnjruZ3EmlcaWho/EJJHM0vtyhJEGjtJIeO8pbAskcY+1ouLjTyoPxfYwxkEMQyMsICJnLy6MrzxaIQCCZYwwdyQw9cVSD3HjjjYq0kUTRTnBjkVJ9kq6ZM2fioYceAkkWY9Aef/xxf0IUesBob6ZNmwZuGtLOkPDwoGTz1ltvVbbOHFSH0L7RDlHuya+8d6Bnjp9JkkcuSt977z1F/kziEnr+KJOkxyzwIJkjoXz00UfVBig3TmnnGDMeSOZok7du3arkm/SyUdFyJpkjKeQ9qYyhx4IbqySiJIb0KsohCORkBIIhcy5XmspeyXg5Rei8VgIUyix1NstUlImUmLmcPNDSt8uHwJlkjpr+Tp06KUPBDxzlICRs3L38LzLHIHSew2v4PeUeNDRnkjk+EQ0Od1NpCBnMHUjmKJ95+eWXVTsMOqdkk8Y6kMzxbzTUDACnJIbSTRO3d/kQkzsJApcXASFzlxdvuVv2IRBI5hhLxrgZqi8YU03P3MWQuSVLluC3335TcdpUmlDWT5UH5fuMa6Ot4dqQnkBuIJLAkcwxGQrj53g9iRuJJe0ONyYNmWOcGuPYSCjpKSNh48HQhLvuuksRQXrguNnJv5G4kTySMPJZhw4dqqSXgWSORJCx5YwZ5MYq+3UmmSMxpYKGXj4SXcpOuYkqZC775q7cOXgEgiFzTmeymtcMjzOxoCqzJckcbyWeueABlzPzPgKMB5g/fz5uuukm9bCUqcyZM0e5tRlkTf0/49xoSBmkzjgGBmtzR7RMmTLKS0bpI40Wdzm5G8ldUu6Eli5dWrVp5Jn8npp+xinwXHroaFxpOGlcKX9hvAQlntyVbNiwoTKoJJYkgZTXsK/sB3dB+TP7KIcgkJcREDKXl0dXni0QAb7fSZb47if5oXSQUkbaDSo7KPmnjJEkh4SHnjhKLim3pM3hZ4WJvWjPjFqEybdoo2ibqCahjWNSLipKSOSo7uBikff5+uuv1eYkk4pw85D2ZcqUKUqRwt/xZ24ism9UqBibyQ1PEk96DGnLaEPZV3rWBg4cqOwZSRpJHg/aLyY6YTgByRxj5aiAoReO19H+8hzKPOm948Ymn482kl9JImk/SS7ZL5JOxrvTgxjoZZTZJQjkRASCIXOpqSnK88w4Obfy0gGO0FAdM0eXHXWYkVGSACUnDrD0KXsQoFELrFtjsmj5d0N8Pv/OCHtoNMyB36vCjjab+ndme7o+iNpL8Z/D7815/MoAchovGlASN0pGuLNpDl5v+hjYv+xBTO4qCFw+BITMXT6s5U7Zi0CgnTA2wtgNfg20M8auGHt0pr0KfJKz2ThjswLtjDnXZIPkff7Lpp1pM42N4nUkhOPGjVP2rEaNGv6uGNvFXwTaM/MM3BRl0hcqW3guM0MzSyc9cDw/sB+mrcB+Sv257J2/cvfgEAiGzGnPXBgYHqc/W3Z4PR5D5qB2T6Kjy0o2y+Awl7MEgcuCAD2EZneTmn/ubpq4hsvSAbmJIJBDERAyl0MHRrolCJwFAWbNpAeQiVFMaYJgwaKXkXX3mFCF2aMptxSSFix6cl5uQOBCyJzZwFEFw/lfbGyMj9lQXC63eOZyw2hLHwUBQUAQEASUdMwkJbpYOBgbRPmaHIKAICAICAKCQHYiEAyZS05OgsMRSn+8InGMlwuxMZtlbKyqOJeakipkLjtHUe4tCAgCgoAgEDQCQuaChkpOFAQEAUFAEMjhCARD5ihVpsRSyStZloChOfTO6TpzgCstDWUiI0VmmcMHW7onCAgCgoAgAPHMySQQBAQBQUAQyDMIBEPmnMlJsDtCVX25EHuIkhqrGFfKLMnwUpKdiIyWBCh5ZlbIgwgCgoAgkIcREM9cHh5ceTRBQBAQBPIZAsGQOZbvYJyc3e5QX+Hj/wJKE6Q4JZtlPps38riCgCAgCORaBITM5dqhk44LAoKAICAInIFAMGTOZLMkkdNJUEJ0/FxsTIzP7rAjOSkZUdHR55RZMguRSfcqoyAICAKCgCAgCGQXAiwazHpVmTl2794tGfEyA6BcKwgIAoKAIHBJEGAMXNWqVc/aFmsNM2YuxGbTZQlYb87rZXU52OLj4nzUXZLMna/OHFkj08LKIQhkBQIs9MnK9nIIAoKAIHA+BGjYWNw4M8eBAwekmHBmAJRr8wUCKSkp/mLj+eKB5SEFgWxAgEXvWXbjbAdtXloaE6CE+AkdiZzy0MWcPOGj9pJ15s7nmTtx4gSKFi2aDY8ot8wPCHCispaaeH/zw2jLMwoCmUPg6NGjuOKKKzLVyPHjxy+43lWmbigXCwK5EAEW7S5RokQu7Ll0WRDIPQgcO3bsnOV2jGeOBQnoxWO+Ex42JkGJjY318Q+pqS5ERp07m6WQudwzKXJjT4XM5cZRkz4LAtmDgJC57MFd7pr/EBAyl//GXJ748iMQDJlLS00FaxMwi6UqGE7JpVclQIn38RcpySmIKnvumDkhc5d/cPPTHYXM5afRlmcVBDKHgJC5zOEnVwsCwSIgZC5YpOQ8QeDiEQiKzKWlWh45H7weD5NZguXlrDpzPlU0XGSWFz8IcmXmERAyl3kMpQVBIL8gIGQuv4y0PGd2IyBkLrtHQO6fHxAIhsylOJ1g0kp64/hfCOPn7HZN5sjuXC73eROgiGcuP0yn7HtGIXPZh73cWRDIbQgImcttIyb9za0ICJnLrSMn/c5NCARD5nQ2S8Dr86laczxUAhRdNDwETpYmKFv2nMknhMzlpmmR+/oqZC73jZn0WBDILgSEzGUX8nLf/IaAkLn8NuLyvNmBQDBkzuVKU145ZrFkAhQSORU7FxcX52OdArK93CCzTEhIQOHChWG36ywucuQdBITM5Z2xlCcRBLIaASFzWY2wtC8IaASEzMlMEASyHoFgyFxqaoqSVjIJigqWg/bS2eLj43ysWeBMdl5UNsudO3dix44dGZ6ydevWWZbuuWfPnhg7duy/isXGxMRgw4YNuPbaazFr1izVH6a5b9asmSJ/cuR8BM5P5jhxbRkehLsS/B3nNQ/9M+d5+nlnngMqjdVp6dflfHSkh4KAIBCIQFaSuX379mHhwoUoVaoUWrRoob5OmzYNTZs2xaFDh9CmTRsZDEEg3yBwLjJnbG6W2FN6HbRBP8PyXzz0XvsJfBn2A/qmjEQpa71w8a3JlYLApUMgGDKXkuJU69vk5NMoUriY+mz4PXNc2aalpaFM5IWXJiCZ27JlC5YsWYKSJUuibt266NChg/KcFSlSBG63GyyEx/p0n3/+Ofr06eMnevHx8ShUqJAiXYmJiap4q/lqCNipU6eU17BMmTIKMUPmWF+I17P2Ce+1fft2PP/885gyZQr69u2Lfv36qd+vWLECXbt2Vf/M+ZcOemnpUiJwLjJ3ZMdiTJ3wPq4aMAnt64fCF5KM9T9PwTFbJMJLlUOrpg1x4I/fsSbNhqJh8Ti8xY7+9/fF4fXjsPFAMThcCXBX7Yd+zZOw+KcNSAhxIu1kPGq1uQkNagjZv5TjKG0JApcDgawic3v37sWbb76pbAiVIA0aNEBUVBTWrFmDevXq4e+//0aTJk2UbXM4HOB7i7aO9os2hnYnsB4rwxMKFiyIsLAwsPhysWLFLgc8cg9B4JIhcDYy50qZhk/fPYUKdUogBKeRmFAefQd1RERo5m994q/XMHtVdRQp5kCh6Cbo0rJS5hulF0PI3CXBURq59AgEQ+acyckIsYfAYXfA7XGrEgV0yKkEKNz6YDbLyOioi46Z++STT1QB1+uvvx4HDx7ETz/9hPvuuw/79+/H119/jejoaMyYMUMZxdGjRytjSZJGw/bOO+/g008/BY0zzw8NDcVbb70FErkXX3wRLpdLFdJ77bXXcMMNN6jzuWvK84YNG6YQDSRzQ4YMwYcffqjaZhtPP/20uubBBx/ESy+9hNKlS1/6UZAWM43Aucjc5mUzUMr1O3aUekeROefBKfhweSvc3qEAYAtHyZJFsHrWLBRt2xXVIk7h97EvoeF9L2DjO1+g9WOPIcKxF2932IA7Ft2AEnqvDyf2rsCGuCvQuVHZTPddGhAEBIHLi0BWkTmSNW48Pvvss37ixU3CsmXLom3btsqe0Yb8888/4GYmCR9tzObNmzFz5kxF8J577jlF6J555hklUaNnr1OnTli1ahVefvlldY4cgkBuQeBcZG7xny3RsUsF9SgbZrwPV/3b0ahCIqZ/+Dr+3BmBxr1H4Nau1bDjjyexcRuwZJsLzbuNwMBeteFL3Yvxb43FxlgvOlz3EHp3rQLzyfjr23JIbLYHzWsV0DD53Nix7huM/3I54orVwn0j70Xd8l5MnLMUpWPmYKl3IEa1S8FH42Yh/sRh7Esoj5feHYbVXWei95qHUcJ+GB8+uhXDP7gKk0O1Zy7s5HK8M+YHpKQ50Hf0U2ha/B88OCkB9Y7+hA37iuLGW+piwQ+LYCt5Ne59YSiiIo5i/JNvYltsEprc8Ahu7lQjtwyh9DMXIBAMmSNv0sozXTjczsLh9FzHM2YOPqSlXpxnzuBzPjJHw/jGG2/giSeeUJccOXJEeeG++OIL3H777Zg9e7byvnE3dNy4cahduzYo1zx8+LAieTSKX331Fe68804ldeG5I0eO9BvFs5E53uvRRx9V5JAks3z58orJypHzEDifzPLkkvuxpbgmc4eWPYRPl/XHTd3CcXj1FpS/rh+qh+/Ht6+Mwa7whrix7+1o2Ow4fui0GTfMvgFh9pMYV+wDdDr8CioX9MJnT8TCz79AtV6jUKm0LKxy3myQHgkC50Ygq8gcVSrceFywYAGqVKmCO+64A7/99tt/kjl652iHYmNj8fjjj2P48OFKhnny5Em1AcnNybvvvhsej0cZXnrmuLEphyCQmxAIlsztW/IrtqA5rohfioRm16NVNLBm4r0Ib/sx0tY/h7CGz6F+eTuWfzEYvmu/hu3n4SjS/zvUL+fF0q/uREinCbi6kltB40nehbk/z8eW3eHoe3c/lPNtxuez3Rg5uBUciMe06XNwU+8eeO/dybjxrmGoVDQEy+d8i+rX3IySactx1+tF8fF7JfBd3R/OSuZK+lLh84QhNW4Dvlocjrs7JWPI00fw6bvd4T01D9O+K4Tho67GkSWPYWXYGNzQwg6Pi4knPPh88lzcObB7bhpG6WsORyAYMpecnISwsAJwu11KBUIBsgo2io05qWLmyPYioy6dZ47xBfSEGc9cIJnjbiaJHSWSp0+fVsaOhpMSzS5duijSRoNHWcr06dPVruayZcsU8RsxYgQiIyOVB/CWW27xE7NzeebojXv77bdz+DBK9y6IzC19EEtDP0T/5h4c3fEL/jh+Naom/QZbnf6oV/xvfPfMdFz3+lCsGDEH3b+5E+GhR/FZucnove8hRNkTsHrGNKTUHoD2tSIEeEFAEMiFCGQVmTNQUNVhvHA0mrQ7DCEI9MzRhg0dOlR55bhRWadOHb9Nqlq1qpJjMm5bDkEgNyMQLJnbuWAqDpfsAtfW/2HF4YIoZLcBjgLocdMwODe+gRJNnkXF0nYcWXQHloU+geS7P0b7FWNRMcKLf37phk1lfkHfFhk3V1NP78C7z6/EgAejsXB7ZQzvrL1hE74dj1tv6YcPv1uJUUM6qt/F7/0Tr363ChWLlkevIYNRsdQejK+nyVxJ2yG8N3or7vigofLM9Um9HYkLfsKcjYeQlBQDZ9mBeOrGFIz4oBDGPV0TiaeWY+7UwrhxRAPErX0FC1yPokPkb5gx9yBik1OxN7EC3n9+QG4eVul7DkMgGDJHpSKTVpq8EJRcqtIEMYrM2TJdNDzQM8cYAZK1V155Bb/++quKqSOZGzNmDB555I29xCoAACAASURBVBEVSE5DOXjwYCVPIUH7LzJHA9mrVy+1q0liSDJH6SbbofeOO6YkgDwCydzAgQOVJ487rO+99x6uu+463HTTTZgzZ46SupAkypHzELgQMpd28g+8+6YL97/WDXv+mIikOr1xZMk3aDXwHpTxOfHnlwNQvvv3OLniHUS1fgRFT83Ha1Mq4bWnK2HJh++gTM/HUK+iELmcNwukR4JAcAhkFZmjl42L13LlyuGjjz5SoQEVK1ZUskpK+GnDunXrpn42ZI6xcvz9ww8/rK6jfdu2bRsWL16sSB49dbRj3Nzs2LHjOcMZgnt6OUsQuHwInJ/MlcPJXXMw7rNduP2Fe5G4eQpmxHbC/deVhteTAJ+tGNZOeRCn6j6Pa+u78OXgF9Hyo49RZN0o7Cz9Iq69KhRTnvocTZ97DNUjPIDNg5iDcShRvjQ8aUfx/iuLMOLJFvj05fW48+UbUcy3EdMmHsWAQa0ykLndv87D8aZt0TJSSzO99nj88vCLaPbsWBQ6vRRPvXICr/1fK0Xmert7YladSeixejTS9kzBhBV1MfrGtLOSuT/cD6DE/NtRbMgPuLLCHrzxyu945pnhl28Q5E55HoFgyBx5DVWWVHqwNAH5m0qAEhsT4+MvyfYyU5qARIlxBCYwfOLEicrYVa5cWQWHUz7JLJPr1q1TSUwYW8D7Mg6ByUlI+CiBbNSoEebPn6+MJGPiSPyYWIUePJK3L7/8UsXJUaJJbx2JG8+jhHLq1KnKmDLOjgcD0q+55hq0atVK3euDDz5QMhi2LUfOQ+B8ZO70P1NwKLwfapXXZSkO/z0Pv87fgTLV2qJ75wZwJezCT1PmIdleFNVbdkWbBqXgOn0QP0z5Ecm2auh7W3cUil2H/01Y5H/4Sg374cYOFXMeGNIjQUAQOCcCWUXm9uzZgwkTJqgEJ7RJN998s7IljOsm0SOxo51iqABtW/v27VU/N27cqGwcVS7du3dH/fr11abj0qVLlQ3iz4zHox2T0joyuXMTAmcjcx7XOnz94UKcCrEjKrIRuvRpj9LhXviQgm0Lp2HBxhOIKFEP/W7uir0Ln8TRxCtxIC4F9Vr3RcvaReHzpWLxjKnYm+DGldfciIbVimpYbG7sXzIRv6w9Ca+jNLr0uRE1yxZC0ol1mDljJU6HVULv3tehTGE3FqzajQ4ta6trti6ehPlrT8DjtSM01Y0bRj6MwqdX4qf5f6Fo8Qook1QRzQaVx5p71qPhx+1watt0/L7iJEqVaoCClaqjY+1kTFgQhiHXRSElZTf+WlMAjVqXR/L+X/G3uwvql9yAyT+uRUhoTURXrYxrr6mSm4ZR+prDEQiGzDGbJUsTkMTxH5OgKLklPXPcMfS4PZkic2dLCa9Zo8+/E2m+P/P8wJ/PPN/gf7a2zN/PbFu9E85IUR/4cw4f13zXvfORuXwHiDywICAInBWBrCJzvOHZS5z8uzv/LoOSbnf4TnvqqafUP8o0z7RJMryCQG5A4FLUmdsy90UlsyxfKmtyFngd8Zj90XfodMd9KOBIxerPbkb4ddNQv2LW3C83jJv0MXchEAyZczqT4XCEwsOYOUeovyyXLTY2RsfMMZtl1IWXJshdUElvczICQuZy8uhI3wSBnIVAVpK5S/WkLNnDJF69e/dW3j05BIHciMClIHMn9i5FwahWKBKesVbspcTjxL51WP/XcXg8DpSvezUaVCl0yerTXcp+SluCwH8hEAyZo2fObnfA6/Vo75w1w1UCFGZCcbvcF1VnToZEELhUCAiZu1RISjuCQN5HIDeQubw/CvKE+QGBS0Hm8gNO8oyCQGYQCIrMOZ2wO+xwpaUpD50thAlQvLDFxcZSAymeucyMgFx7SRAQMndJYJRGBIF8gYCQuXwxzPKQOQABIXM5YBCkC3kegWDIXGpqivLG0SvnVSFsLJVhJ5mL8fEXrjRXpkoT5HmU5QGzHAEhc1kOsdxAEMgzCAiZyzNDKQ+SwxEQMpfDB0i6lycQCIrMpaSohCdM6mgLsbF2OLzaMxfjc6uCpj5ViPtcCUJYcqBoUSvbUJ6ATh4iJyEgZC4njYb0RRDI2QgImcvZ4yO9yzsICJnLO2MpT5JzEQiWzIWEhMAfDKoqhtusOnOwqXTKmSlNkHPhkZ7lFgSEzOWWkZJ+CgLZj4CQuewfA+lB/kBAyFz+GGd5yuxFICgyl5oCkjnlmbOFqO89Hjds8fHx5HUqZq5M5Lk9c7t375Zip9k71nn67oElKfL0g8rDCQKCQKYRoDGrVq1aptoRm5Yp+OTifIKA2OZ8MtDymNmKwPlsGh0edLyZODmflzUdFYWDKk3AX6Slnb9oOAumsoC3HIJAViBw6tQpVYRXagFmBbrSpiCQtxDYv38/KlWqlKmHiomJQalSpTLVhlwsCOR1BBhiwzAcOQQBQSDrEDh48CAqVKhw1hsYMhdCNmdV+PDXRCWZc9gdSE5OPm8CFCFzWTeI0jIgZE5mgSAgCASLgJC5YJGS8wSBzCEgZC5z+MnVgkAwCARL5sjllEOOnM4WouvNxcXF+ai39Lg9560zJ2QumOGQcy4WASFzF4ucXCcI5D8EhMzlvzGXJ84eBITMZQ/uctf8hUAwZM7pTAYdcG6PW2W1DLGxzpyPMXNxvrS0NPiYzTIy8pwSNyFz+WtiXe6nFTJ3uRGX+wkCuRcBIXO5d+yk57kLASFzuWu8pLe5E4FgyJyOmWOlOe2cU//vA2zxcXGq6lyK0ykyy9w5/nmm10Lm8sxQyoMIAlmOgJC5LIdYbiAIKASEzMlEEASyHoGgyBzrzDkc8Pm8qkMkdh4P68zFxfqY2tKZLGQu64dK7nAuBITMyfwQBASBYBEQMhcsUnKeIJA5BITMZQ4/uVoQCAaBoMicMwUhDhYN9+gSBR6PIne22JgYH1NbulxuRIrMMhi85ZwsQkDIXBYBK80KAnkQASFzeXBQ5ZFyJAJC5nLksEin8hgCwZA5t9sNVZKAcXIhjJezPHTMZsmUKKkpKectGn62mDk2vnPnTgVrVFTUecsXnD59GqzvU79+fcUseRw6dAjFihVD4cKFVTE8PlR0dDTCwsLy2HDJ45wNASFzMjcEAUEgWASyiswdOHBA2TFje1icvGDBgihevHiGrv3+++/KXrVs2fKcXXa5XNi3b1+GcwoVKoSyZcue87odO3aoNNW8T+3atVGzZk3/+exjgQIF1AasHIJAViMgZC6rEZb2BQEo3nO+0gSJpxIQVqCABZcNoDuOxO7UqQRfQkIc4AtB+QoVLjgBConcE088gSNHjsDj8eDqq6/GAw88oG4UWGjS1ELg77ds2YKPPvpI/QsNDVXnPv7448o4vfjii2BClpEjR+KVV15BuXLlVDs8TP0xKWCZN6f92cmcDzuWfILHXpqGOm3ux5hnbkCIVWMjbyIhTyUICALnQyCryNwHH3yAFi1aqH88Ro8ejYcfflhtLgbanrfeekttXN5+++3/snWBtTK5EB4wYIA6h/aSNq9du3Z47rnn/I8YaNvML2kLR4wYgQ8//BDXX3892rZt67eD//d//4caNWqgffv2GWzj+TCTvwsCF4PAuchc7P6f8Wr7U3h+960oCsCVsBYvPfg4NhxuiDGfv4wGlcL9tzx94Gc89NDHiA3vgNfHPo4apfRmPuDBntVf47mXJyLR0QjPv/8GGlW0Y/eaL/HQMxNRofmdePmFASgZApw+vgKPV1mD55LuQxSAvfMG47Yxh9WaoE2Fp/HsN9fC4b+jFwe3TMT07TUwql8LuLAZj7W+B5vCuO70orSrG/73+xMoba2NF0x9Hm/93xKUqHQtXvnoSUSeXoe3XnsFy9a70LH/43jkrjYItevGfb4ULP/uGbz+1TZ0HPoS7h3cFCFph/DN88MxbV007nj1ffRuXtyUA7sY2OWafIZAMGQuJcWppJWhYQWU1JLJT0LsITpmzm53qAQopcuUuWAyR2/drbfeis8//1wRLxIxh8OBefPmYfHixWrnkAbp119/RUJCArijSKO0bds23HXXXRnIHP8+dOhQNG7c2E/muIM5fvx4HD9+HK1bt0aXLl3w1VdfoUGDBmjevHk+G+q8/bhnI3Nu1yZMemMPbn6qN46s+g7fO3vikQ40G3IIAoJAfkUgq8jc2rVr8eOPP+LVV19FfHw8Xn75Zbz++uv45ptvsGfPHlU8+e677wZJH8lcjx498PPPP6Nv376YOnUqDh8+rDx7tG+ByhKqT7jx+cknnyiP3uzZs7Fs2TJlL2kjSfTmz5+PkydPKiLJ5+vYsaO6D8+hiqVixYoYNmwY5s6dq2wr35k8j7+TQxDIKgTORubc3o344cdNODHaiyG7h6KINwET7x+PZmPuQ/VCJzBp6iIMuqW/pmuphzF27Hrc+Uh3FPLsxfffLcWA4YOsLrtw5EAiylQsCaStx4/vHEK/J9vihwlzccOtNyJx13eY8kMzDH8UmDlhBfaOTMStySRzPmyZ+h5i2jyMdv/h6D608VcsXH4KyZXL4o5u7TLAc3zTREza0Qn39k7CvO+2of3gbkiNS0CxMiWRsGMKnpjVEu8Pj4AzrDSKh9uw8Pv/Q5Uut8G+/XfsKNwVDXyvY9Lm4bj3lrLYOH080OhGYMNsJLbog7ZRTvzxybOo2P9t1CyTTi2zanyk3byBQDBkTpUmcHAzwio0B5/aMFDZLClrTEtNQ2R01AWTOXrjnn/+ecTExCgDRykIDQwN4YMPPoivv/4a9erVw65du5SRe+yxxxSh+/LLL5VRo3yFBz1zPP/NN99U7XEnlEb0008/Ra1atdC9e3c8/fTT6t+aNWsUmatatWreGEF5CoXA2cic6+CnGDuvCx4dVhXeuIUY/Fw4xn/YAiLAlYkjCORfBLKKzJHAkRy9++67WLhwoarlM2jQILUBWbp0aUXI7rjjDixfvlz9bdWqVcp+0c5t374dpUqVwqhRo/DUU0+hadOm/gE6k8xt2rQJJUqUwIoVK9RGJzcnaffokatbt64ikPT60VYyBOGee+5Rv7vvvvsU2axSpYoidCkpKcrTJ4cgkFUInMsz58F+jK+6AP12D0Vh5y48/Po+vPFiR9DZNWHcBPQebnnsEvfg7e8P4bHhrWH3OfH91InoP+D2M7rsRfyxH/HHDw3Q455TmPWmF31Gt4AbOzGh3RL0/2MYwu0n8GWR79Er8R5EwYut08fg3Zn7EGIvhh633I2eHapnUO6kxG7Bj2uPYmDnTgH38uGHD79Hu1H9UdJ3GIt/+gste18LhyseB4/GYfPcGXC1vh996tiQHH8QR4/tx8IFmzBg2F2I/3sZDhdrhdAVb+FYk9HoWh04svVXLIxtiEJHf0OHfsNRxAYcWvsqdthHokPDklk1LNJuHkMgGDJnYuZC7HawRjg3+SheVEXDyfBSU1IvujQBYwJoxP744w8FLY0SiRh3LZOSktCwYUO1s3jFFVdg8ODBiox9/PHH/yJzNFSUjxw7dkyRv2eeeQaPPPKIOq98+fJ4++23ldeOu5Vy5D0EzkXm3p/fDY8MrazJ3DMFMf7jlkLm8t4UkCcSBIJGIKvIHOWQJHJUhcycORPvvPMOKleurOwPwwm4GUmSxZi2OXPmKJs0ZswYJCcnq3Pi4uLwzz//KNvVqVP6AjKQzIWHhyvFycqVKxEREaFULV27dlWbn7y32eA0ZI4ySxI2tk+FCgkkyVzPnj2DxktOFAQuFoELInNvHsCbz7dX9nnCuG/Qa/gQFOONfWlYN+cbzFl5CMUqtECI7wDuHnFHhi7FHVyNHxfF48YbOyOi4Gr8+pYPNzzW3CJzf+KmP25HRAYyl365z+vEzMkfoP0Nj6FohJFvAv9F5lyp8zFzchH0HZpR3eVKOoRNfx2CK3EHFu9ogYfuqoHThzfhn4MeHNu+CTVuuAU1i/LJfNgw+R0cb/4oulQlmZuFP2Iaosjxueh44zAUNmQuZCQ6NBIyd7HzLr9dFwyZY34T8imWlKOtYjIUJkJRZM5mgypNEBUdfcGeORI5p9OpDBK9c++9956SXf7000946KGH/GMxduxYZRAHDhx4VjL3xhtvgMlR6OHjQ9Gw0RN37733KtnJSy+9pDx0lSpVUjIV/pMj7yBwVpll2npMfPEQbnmlB05umIhPdnbGS/3L5J0HlycRBASBC0Ygq8gcO0IyRqUISdfkyZNVyMD69euVV4ySSEoqSeaoatm6dauyWQw5oPqEoQKMkeO5ZyNzJIVsh3aSxIxeOpK5CRMmgLF4wZI5hizQM0dZpxyCQFYhECyZK+KNx7dDv8PVn96DauHx+GbCLAwZcguOnUxAdBlDarxIPLkGi/48jR592uPYyThElSmBmH1rsPjP/eg84EYUCrPBi3j88O089BncD8mHfsDX716Bke80gx2Bnjkf0tI8CAtzwOc9hZ++HYdON92PIuFnJ3M+JOP3J/ojetQMNCgfAh+cOH4gAaUrlAZcdtjDbEg5tRQvtj+M0StvQLHQULC19d9NwMkWfdC6tBPJoWXg2fkiJu8ciftuisTm6d/idN2eKLhuLpxd+uKakqlYMu5RlOz6HupVMMkqsmp0pN28gkAwZM7lSqOoUsXLMdba52U9Ah9s8fH0zDGbZSrKRF54zBwzfXEHkrFyrEx+//33q5g47iDSA8eD8hAarGDIHM9nZkzKVMaNG6ekd88++6xqh9JKBqOT4DHRSr9+/fLKGMpznENmyUDlv5aNw1sfzUPpuj3x/OjBKCQaS5kzgkC+RiAryRx3PEnm6PkiIaM3jraHB23dkCFDFJmj+qRXr17KRvF377//vpJekmDR7p2NzDE8gV43GmPKMqtVq3ZRZI792rBhg1K0yCEIZBUCwZK5ovAhOWEN3n/2HWyPL48Ro59EqxoOvP3xNIx6+DZs//YpfLU6CbWaD8KgPi1QrIAL7384Drff2QevPHAH/oophIhQILpWZ7z/0gjsXv0NXn7/VxQv0xn3v3IbqhSywxtI5nxuLJv+Hj6dvBr26DoYNnQk2jSmUyIdiTM9c3F7f8SYqU3w+ugrwFwmbu8GfHr3HAz66DZ8//QzWOX2oYSjAW596C4U2fUd3ho/HylpRdGkzS24bVhb7J39ARZH3IO727ux6IeX8dUPB9GgzRDcc/e1cLgPYvKY0Zi3qxjaDnwUt11XHY50XplVwyPt5hEEgiFzjJljEi1uJIbYKLHMQOYAZ5ITUWUv3DNHDEm4KDEJTN9MXSc9dTy4a8g4BAaD04NH0kf5JeMFTBYv/t2kfmYnKVVhnADdiYmJieoejA/gQ/CBGbtg4u3yyDjm+8eQ0gT5fgoIAIJA0AhkJZljJxjHVrRoUb376fOpn2m7qAjh76hKoX2iHNPYN5I42j7+jrEM9OyZg79nG7R7/BttIG0bfyZBpD2jMoU/82CbtJe0rcz0zLb4jqQd5b3ZBr/SXpJUyiEIZBUCUpogq5CVdgWBdASCIXOpqSlqw5Bxcm7LS+cIdehslsYzFxkVecEySxkIQeBSISBk7lIhKe0IAnkfgawmc3kfQXlCQSA4BITMBYeTnCUIZAaBYMic9syFKe8zCR039ViqwJaQEK/KuLE0QWTUhWezzEzH5VpBIBABIXMyHwQBQSBYBITMBYuUnCcIZA4BIXOZw0+uFgSCQSAYMudKS1MJT3w+rz9mTiVAIZmjZ86ZnCxkLhi05ZwsQ0DIXJZBKw0LAnkOASFzeW5I5YFyKAJC5nLowEi38hQCwZC5tLRUVWJOyf8BJblUnrn4eJI5XZqgTKTILPPUzMhlDyNkLpcNmHRXEMhGBITMZSP4cut8hYCQuXw13PKw2YRAcGQuTUksbbYQf1gc46atmDnAleZC6TIXns0ym55ZbpsHERAylwcHVR5JEMgiBITMZRGw0qwgcAYCQuZkSggCWY9AMGSOIXF2h0MROZYn0EXDfbCdPHnCx2A6Z1IyIqMlZi7rh0vucDYEhMzJ3BAEBIFgERAyFyxScp4gkDkEhMxlDj+5WhAIBoFgyByLhofY6ZUL0clPvF5VxF7VmWPROWeKE9HRZc+ZzZI15ZgqWQ5BICsQYFpvpuA25Sqy4h7SpiAgCOQNBFikm7VLM3OweDfLCMghCAgCZ0eAJTSKFCkiEAkCgkAWIsCSbFdcccVZ78ByNro0gUMlQGG+E6a0JKmzxcXG+kJY5NSZct6i4cePH1d1d+QQBLICAU5UbhYImcsKdKVNQSBvIXDs2LFzGr5gnpZtsJ6pHIKAIHB2BALrAAtOgoAgkDUIkGNVqlTpnGSOCVBs/C/EpsickljabLCdOnXK53a7VMzc+RKg0NUuZC5rBlFahSqiK2ROZoIgIAgEgwCVIufaxQymDRpPIXPBICXn5GcE6DEwxezzMw7y7IJAViLAzcXzkTkmq3SEMoOlV5UocLtcOobOyCwpcYuKjj6nV0TIXFYOo7QtZE7mgCAgCASLgJC5YJGS8wSBzCEgZC5z+MnVgkAwCARD5uiZCwmxq1g5VTjc69M151iagN+kpaaJZy4YtOWcLENAyFyWQSsNCwJ5DgEhc3luSOWBcigCQuZy6MBIt/IUAsGQOVM0PCSE2SytuDmTAIVZUYIpGi6euTw1b3LcwwiZy3FDIh0SBHIsAkLmcuzQSMfyGAJC5vLYgMrj5EgELoTMeTxuhLDWXEiIehZbTMxJn8MRKmQuRw5t/uqUkLn8Nd7ytIJAZhAQMpcZ9ORaQSB4BITMBY+VnCkIXCwCwZA5liawO+zwMGaOiU9MAXHGzDEjCgvRRUadu86ceOYudojkumAQEDIXDEpyjiAgCBABIXMyDwSBy4OAkLnLg7PcJX8jEAyZc7nSWI0AITYbfPCxxJyqUGCLj4vzsUZB0ukkRJWVBCj5eypl79MLmcte/OXugkBuQiA7yNyhQ4dQunRpVQ8ztx+ssVe4cGGpH5bbB/Iy9F/I3GUAWW6R7xEIhswxAYrD4YCLWSztOhEKE6KobJb8weVyo0yZMheVzfKtt97CqVOn1ECUK1cOI0eO/Neg/PPPP4iOjlbGIzPHH3/8AVZJHzJkiGpm3rx5qFWr1jnTeWbmfnLt5UPgXGRu44Kx2HSwFByhxVC7eTtcVbUYQmxenPh7Beav3gVbwTJo3vZaVCqxEz9PXIMkmw1hJyuh68PtURxubFu1ApUat0Jhuw1udwzm/vQzYpyhKFi4IXr3aYCwgMeMP7IecxdsRbGKLdC+TQ1w2XZwxyIsWLkfNRp3Rst60UhN2ItFi5bj+Ck76jfriKtqlYY39QgWzF6AGE8k2nXrguhCXnhcp7Bu0VwcPhSJVre1QynPYcydMBcnQkIQUaw8unfrgDBbHFbOW4gjKQ5UrN0RTesWhst5AovmzsUpT3l0uqE9imlZtByCgCBgIZCVZG7Xrl2YNm2alTHMhl69eqFu3bp44oknMHz4cNSsWfO847B3795MFzU/101YX2js2LFg8XRz1KhRw28bz3bta6+9huuvvx4zZ85Es2bN0LVrV/+p/B03d7t3737e55MT8g8C5yJzaYn/YPGEFLS+p76ylTwO7ViKZevjULtmczRoFOkHyp20E3Nmr0Kyowo6X3cNihegW4GHDwlHN2HBos1Is5dF+27XIrIwkHB8E+b8vglFKzRFh7a1Vftu5xH88dFhtB7dBBE+IGHvz5ixWK8/KxVpgzY3VEaguUyK3YbtJ0qiSa1oeO0n8PuXs3DMblfnF0Z1dB3YChF23Y99f/2JZWv3Ibx4NXS87hqEpx7B8qWLceCIB1Xrt0GLRuWhynupfhzHiqWLsO+wB1fUuQZXN60ImzsOq35fiMNOu9+WW6fnn8kiT3rRCARH5tL80kp+bii1VJktWTScAXTUYV5snbmbb74Zzz//POrUqaMegg3v2bMHLHdQpUoVZRzuvPNODBo0CA0bNoTT6fQbOZK8qlWrYt++faqGHR+mdu3a2L17N9LS0tT14eHhfnC+/fZbfPPNN3jhhRfQqlUrjBs3Tn0loTt9+jRoQKOiohQxZaFL9qFs2bIXDa5cePkQOBeZW/DDcFzd+ysUsJ3Erx89BFfD13B9oxS8O34DHry/H8I8R5GYWAYRYT9iyZKW6NC5gjYRtlSs/3Y0xq2tiWfeGIno0BA4nTuwcpUH7dvp+Rp4+DxOjPtqJgbe0Q+HZj+DpY4nMajTHkweexiDH+yG3176HOUfvwtldqwHqjVCVOFETP70XfQd9gyWfjsF5foPQk3bKnw8YgeGfXszNv3yCYo3uwt1y2rj4U1egw/GhmPUU/WgfwP89csk7Kw7FD1qnMCslweh/t2/IGblGyjZ9CFEeVbj8Q/CMXZMEziUP10OQUAQIAJZReb4HqK9uu+++3D11Vdj69ateO655/DZZ5/h7bffVmSOtelYE7NIkSLKZoWFhWWow8XF7xtvvKFsnqnPVaFCBWWjEhMT1aYmwxZoG1NTmWo6RHn8uFFJokgPIH9PcsZdWNqyAwcOoFSpUsqe0YCbg2SOG6hTpkxRv3K73di+fbu6rnr16vB4PMq+so/8G9stX748PvroI0VQeQ/aS9pN3p/XsX/sJzdn5RAEzkbmfCFJGPvxC/C83wh3/T0IRXw+nN7zCb5f1AG3Da2tFp3m8PniMf6RGbh2zG0olzYbk78ojEEPX6PtNJKwauFBXNWhNhyJMzHphaK49e02mDBuIm68fSCOznsZ810PYsT1oZj01VPYcX8t3Js4EmV8Puz6fQz2VXseHau4/jVQKfErMGboNJS+ZxDu79oow9/dsYvx6vtF8PSLDeBxuhEaEYK9m3ajcv1aOLr+M7y3sSee7nAcsYWuQtUyNsz6+g00vPERRBf0wGMrAOfhLThRsC6qR4bg929fRbXrHkPKih+ws/YQ9Kh5ErNeGoj6I39FlZJit+UTFBwCwZA5vr/pkdP6tW6gOAAAIABJREFUSn0wiaUtISHBxx2+zJK5+++/H9WqVVPyExqPn3/+GQULFsSyZcvw6KOPKuNIb1rz5s3x448/qh1OHqNGjcK7776Lhx9+WBkq/r1x48aYPXu2MiorVqzABx98YHUeIJlj+xs3bsSLL76I77//XpG55ORk9beWLVuqv912223Yv3+/Mkg33HBDcEjKWdmKQDBkrqDDB7f3BD7/ZjHuuKkpPvv0D/QcdisqldTUyOWclpHMeZOxa68LMbv+ROX23REVGoJTCYvw0bOLUbRGEdS7ZgA6NI72P3eKewvmT0xB9yFN4bZtxKShR3DdQ6sxL24kbmlfGrGbP8S4PUPwaK9ieuGUfBDfT/od/W4bium/fI/+vfur36+e/TCiWg7Hkv9tREglF9zeKPS87XpEHJ2J257bgBbVi6Jak+vRtX11HF3+C6YfrY5BHb2Y+fE8XDd6ONZ9Nhat7nwORcJPYfbQN1D3kzGoXJBpaOUQBAQBIpBVZI5euS+++AKvvvqqIlk8nnrqKfTu3RvTp09XZG7VqlW48sor1T/aM5KfFo2L4bsJC1G8VHtEVkrFpAnjMWDAAEXgTp48qWzgmjVr8Ndff6F+/fqq/bZt2+Kqq67C5MmTFakqWbIkFi9ejBYtWqhNT25GPvbYY/j000+V+mT+/Pl48sknERmZ7u04k8xt2rQJGzZsUGoZkkLa2Ntvvx0dO3ZEkyZNlD195JFHsGjRIsTExOCaa67B3LlzMXr0aPWVz9yoUSNlP2+66SaZbIIAzkbmvL7DOBabhHnXrEafvwehsC8B056YgYguBXF821Fc1WUwGtcsrm1l4h68O+skRt/cTP38yy9foUePYf9C121bi1kfuND9kRL47cMY9LirFTy2LZhw0x70n9wSMQeT8HvjeegRcyfK+DzY8N3LmHqgBKIiiqBjjwFoUDXC3+apI/tw2peMJTtOon/7Nhnu9efESSjWfSDqF/kbU99dhd4P3ooIh14g71g4Ab+m9MWD3Qqpn32ek/hl8nS06jMccaun4a9it6BnQ22PfZ4Y/DZlChp1vxOeLb/hx6PVMKijDzM/movrHn0Qkem+CJlJgsA5EQiGzLE0gdvjVu2EOkLJ5BSx0zJLD2WWrkx55mgAuPNHMjV06FBFqGgUuVv45ZdfYvDgwfjf//6njNDHH3/8LzJ377334sMPP1RkkMTMXD9p0iSMHz9e7VryIGGj0aMHjkaSRLR169aYNWuWMoD8fuXKlWo3lUZXjtyDQLBkzudJwUdf/YpRI/rCGf8Ppn72FeKKX42bbumKMqE/45FhvyCtWAEUrXYz3hrdQQGwet5MVLLInEHE5z2Nma+8hKgRY3BFyj4kpRRAiRpHse7bQug0rA7coTsx6bqV6PD4JmwOfwnXNS6I0zsn4vl5bfHOPRUw/4tO+GFpC3Qbfiuub10bi6b+gGItmiDKHo8Zn3yMHvcPwNTXDmPUO0OQvON7vLm0LV67I4qxqupYOe1TFGg1FHVKJGDBV09ixtZquHnECLS8Mhobf38WoWWHo3jEQXw8cA7uWTQGVcKFzOWe2Sw9zWoEsorMrV+/Xm1GUv1hjv/7v/9TyhPambORuejURdhTbCAqpB5B/Ws74bknH1feORIk2qszyRzJ02+//aZs70MPPYSnn34a9N7RftILSE8cSRcJJG3p33//jT///BP9+/dX8khznEnm6MUjmaPqhZui7AOVM/TE0UvYp08ftXlKMmdklvyZtpOY0pbffffdWT180n4uQuBcMkuP4yC+q/6nJnOeY/jg1g/Q6s2X0LSiB999MRG3DB+qVCg+dxzGvTkPzQe1QHH7EfwwaS0efOzeDCi4XCcx/+P/oezA51C34jr88Y4DXe+7Ep7QXfi27ULcOHcEIsJOYHyJ6RaZS/dO+NyHMXnc/6HXbS+gUEDcRErcVszYGJuBzHlxHD9PXYo+/ftkuP+pvTPw9FszEV2xLfoM7Yc6ZcOx+den8MmPqWh7/WD06tUQhRzp7sbt857G+1OcuKbbQPTu1RhhnuNY+PVT+HlzFdx8xx3KlocZCU4uGm/pavYgEAyZ0zFzoYr7kMSpL/TOxcUxmyWUZ+5is1lSZklPG6WOdP/RaNAoUcrxzjvvKMMUSOao2R8zZozqgPHMkczRYPKglIXSS0o/GI9HKeWZZI5STMpgQkND1Y4ijSyJJHcZ161bp4yZkLnsmZAXe9dgyVyabze+/W4Lhg/uZd3Ki4QD32LGN/Vx88O7M3jmTF/+i8zxb3sXjsC6Qu+iacR+nEouiPKNQ7B42iH0GtAGbs8KTBiZgn6jN2D6X/0xpGc5HFv9Ar6Pfxz3dTbbbT4s+eJrlLp1KGrgFPbuOgxboULYOWs8Gg/pjPmvhaL/q01hi1+CYS+E44uxTRBqdWr/mt/wd0QrhO7/FVVa9UfFQinYMmssUus8gIZXuLF393GEhCdi5qO7cNvU/ihuE7nGxc4tuS7vIZBVZI4kisSK9ojqEkoTqTzhv6+//tpP5ipXrqwIkPHMtWtTH4tnfo0Nh67CqFE98NzTo/1kjjaJNjLQM0e7xZhvet8CyRzt2nvvvacIIMncAw88oDxy9JLRzjHG7Vxk7uWXX0a7du2UZ4/PQDJHFQvtMuWhQuby3mchq58oaDLnPYmvBixBz+9vUBLIid9MRs+htyj5JQ9X8lHs3RcHe+Ei2LZyJXr0u9Hfda89Hou+nooKnQejRnQEPKEHMWvcNvS6tQs8ntUYNzQeQ77tjFD7yf8kc2xo/i8foWmHkShWKJ1B/ReZ27uwPw4X+xqtGqV78QIxTEtajdfa7sfD6/r5+7552hQca9QbnaoV/Bfc22d/j/0VuqHA4Vm4omV/VCpMW/4eUmo/gOY1M5cnIqvHVtrPOQgER+Z0zJzd7oDX69GpLPn/zGZpYub+n73zgI+q2ML4d7ekkBBASAEUkC5dioXeixTpqAiIoNhR7L0hIhZQsSIqCogIUlQQBVSKD0FBpElXOiGVlO173++buxsCQrIEEpbsue/5I9ncMvOfyT355pw5p1wBE6CcumeOYZOMv+cxc+ZMZQD9YSKtWrVSHriOHTuqPQMMCaGxOVXMXXbZZSq2n565zz///D9ijl44et8YcjJhwgQVLjJ79mz06NFDrV4yvIUrlAxvkTDL4JmsebUkLzH33dTuiKj2GMLhwt5NS9Co+9OoWcGOLX9uQZbLBEfSr9ATRqJto5/yFXOOtM1YtzkduteBHT8ko9uzg1DB6guZ8Lrw/YKvERlXHlnbV0NrfA+6Ns3Ekg+WI7pmJexbewDX3HMjSuzahH+PH4cHZhzauwddB94ILXUPtu9PRHbKDqShJ3p0isHPX78Kc7k2cCZvh63qMLRP2I6Ne5JBL3nSgR1o3n0ojv72HfaHl0dshIa0XT+jRqcHEGs6gJ07DuN40iE4a1+PTtUtF8cgSiuFQBERKCwxxzB+LiLSY8awRNoZhus/9dRTau8cFwlpdCmsOnXqpBKlUCBVNv+GxJKtsOvXnzHwzmcxfuwz6Ny5M6KiotQC5ciRI7Fq1Sq1UFm3bl21CBmomFu6dKkSaBSOt912W75ijvZxx44d+Omnnwok5ihSue+uf//+RTSa8phgJhComCupe7F35Qv4X0p7VIl341iShp5dmmLmwlW4sX8XpO/ZgN3JDtiOrUPkpbeiaZ0wzF74A/r2aosFE59GYuW+qJ8ARMaUR9OG1bH0m1mwXFIR2TvXwFVvFK5vGgPvSWLOjb3b/sLhYxnQwzNxaBvQe8h1sObyhp0q5hyZ6zG+yz48sKoPYjQdHn035k36Dd0e6I5/VmxBRgkTnCm78NfRFhjUOgu7DqcBHiuSdu9Cvb6DoP+1ENui+6N5mc34+2AK4LUiZe8O1Ow2CLb1i7E/LAGxkSak7/oZ1Ts9gMvLie0O5rkdTG0LRMzRLum6UWOOWSxzioenpaWpPXNOhxOxcQXLZsmQSBoobgbnwfDHTZs2qVVAPpheNCZF4V4Beuy4F27nzp3q5/ya19Jg1q9fX11Pw8nrGRLCVUtu0vanguYGbT6H1/KgwaEHkAaT+wMY508hyP/4NZ/LJCpyBD+BvMRc1vHDyHZYoJksiIyKQYkIM+B143h6GpxuwBoWhZhSkdB0G5yOMITz57kOJwsthkfArAFejw1paVnw6iZExZRC5ClxEB5XFtLSbTBbohBTOlJlxnLaM5CeYUdEiVIoGRUGZ3YGMmwO6DChhGqPBW5HJjKyHeq6kiUj1HqJx21DWno2zOYIlCodBd2djfT0bLh1TV0XFWmF7nXheBqFoYawsJKIirbC48xCRgbbHIWY6P+uBAb/aEoLhUDhEigsMcdWU9DR1tCG0L7QnjAKhDaMe9fosWPYY3p6OipXrmwkQCkZgWO752CneSha1jLhWGKiOod7wLnYSI8fFzmZ0It77GgDmzZtqp5FO0Y7yJ9t3bpV2UxuN6Ag4768zZs35yQuoa3zJ1VhW5kojNcwuRiPRN9zaWu5oMltCUwoxjBR9oFhpOwD28Q9eox64fNpU2lv/QlQDh06pESnHEIg79IEHmQfcSAyoYTPR+BBRno6nC4N0aVKI9yiIyPThuiSUXBlpSLToSMsoiSiSljBSlmZmVkoERWJ42mpcLkND57ZGolLSkfD48pGWnoWTJYolCpdwpel0ousQzZEVohS3ztsx5GR6YBmDkPJmBiE5QqD5L1oX+0uLyJ95US8bhsynOEoVcKf89KFzFQ7SpSJQnZqKhxgDa9wxJSKhu7MxPFMO3TdhPDIaERHhcFlz4QD0Yg0ZSE9w5bzsyjGdnpdyEg7Djc0WMNKIjqafZRDCARGIBAx52TCLLNZiTm32wUNmvE9wyz5ocPuKLCYC6yZcpYQyJuA1JmTGSIEhECgBApTzAXahtzn6Z4MfLNgHkpV6IZW18SelB69IPeTa4RAsBCQOnPBMhLSjuJMIBAxZ7fZlHgzmXwlCTSTKiCuShOworjb7UHCKSmPT4XGsEiWD5BDCBQGARFzhUFV7ikEiieBYBNzxZOy9EoI4IzZLIWNEBAC549AIGKO0Y7cM8eoQx70zHkZdpmSkqw8c7Zsm4i58zcmcqcCEBAxVwBocokQCFECIuZCdOCl20VOQDxzRY5cHhiCBAIRc6ouKQuF616jTqndjoiISKM0AWP2uWcuPiHhpGKk4pkLwdl0AbssYu4CwpdHC4GLjICIuYtswKS5Fy0BEXMX7dBJwy8iAoGIOdaZo5AzyhN4kZ6ehpiYUtwzl6KzenhWZgbKV6goYu4iGvji1lQRc8VtRKU/QqDwCIiYKzy2cmchkJuAiDmZD0Kg8AkEIubsdpsqAcdqH4yq9HrcsFitDLOkmIMvm2WciLnCHy95whkIiJiTqSEEhECgBETMBUpKzhMC50ZAxNy58ZOrhUAgBAIRc0xWaTKboHPPnKbBYqGw06ElJyfprFXAdJexcSLmAgEu5xQOARFzhcNV7ioEiiMBEXPFcVSlT8FIQMRcMI6KtKm4EQhEzDHMkvUuuF+OIk736v7SBCmqsAfVXlx8fJ6eOdbdYX0dOYRAYRBgvSTWQaLrWA4hIASEQF4EWI/0XGuIik2TOSYE8idgs9lUDUQ5hIAQKDwCrNFdpUqVMz6ADg/+ncyyBP4wS57MwuGqNAEVHn9Z8xNzKSkpqsioHEKgMAgcP35cFYQXMVcYdOWeQqB4EWBBbxa/PpeDhbPLli17LreQa4VAsSfAslSxsbHFvp/SQSFwIQlwcfHSSy/NU8x53B7lmaOAs1gs8Hi88Ho9zGaZpjP20uFwIi4+7zBLEXMXcpiL/7NFzBX/MZYeCoHzRUDE3PkiKfcRAnkTEDEnM0QIFD6BQMRcdnYWwsMjlIAD4yo1DbpfzLGJDLOMjYvN0ysiYq7wBzOUnyBiLpRHX/ouBM6OgIi5s+MlZwuBghIQMVdQcnKdEAicQCBizu12q4LhDLWkmNMNRWd45vgtPXN0o+cV4iZiLvBBkTPPnoCIubNnJlcIgVAlIGIuVEde+l3UBETMFTVxeV4oEghEzLE0AZNWMrWESTOBdcKZ3dJXZ07zeeYkzDIUJ1Cw9FnEXLCMhLRDCAQ/ARFzwT9G0sLiQUDEXPEYR+lFcBMIRMw5HA4l5HiwRjgzoZjMZkPMMb2lLduG8hUqiGcuuMe6WLdOxFyxHl7pnBA4rwREzJ1XnHIzIXBGAiLmZHIIgcInEJCYs9uVJ86rPHIWI7OlV2fR8GSd6o7pLotjmGV2drZKd8//5AhuAiLmgnt8pHVCIJgIXAgxx9TRTNFuNpuDCYW0RQgUKoGLW8x5cGjDrzBVbYWEUoWKSW4uBM6JQCBijmGWtD/UbR63G2aLBdwqpzxzjLl0Od2IT8i7ztyZ9swtX74cZcqUwZVXXqk64nK58OuvvyIhIQG1atXC6tWr1b9//vknOnbsWODOUnBOmTIFQ4cOVSns/QfLKvz99985z8/9gEmTJqFJkyZo1apVgZ8rFxYNARFzRcNZniIEigOBwhZzv//+O9auXYumTZviqquuUsgeffRRjBgxAjVr1iwOCKUPQiAgAhe3mAM8TgdgCYfZFFB35SQhcEEIBCLmbDY6qMJ8Qs6cI+i0lBQWDdfVnrn4hIQChVn26dNHibmPP/5YAfjnn39w++2345ZbbkHfvn2xfv161K1bF+vWrcPVV199khBj/OdDDz2EBx54AJdddpnyoCUlJSEqKkqtgLIwLFUoPWxMzjJnzhwMHjwY0dHRObDfeustJRinT5+e44HjCiqzvlD80RA3a9ZMVUsPDw+H3W4/6foLMmry0P8QyEvMzZnUHOml7kBEmBdpu1244eHbkPrHyzhcZhRa1TVqH87//H20GHIHHKtGY+LqJmiYYIInxYVr+g9C9JFV+O7vwygBM0qXuAId+zRBpMmFP98bh2WWq3D/yG6w5KpVfmjz11i6PhM6svD7tF/R++0P0KFOCez69mN8sFbDU08PRykr4Nr3Nh5414yr6kTDGl4FPXrVxpTJz6Fc/DWqTc3aDUZ19wQ89kkZNKxeAq7UFDQacD+aVDC670ESPn7ueYRXbQZTVipMNW/GgJZb8PErJTDimabgmov/2PXTvfh611A8clsz6LDhf99Mw67UEvBk7MHCpWF458P+WLp4jTo9/fA27NP646VHmiAMwMznx8DTcxyGNI7IuV/aoQ34dtlf2PvDH3A3b4ra9kvR5YH2KI1kzHhkHKqPfhHXViwB6C5MnPQ6ypatAJis0B029B18C0pGGJaRbfnz2w+wPTMObidd/xFo2O561CizED8ubozu18dj/Otvo0KCcb05042G1w9EvfLhALxYNf95rPyrPcY83QbhUi9e3gwBEigsMcdFw/Hjxyt70bJlS1DUcSHz2WefxVNPPYVRo0apWkC0VWFhYco20UbRtvgPLmh+9NFHGDBggPqctos2i5/z/ryWi5Cs8crPWL+Vdo91g0qXLq0+o51i1jK2g5/xSE1NVV9LLc4AJ4mcdl4InEnMHdv6CuaviEN4lAWlLmuBXm0vxS/j78Dasm2REA7EV7sSrRtEYfnaFHTv0FS1xev5Fy/d9DHKd6+GcM0Md4YXTfoPQYM49Zco1r32NNZVuA5339T2pLZ77cn4+otvYQ+3wOv2ILZKU3RqVg5vTX4W5eKvzbG37mUVkd3hCK6+zLh8x09P4oVpbgy9bhi0zTNR8eGxqFXyIOZPXYmmA29A5RN+gfPCSm4iBApKIBAxR9vA3xQmQXG7nMozRzuhPHNMa+lw2BEXVzDPHMUcjRqNXZ06dZQR++OPP5Q3jN45ijkKtmXLlmHTpk24//57kHk8A26XBd8s+RYfvvcuYmJiQFH23XffYcmSJUrIvf3225g9ezY2b96MQ4cO4b777sM777yjBFp8fLziRQHQu3dvJdg6deqEDh06YP/+/XjwwQdBQRcREYHRo0cjMTFRfU8P4Q8//IDnnnuuoLzlukIikJeY+3HWYLTsNwMRFg/WTK6IS248AvPfZxZzv0S/icGNdOz6cT62lbgWCUdWIrxdL9S/JJz1FtXhzvoHry9IQouEv1D3mmEoU+K/oVNHt3+D6duuwIO9q6tfoBkLvkWrStuQUvIuNKoercTc1D8G4Y4+ccY9bYn4+udlGNjtxhN/2O19GV/tvB03dS6LPT/egSXeSbiziyGqKOa+n/Yzug/rD0/2eoxtsBP3bimPr04Rc27PbnzQfRMSmnnR8Nm+qJ6j8nSs/OgDmPrcgRb+2sdeB76dPhZNrn8W5UtZ4HAtw/K5Go58mYR+cwci5pTVyVVPfQT7/SPRsZzR5OPb38bsbQ2we39pvHRvQ5h0F9797EfcNew6Jb5+XfoBqjUZifgyRuhy5o5peGJmE7zxXL2TxKfTNidHzE36dDXuH9HZOP/Ir3hwghdvv9ESFk825iz8BVdELkaJhhNRrbyErxXSr1exu21hiTkuRtKW0Y75w/PvvPNO3HHHHZg2bZoSc//73//QqFEj9d9XX32lhFqXzu2QkUGBFol7R9+Jf//5R9m16667TmUcu+uuu5Snb+vWrahfvz7effddZGVloU2bNkq4/fjjj0rEUTBSLPLftLQ0dS3tWePGjdWi5/vvvy+LkcVuNgd3h84k5v76KBqOtqloVt2wBTqcWDH2ZVwy+lnU94kkW8ae/4i5V0Ztw30fdUUUy2IdWIDHn4nGuI87wJS+GWPna2gRvxEdutx00gLr7v/NxkZbS/Rt71sJ9dnbeT8vxYBuN+UA3PRpwklizp25H8+9vxUvPtQWPz3zIsrefwdWPTIObV9+F3WlDnpwT7wQa11AYs7pVMUIuICo6161X47/01JTU3X+cWvLzkZ8+fIF9sx169ZNGaknn3wSY8aMwbXXXqtWEE8n5kb2TsALE46hTsxxVLvnXowdMQAzZ85URuuFF17ADTfcgDVr1qjvKcaSk5Px8MMPKy8dDWpuMffLL79g4cKF4PM/+eQTTJ06VYlCPp/G75FHHsHAgQNzxFy/fv2UqKtQ4cQLIcTmS9B2Ny8xN3N8A2yz9YUlOwzVmvXCgAH1sH/1mcXcU3PKoEppLyrXaIdevVshwrYbS79fhb2pFnQdNAS140w4sHspjjgb4nL8hW8TG2NYmzInsfG4tmP6M7+h13M3o0y4CS7vaqxYUhotmkfgm5VpGNCjiRJzw184hOqXhiOuehvc3q8uxo+9C25rPVgzLsPNY0egwpGXcfsrGaicEIHLq16LrgM6IT7SeFRuMffvuqn4bGkLPDwmEdNOEXMHVn2N1bE9cV30fEz/vhlGjagCarL0Xe/j242NMLif4QmkMf3983dwpMLN6N4hFhpc+OP1BxB1y5sI3/saMkrehYa1Tl6KzC3mdGRgzsvfoOWY/kic+iBc3d9E00oevPbKU8i0R0LXHajZqBf697oW4T7dteXbMVif8AaGNAV2r/8Eny/8F81ajUSn5mtOK+a87n0Yd+kijDhyB0ofmY0/9rZGvSr7sHZXDDq3qh2081MaFlwECkvMbdiwQUWAvPTSSzkdfvPNN9GwYUNla84k5i7T1mB1Yh1Ep7nR757BePzBBzBx4kQsXrwYe/fu/Y+YozBjNAn3qtNLR88cI0x27NiBW2+9FW+88QZefvllZVffe+89JeIOHz6MqlWrKo+eHEKgqAicScy5MrZg0byV2HMkBteP6IPLy5rx8ytDsOD4FShtBa5pNAxtOuh5ijk39mDqFXPQf+MjSN2yBNllmyM+6Sd8a++OEc1PLO5tWPwGvHVuR5PKJ6KyuHg6fuydcFvrK3s7eOwIZHx5ZjG3/Pl7sTg7HFW6vYV72koYSFHNH3lOYAQCEXNOZrM0aawsB01FdjiVPcipM8dslucSZsm9BFzNpFhKT09XK4sMD6GYo5eOYszvmbv3rusw+bk3UO7qUWjfohpuGWyIuYMHD+KJJ55AxYoVVc/pRePBMJW7775bCbKRI0eeJOYYDkNjx7ATrnJSDHKllPsa2IbXXntNhVj6PXPDhw8PjKqcVeQEAvHMhVuzsGzs9bjkpsUofeRtHI65BS3r+cIsZ3yI1oNvR/aq0aBnrn/sQrwxzYIxj16XIzwcGTvw5oinMOCDz7Fz2q2YvS0aZngBd1tM+HAwSvlsh9eTjWXvPYPILq+hZQ2icGPzlJvxxrpSsGo64GmIse/djdKHA/fM9Wm9E7On2TF0VNsc7yDF3Ot334Q93oZo0qIPbrm5OTTHCkw9Rcx9/f6jWLIhTY1JGWcdPPz+fYhybMekwX/glvmDkeBrd/qhXzFjtYa7BhhhJ87jf+Dh296HvbQJcJnQqMeduLNvg5PGNreYy07cjOdfnoS0bDN0uNCywxgMHVArl2cO+GnGWJTv8CBqJxiKdOeSp7Hc9ARu7xSp+uWyL8acTyuh77BtWOoLs8ztmXNn78RzvTZjzNJOWPN0W8xLbAITvLBGXofXJvZBhNjYIv/duxgfWFhibs+ePfjggw+UkKKRpB2jfeOiIO2UX8zVq1dP7afze+aaXOHCxIlb0XPkcFxTLx4Pjjkh5rZv347777//JM8cxdyKFSuUN27s2LHK/pUqVUo987bbblMLk6+88gooLl999VX1PSNW5BACRU0gvz1z9vRtGP/MGtz/5mBsPEvPnMuxEe+1WY9hq2/C8jdGYtGuEsoewN0Fr3/YH9E+27bpx/dxvNKNaFHrRBYTirmz8cwtf/4hlBv+MH5+9G20e+V5NKhUoqhRyvOEwBkJBCLmHHa7EVrp8ZxIfqLl1JkzITsrCwnn4JmjMWIIJY0gVxtppGgEafA+//xzTJgwQXnM+NmIHglYnNQckStuREbThZj2yk348MMPlaGiOKPRo4Djfrp58+apfQSnE3P02L344osYN26cMoArV65UBpEImgXeAAAgAElEQVQePe6569mzJyje/NfSI8eQF4bRcO+eHMFFIBAxF2E5jh/GXoeY/ktRPWIVvlwdjjtubgXNtQ1TJ6/ByAeG45BPzA1u5MHaOa8DTe5A3XI6SkSXgu49gk/uuxvN7xmGH36thXtH1FKG48Ci0dhUcRy6NTS8Vke3L8T/DtXG9e1qGgLl+O94YqIJ455prMRc4ppJ+DprGEbUmBF4mGWn0ljy7uuwdHsYHaoaiiW3Z84/Gu5TxJwLm/HDtGx0H2YkYdi15jOkluwF2/ZPkdD8LtRM4K44BkAexqznp6H16IdwaWkjDnPz/O+Q1b47ro4BdG8Gpj+0FJ3f6AMjSNk4cou57eveh54wBLUvi4ION+bNno6+AwbniDkKvB+nvoTYrg/jyooMkgGctk14Y/Q76PLY67iyahRcGd9g9oyq6H8aMef1pmDxp+8jq/7t6FZ+DSZ/ew0evaOcGoOtXzyM3VdMQM9GEmoZXL+ZwdmawhJz3APHJFtcmKS9YDIv2qdPP/0Uzz//vBJzW7ZsUV4yLi5yAZKJvWqU3glXhY5YNeMVDHrgU7z03GNKjK1atUpdz7BN2kKGxzDM0i/muPhJO8bFUIrFXbt2nVbM0TtHzx23E0h25uCck8W1VacXcx4kHUxFmYrl4HUcxhtPLceoVweclZiL8Kbhq1cmIqztQ+h6+SLM/KkpRtxYDRq8+HfecOy74l20qm3YmeOH/sDYV//A/c+PRIUYZmC3w+Q5nq+Yc2Xsx9NvrcWzT/bA/555EQkPj0XNsN2Y+vb/MPyhm9WecjmEQDAQCETMqT1zutodp/QUPXQqzDItLZXhl7Bn2xFXwGyWNEQ0fgyr/OKLL1Qo5E8//aTYtGvXTok4rnZyn1vt2rXR5cqKWH8sGT9+Y8foZ/tg6dzZKqyS4Zk0ktzTxoMrodwrRzFHYcb9A8xOyT1wTLjCEEu+ZPr376/Op2eOxnLQoEHqmQzLvOKKK5RnjtdyXwJDWrhvgQZZjuAikJeY++mLO7BiR3lophKo3/JG9Gh3KaxwY/uauZi3dBvMEdXRf9ggXB5rRcr2z7AtYihaVAaykjdh8eYwNCi1BXMWboIWFouOA4cj7sh3OF61P+onGAzc2I31c9y4qr/hDd6wYDgW/lklB1DNyxqgSsc+uLaS8ZEHB7Fqwn5cdWs6Vu+9Fh2bxRifO49jxpQXsDfJEIVdb3wCTcosxtoj7dG8fjRcSWsxY0EMbhpRWxkRLzKwceVWXNnqxOKCx/U3po79AodNJljS49H7ViucJW7ElVWNVUR72m6sPHwMR2d8h91WQ7SZzFb0ve4qzPlmdU6bS+xtgsb3RKFD03a+z3Qc/mMqDsSNRDPf5nD+YPvsn+Dq1g51Szrw57czUb3TcJT05XLYuWgNrJ2a4a95k7FhWxo0bxjqXdsHvTrXhiVXpJc9ay8WzJiLvw9nISymLDp0HoLGNf7G5o2Xo1GTUpg76z1s3pkOS1hZtGjbG62vuRQHVv+K402ao54/5NS+Ccu+KYGOA6qpEFI5hEBeBApLzPGZtCsUb1wcLFu2rFoUZKQHFyu7d++uFhsZeknhV716dbVnu3L4MaxeswRHo+7EyBtr4YsZ09V+cdqrWbNm4ciRI8oG0h5VqlRJCTx63Jioi0KP3rtq1aqprQVdu3ZVe8cZYUJxN3fuXAwZMkSFWz7++OMoUUI8CvLbUXQETifmuLC3Z9kUfPW/RHgtcbh+8M2oc1kJbP1uPOb87lGNq9ywPW7qWg3T3pmMQ5mGUelz293Y/vn72Gr3wBwWh049+uPq+mWxe/l0uOoPRW3fPjY3dmDjEiuadLk8p6MZR9ZgyuQ5OGqOxlVt+qJ3yyqYMeV57E0y7G+XG55AxSOj8fHPxnJl+Su64arw97DgzyqoEdUddavsQbkeA1ExAtj3+1xsMnVD98byu1R0M0melBeBQMQcSxNYLVa1b46H1+tRyVC09PQ0VZrAaXcWWMzxehWzqWkqqwq/5r/qj0xfmIr/HP9nG5c+ile/aIbJU/ujlK4rb5q/do//Wn6f+z689tTz+Mzcmb38P/dnAfP/nAqWh7+NUico+H6ppDRB8I2JtEgIBCuBwhRz7DNtht+e+G2Myhrmszn8mv/l2BJXIh558C7E1x+HB26vBdMpdi23DTzVDuW+l1pt1TT1fL/99D+Hwo+Lm3IIgaIkkF+YZZG2ZfdyTFlREY8Mr3VSwq2ibIM8SwgUBoFAxJzL6VR75rweL0wqCYpP2yQnJxlFwx0OxMUXLJtlYXRK7hl6BETMhd6YS4+FQEEJFLaYK2i75DohUNwIBJOY+3v9IhzyXIW2zRieL4cQKD4EAhFz9MxZzBZ4dS8z3hkhllxgTEtLy6kzFxsXV6BslsUHpfTkQhIQMXch6cuzhcDFRUDE3MU1XtLai5dAMIm5i5eitFwI5E0gEDHndrnVfjn/wTBLi8UKLSUlWfnoXE4XRMzJVLuQBETMXUj68mwhcHEREDF3cY2XtPbiJSBi7uIdO2n5xUMgEDGnsln6witZmoBZLY06cykpusfrgcftRWxcrHjmLp5xL3YtFTFX7IZUOiQECo2AiLlCQys3FgInERAxJxNCCBQ+gUDEHMMslZjz6jCZjfwkKmdJenq68syxNEFB68wVfhflCaFAQMRcKIyy9FEInB8CIubOD0e5ixDIj4CIufwIyc+FwLkTCEjM2Xxiztgwl5OQS2WzZAym0+kUMXfuYyF3OAcCIubOAZ5cKgRCjICIuRAbcOnuBSMgYu6CoZcHhxCBQMQc62/TE6cyHTO7si+zpZaaatSZc9jyrzO3d+9edQM5hEBhEPC7iwvj3nJPISAEihcBpvqvWrXqOXVKbNo54ZOLQ4SA2OYQGWjp5gUlkJ9NYy1tu82mEqCYzRZoLBzu1VVmS7VnjsrOlm3L1zPH1ZmYGKM4oxxC4HwT4ERlMdzcdQPP9zPkfkJACBQPAizCXbly5XPqTGJiIkqVKnVO95CLhUBxJ5CamooyZcoU925K/4TABSVw9OhRVKpU6Yxt4N/ILCNH8Wa1WlWYJXOesLyckQDF44bb7UVcfN6lCUTMXdBxLvYPFzFX7IdYOigEzhsBEXPnDaXcSAjkSUDEnEwQIVD4BAISc04jzJJFw80WC1wuJywWC1SYpdcn5vLLZilirvAHM5SfIGIulEdf+i4Ezo6AiLmz4yVnC4GCEhAxV1Bycp0QCJxAQGLO4VDRa0rQ6d4T2Swp5nRdV667uPj4PEPcRMwFPihy5tkTEDF39szkCiEQqgREzIXqyEu/i5qAiLmiJi7PC0UCgYg57pmjJ47760y+enNmswlacnKSrkFT2SxFzIXi9AmePouYC56xkJYIgWAnIGIu2EdI2ldcCIiYKy4jKf0IZgKBiDkWDWexcB4mkwbWnQsLC4d29OgRlc2SGVFEzAXzMBf/tomYK/5jLD0UAueLgIi580VS7iME8iYgYk5miBAofAKBiDnlmWPyE+i+wuFmeJkEhQlQ+IXT5Ua8hFkW/mjJE85IQMScTA4hIAQCJSBiLlBScp4QODcCIubOjZ9cLQQCIRCQmLPbYbFQwHlhMpmVqGOtAi056Zhutlhhz7YhLqFge+YYu/nPP/+otpYrV06lembKZ37OQtA1atT4T306t9uNXbt2ITY2VqXYPF3JA4Z+8hzeMyoqSv3nP2w2m3oGj9KlS6tn/vnnn+o5DRo0+A+3Tz75BF27dkX58uXzZco2szAf28aDLzLGqJYsWTLfa+WEghMQMVdwdnKlEAg1AoUt5tLT02E2mxEdHQ3aq2+//Rbt2rU7bSmDw4cPK/y0L2vXrsXmzZvRo0cPxMXFqc/5c9oV2pCEhATwXZeSkqLsVYUKFdRzCnrQPvHePJg+nraU7d2/fz8uv/zynNtmZmYqm8nPpPxLQWmH5nUi5kJz3KXXRUsgIDFns8FsOWEvKOqo57S0NGaz9BZ4zxwF2/PPP6/EHL++5pprcO+99+Kbb75RBmbRokV45513lODKfdBQPvPMM+jWrZsyLF26dPkPNSZcefLJJ9G5c2clrNq0aZNzzu+//47HH39cfc/rJ06cqAwoj0GDBv3nXrz/a6+9hvr16+c7OgsXLsSsWbPw0Ucfqbpn/JcGsEOHDvleKycUnICIuYKzkyuFQKgRKGwx98Ybb6iFRtozu92O+++/H08//TQqVqyoUKelpWHLli1o0aIF3n//fWXjOnbsqOzS6NGjcemll6rPVqxYgVdeeUUVOKdNfOutt5TQ+vnnn9X3t956qxJ4BT1mzJiBTz/9NMcWvvjii7jsssswbdo0PPTQQ1i+fLmyr3/88Qdo25599tn/LK4W9NlyXWgQyEvMZRz6HuO7pOOxzTcg2rYXo+4ag38PZikwUSXbY+rcx1BGV7t5YE9chAdHv4PkiPYY/+YjqBLjMQBqXuzfMB3PvDgTmdYmePbNl1AvHti3aToefHw6Kl5zB154ug9idB22lPV4uvYfePTY7YjVdez/+VaMfPmguk2LCo/jiU/awpJrWI7unIMF22rg9l4N4Q7bgsda3ItNYQxTA+L1rnjj2wdRLsyrvl/59Ut4bcoKlKncGS+9/TDKpG/AxAnj8Ot6Bzrc+CTuG94MFmO7Us7hyVyFl5/+HqPHv4Ro0xHMfGEEvvqjPG5/eRKua3jCAREaM0V6eS4EAhFzdHJxr5yqHE6/nK6r4uFaamqKzoJztuzsAhUN5+riyJEjlWDjqiQfxBVAGo5OnTohKSkJq1atUiJv6dKloAFu3ry5+rx169bK2L355psYOHCg+poiih1q27atWkXkPSIjI5UxpNHze8so5rZt24bBgwer+69fvz7H60YPHA0cDWW9evXUCqlfzLHje/bsUe2ZPXs2srOzceWVV54kJmnwFixYgGbNmmHUqFFKzNEQs00Up1u3blUG/YYbbsDGjRuxadMm3HLLLecyhnItoFarpWi4TAUhIAQCIVCYYi4jI0OJsu3bt+PLL79U7yWKOS4u7t27V4kx2h/aqrp166roEwo//ox2rnHjxjmLjRMmTFDRIrRLLpdLRXnMnDkTN910k7KVjBq5/fbb8eGHHyobyJXWm2++Gd999x3+/vtvdX/aMD6Ldok2t3379rjqqqsUpunTp6vn8/t58+aphVXaxdWrVyM8PFzZuSZNmuDqq6/Gvn370K9fvxwxxwiXKVOmYMiQIVIUOpBJF6LnnEnMefRtmDv/d6Q8bsbg7YNR0ifaiMlj2otFX+xCz0GdFDWv8wgmv7UBt9x/HaI9uzFv1gb0G9bPR9SFg/8eR3zlstA8GzD/tWPo+0QLzPv8R/Qc3BsZu2Zg7qJrMexe4LuZK/DP3Q7cnHYHYnUvts1/C0nXPIRWCa7/jM7RrT9i6U8pcNaqguEdrz7p58nb5mLWlpYY1ceJVV/vwjV928CenIpScWVxfOdXePqHazBhcBjsYXEoXULDL3OnomqnobD8swp7I9qgeU0TXPZELJm1Gdnh09C172f4Z9nXSL3yerROyMTy915ClUHjUK1swb3uITrdQrbbgYg5t9uY59RthldOB2uFKzFHz5zb7UFB6szRG8fVSv4hfs8996By5cpKhM2fP199T+PBVUMaLq5wjh8/Xp3DlUwKIK5I9u7dGzR4FGU0ov3791eG8eOPP8Zdd92lwkYo6iiqeC0PijmGVfbt21cZKwq+iIgI9TMaPgo2hsfwmTRWfNbdd9+Nr776Cv4V1wMHDihjx2fQuPqFIsUcw1VoOLmySS8jxRyNMMXmyy+/rP6lt477DDkAp/MshuyMLGDHRcwVEJxcJgRCkEBhijm+3ym0uCBYp04dtZBHMcdFRwqmsWPH4rffflPhk8OGDVOLjQypZBTJpEmTlI2gveDxyy+/4L333sPQoUPVAibt0pgxY1SkCP9IppCjF412kCKMtoSRK1yQ5DNfeOEFdQ5FJe0Qf857+0M4Kea4OEr7NWfOHGWPue3g888/V/Zr8uTJeOyxx5R9Xbx4MZ5+rDUev/t9pO1rgifmPYTVC2Ypm8t2ySEETkcgL8+cx3IAM6qvQJ+TxJwXu766FYcbfIBWtcLVLd0ZezFxYSIeHHw1TLoT8xfMQu/eQ095nI7M9O+w7IuauG50Jha/rKPXmCbwWHfji7b/Q58lQxBpPYZpZeahRzI9cx5smf8iJsz7F2ZLGfQbfj+6tbgMynHhO+ypW7BwYwoGtm2V61k65r83D63u7o8y3gNY8fU2XNu7A6zeLCSnZuGvxV8ho9k96H2FDmd2MlJT9+OHRWvQd+gopO1cjUPR7dCsSja2r5wCS+UROLhmMBpdPxcrF32GNn2GgL9Jhze+il3abWjV4OSoNJlhQuBMBAIRc0yAopk0OOw2RJbwvbPpnTM8c/yBs0Bijo3iaiO9UzRaXMHs3r37acUcjQtDMnlQ1J0q5rjqSSNZq1atnHPyEnMUcVyRpOHiqicNFY9WrVqpVU6uOlLwvf3220qwUfDxmVyZ5Arq1KlT1d4CehFzC0W/mKM45LVcVaX3jnshmjZtqoQlPXL00vlDPWV6njsBEXPnzlDuIARChUBhiTm+h7jwR8FE28goDIohCqvk5GQ88MADKrrkhx9+CEjMcfX04MGD+PXXX9Ui5FNPPaXs4KlijmLPH+HCxc5ly5ahbNmyarGQC5QUY9xOcOqWBYo52l0KvQ0bNqg20waeScw9fmdtvDo5Bf1u7I4a9Wsg0mSEwMkhBM5E4GzFnDN1A14YZ8NTE5ojwi+svA6sW/Il1vydjJiEBnDZ/8XI4bee9Mj0Y39i4Y9HcV2fLogpvR5LxgM9HmisxNzMNqvRd8kwRIblFnMn5q7uzcZ3X72LNr3GoGTkiVjI04k5t2s1Fs0JQ68bm530fGfGv/j9r33w2g9i05Grcfvgy5G+fx227vUg49A+1O7ZF5dHcZFGx7+/fYtt2c3RqV1ZrJ7d3xBz33+O9tffjEiKuT9fxU7TSLRuUEYmlhAIiEAgYs7pdKg9ciYzPXMMsdSUd06JOZYlKGidOYohJguh8OEeAq5K3nnnnUpMcU8c97HRS0fPHI3Oc889pzo1btw4DBgwAJUqVVKrna+++qraS8DzGALJe/IzrkjSePXs2fM/njmGuTA8xH9w5ZIHPYMUYAxPGT58OF5//XXlJeTXDIGhYKSh4/4Gbj7nPU4n5miw6cWjSKUBZ/gK906wf9wHQQE7YsQIFarJJC1ynBsBEXPnxk+uFgKhRKCwxNxff/2lIjjuuOMOhZN26JFHHlEeMi5UUmTR+8VFQIZb0q7wnDN55vheY6QJRR3tHkP36bmjMKNnj7aFnjl6+CjmGK1CW0bhSPtH20w7S28e20HRxogYRpXwoF1lxAoXGrmHb+7cuWpLAj179MxxGwMXHSkmlWfuoaHYn/gP3n12Bu556zNEeY8or965JGEJpXkXin09WzG3adFXsDXvh6tKmwDdg+S0LJQtE+NDpyP7+Gas+CkJXXu1RUr6cVxSOgbpSZuwcvHfaDdoAKLCNHgtaVgwfQV63dAL9sRv8dnrCRj5SlOYzUm5PHNeuFxeWK1m6HoWFs3+FK173ZmnmNNhx6pxN6D0sHmoX1GDDgdSj2aidHxpwGWCyarBkbUO41vvw+i1vVHKbFa7kzbN+RJHr7wereJtsJtLY8O8SVj4+37Vp7TELbi05ST0Lvs3PF16o2lJB9Z+8ThKtn4FdS4NC8UpI30uAIFAxBzrzDFxFicl7QK/pqDTjqen617dC7vNgbj4uDyzXDEhyalZJ/lwbqjmTekJo+erZcuWyuhQ+DB0gyGLp4o5CiSGUdJbxhcFN23T2FF48fBnDaNR5TncJ8BQzNxhlmcSc5dccokyZMx+yWyY9K4x3JIroTSQK1euRO3atZVnjedwX8TpxBxXNykqaWzpzeM+CApU9ourtmwz+8EwTP8G9AKMn1ziIyBiTqaCEBACgRIoLDFHkcWFPn+yLIZcUnTRTjB6ZM2aNWovG8UXRRK9Z/TenU7McY827Q8jRGjfatasiQcffFBtM+BiIG3boUOH/iPmaGNoVxk+SdtKEchncssAbRaTcdGm+sUcbRDvxeO+++7LCbN84oknVJsp/hjiuW7dOoxuH40lR6Ox8RczRjwzCOOfGKPu70/sEih/OS90CJyNmPNYD2DB+OXo+cBQWE2Ax5mOt6csxB333oRdc17GrA1ZqNKgO/p0uxaXRLrw3pQZGHZLT7z66D3YkV4G0WE64mu0wYsPD8bu37/A25/8jJKlr8Etjw1FtZJmeE8Scy6sWzQFn83fAHNsVfTrPQQtm1ZUCSH8x6meufT932LC9Dp4/vGqKlGKx7sJH49ZjoETB2PhC+Pxp1dHjFYDPW8dhnJH5uO9L1fC7iyJuo2744abW+HAzx/gf2G3Y3ibE96/FT7PXITnX8x962X8uj8KTbqOxODrasMqW+ZC5xflHHsakJhzOJRO01mawGxSteZYRFxLTU3V+WFBPXNsO+P76Z2iMfGHgNAYUTjR0FEQ8Wc8x/9zGjkKNBqZsLAwFSbCf7lHgfvmaBi5UshzeC7FE4UhVzh5sL28b+5yAdzjwE7SS0jvnN+48d70GvLZvA/vyetoKHlPGtnc92Y7qXb9e/DYPz6X92FIKe/Ne9GonlrG4BzHMqQvFzEX0sMvnRcCZ0WgsMQc/3DloqXfU0VbQxtAm8CQftoQ2g7aNto42ie/l4w2gvaL9sGf/p92ivaH5/mzVtKO0HDzfrSV/ntxIdL/XH7O59BW8Twe3K/Hvd707tFe8uDzuJDKg/fh9bw/36dsB8UgbZa/ZAE/27Z2Gn451Asje5fBv7t3o0qVKuKZO6vZF1onS2mC0Bpv6e2FIRCImOO7nQftkSoWThcd/5+enqbTyNiybQXKZnlhuixPLY4ERMwVx1GVPgmBwiFQWGKucFp7fu7q97Jxz/m5HC6nDR5vGMIjjBAyOYRAXgREzMn8EAKFTyAQMWdEBjKsGDkLcG6XC1pKChOgAHabXcRc4Y+VPCEPAiLmZHoIASEQKIFQFHPc6kAvnd8rFygrOU8InAsBEXPnQk+uFQKBEQhEzGVlZiAsPEIlPVGHbzVOiTl+6HS6CrRnLrAmyllCIH8CIubyZyRnCAEhYBAIRTEnYy8ELgQBEXMXgro8M9QIBCLm7HYbTJoGs8WiQvep6VQJ8eSkJJ0fsnZBXHz8WSdACTXY0t/CIyBirvDYyp2FQHEjIGKuuI2o9CdYCYiYC9aRkXYVJwKBiDmnw6FKY5jMZpXvw2Kxqn3RKgEKN9E5HU4JsyxOs+Ii7IuIuYtw0KTJQuACERAxd4HAy2NDjoCIuZAbcunwBSAQiJij440OOG6Po5hjIhSV0TIlJVln9ivumYuNO/vSBBegv/LIYkpAxFwxHVjplhAoBAIi5goBqtxSCJyGgIg5mRZCoPAJBCLmWDTcZGICFN0QcrpXZbTU0tJSdbro6JlLKF8+zzBL1sPxp/sv/G7JE0KNAFN4+1N8h1rfpb9CQAicHQGWC2BK/XM5Dh48qErOyCEEhMCZCXChlaWY5BACQqDwCLDUmb+W9umewt/DzMwMhDMBCnT1f9YJN2kmY88c6+HwD+n4hIQ8xRxr6vjrxBVed+TOoUqA9ZJY789fnylUOUi/hYAQyJ8AhVilSpXyPzGPM1jHrUyZMud0D7lYCBR3Avw9KVeuXHHvpvRPCFxQAnSYXXbZZWdsA8Wc2jOnGXXmmPyE/3r8e+Yo7+iZyy/MksW2WdRUDiFQGAS4KsECuSLmCoOu3FMIFC8C+/btO2cxxwVKFtqWQwgIgTMTYEmM2NhYQSQEhEAhEjhw4AAuvfTSPMWc3Zatkp8wtFKHrv5eVv9LTWWdOQ0Ou0PEXCEOktw6fwIi5vJnJGcIASFgEBAxJzNBCBQNARFzRcNZnhLaBAIRc8aeOZPKYMlMltRvat+cIeZMAZUmEM9caE+0wu69iLnCJiz3FwLFh4CIueIzltKT4CYgYi64x0daVzwIBCLmHHY7NJNJCTqvx6M6rrxzTIDCb2zZtnz3zImYKx4TJlh7IWIuWEdG2iUEgo+AiLngGxNpUfEkIGKueI6r9Cq4CAQi5rKzsxAWFq6EnMlsUslP3B5fnTnWK7DZbIiPzzsBioi54Br44tYaEXPFbUSlP0Kg8AiImCs8tnJnIZCbgIg5mQ9CoPAJBCLmnE6n8sSZ6ZljeKXmK0+QmpKsW6xWZGVmIS4+Ps/kEyLmCn8wQ/kJIuZCefSl70Lg7AiImDs7XnK2ECgoARFzBSUn1wmBwAkEJuYc6oYsFE7PnCoYblIJUFJ1r8cNp9NVqGGWLPDKGnWlSpUKvGdFcObhw4dRvnz5IniSPCI/AiLm8iMkPxcCQsBPQMSczAUhUDQERMwVDWd5SmgTCETMcc+c2WLmTjlVONxsNvtKE6Sk6FR1dpu9wJ651157DQMHDswzTfS4ceNUgdebbrqpyEfr66+/VjVSWrdu/Z9nv/jii3j66aeLvE3ywP8SyEvMbVn+GSKa3ohqMVZjVcK+D98v2YrmnbrAbNuJpT+vh8OtKc9y+x4Dkb31bfxvdxwslmjUvbYdalcogWObJkO//B7ERes4unUdjsc1RbnU2fhhvabuGRNfGx1blsOyOSuRzthjALGl66F157qwGN/KIQSEQJAQKCwxl5aWhg8++ACs6RMWFobGjRujc+fOsFgsQdJzaYYQKFoCeYk5L9Lx57x1qNm9I6LDABc2Y+FtiegzpT1Mqple7F9/EHGNL0M4gL83foPL6/RA6pYf8PkP+1CvVSt0u7Z20XZIniYEgpBAIGKO2Swp5FQWS69XlSfgoaUkJ+v8hnXm8isafqYwyz59+mDs2LGoW7duDp709HTQG0cBFx4eDr+Yu+GGG/Dvv/+qenU0lJhNsvgAACAASURBVDTILNoaFxenVCY7wwLmLE7OfytWrKjuuX37dvU178Xr6eFj3RMaXqbopOHlv9WqVfvPEA0ZMgSJiYn47rvvlEHmc3gPego//PBDJeb4PdvAukMxMTHqPzmKlkBeYm7RxFuxptw4vDAkQTVqz/cT8PF6N24d8Sgijq7GnxF1cV3NE/Wi1kythoS+u1Ex/ABeafQVhmx9AGkfR8HTIwu1ojdj+tcHMeqWLtgx9xrsa7gGHav/t68H1jyJhbvuxp03V2CNRjmEgBAIIgKFJeZoK0aOHImFCxeq3j744IOoXbs2hg4dCkZysFC5y+VSNuPyyy/HP//8o+xRRkaGMrC0S6yXefToUfUvP+fqKd9vrGlntVqxf/9+Zc+io6PV1/y8RIkSQURXmiIEThDIS8xl75qBJ6YdwM033IWmdUueJOY0VjX22vHxhO/R57HeuISLpPxMA9aOW4CIx69HfVUnSw4hIAQCEXN2u03ZEP4Seb0emM3UNL7SBMyK4nK5C+yZO1XM/fXXX/j8889Rr149/PbbbxgzZgxmz56tKpvTUFI0DRgwAFOnTkVUVBR++OEHPPTQQ1i/fj1SU1OV0KMo++KLLzBx4kRlQEePHo2XX35Zfd+qVSvs2bMH119/vRJ/06dPVyunNO5t2rRBp06dcmbFzz//jI0bN2Lr1q249957UbNmTbzyyitKyHk8HiUS2Y777rtPPWPevHlo0aIFmjdvLjOriAnkJeZ+mNkT/6xqgM7jX0LlaAfmfPYjYqxvoUbHxXmKuQol9uHt3osxaMEoJH8ahWN1FmPP1sPod2N/lC1pPqOYy0z+C7NnJGLAPR1R0lhelEMICIEgIlBUYm7Hjh1K0L3++usYP3483n33XfCP2+HDh+PLL78E7V/Lli1Rv359/PTTT7jtttvQrFkzvPXWW+jWrRu++eYbrF27Vn3966+/qigRLnJycfGjjz7Cq6++iltuuQVXXHFFENGVpgiBwMTcks/m4fKeTbFu9REM7tEsR8z1evMSfDs/HW06x+DF5+ahfZ8uuKbZVfj7l3fQqFU/zHthBjzXNUOHes1RKSFScAuBkCcQiJgzShMYIZbMZKnKEphMJ0oTnEvR8FPFHEMXu3btqgwaQxwpvJiBhaKKQm3y5MmqAVyR3LlzpxJztWrVUqud/GzYsGGoWrWqEm5dunTB77//joiICLXCydoKNJYUZzSkV155pbrvs88+q4TjihUr8PDDD6tJwWeOGDEC7du3R2ZmpvIEsq0UbrNmzVLn0Cv3wgsvqM8oOrnSKseFIZCXmPtx1mBc2bgxlm0fiF5tD2DNitLQDgxEpd5/IuLYfDw0dga8CEOp9T0xfsdgrH89Gu+u6YGIsNJ44o2JqBsfiY0fRuGtdYNxWYsH8OSQK2A1Q4m5h2ZWQQkrcFXLuzDmntbwetKx+L0nUWfQRFwea4R1yiEEhEBwESgqMUcPG4UbhdykSZP+I+a4xYALghRod999txJmp4o52q+77roLb775pvoZFwvbtWuHKVOmoHr104QFBBdqaU2IEziTZ06HHfPmzsZVV7fE8hdWocU7Q1HJuhmzbvgJ27QojJl+K8oiC69PmI+Rjw9GaQArv5mEKzuNxtY3FiDyid6oH+JspftCwE8gEDHHMEt/BkvqIR4etxtaSkqyTic3SxMklC9foGyWpxNz3bt3V3sNvv/+e2zevFkJK74Q6GWjQWTIJg1g3759sWjRIiXeGMZCrx6voVePnry5c+cqlyIF2meffaZCUSj2KALpuWvQoMEZxRwFH7159ODRC/fjjz/iueeew5NPPolp06YpCBSeTz31lIi5IPh9yk/Mtej3ARZ9NQNX4DeY232IIwuvNMRcHmGW2Pslfku7FoPaV1JiztUtCeFbPsS/4T3Ro13V03jmvPh9zqfYH9cb17e+xBfzHwRwpAlCQAicRKCoxBwXGxlpQlvxzDPP4P3331fh+H7PHMXcp59+quwVxRy/Z4RIbs9cbjHXu3dvVK5cWcSczOeLhsCZxNzxTc/gm63tUbVSODxJq/CXcxhG9kvElJ6LoFVdj0YjpuDauiYRcxfNSEtDLySBgMScg2JOU2UJ6JmDL7+DlpaWpnMTHT1zcQkFK01AMccwx4SEBLV3gB6wZcuWKY8YPWC33norlixZolYuuYdg27Zt6NChgxJqvI6GkKGTvJ571WikvV4vaPS4ysnQSIoyikL+O2rUKKxcuRJXXXWV2it3Js8c98NxrwMTn/B+3NfHayjq6NHjsxgCw/Pombv//vuxfPlyJRCvvvrqCzmmIfns/MRcy34z8OuC5/D9su548b1mWPNBfZ+YW46FezU0Lh+jJnadhs2w+XNjz1zlqERMfugdtH/2abjnllJ75hrFZeGzSR+j0aDbELm2LX42v4UrKwCRMeVRq7INb7z+Hdp3bqHGICK6DOrUrgGLhFqG5JyUTgcvgcIWcxRrfCetWrVKheAzeuT222/HjTfeqCJIuLjIyJPcYo7bCbggyYgSLhg++uijysbkJeZ4Dy448v5yCIFgJHA6Med1J+KjoR+j12ePIcECeHAU3z0zE9c+1REr7j6GnlMq4bNJa9Bn1ED8/NYXKN3pGlx1RTX8uXSyeOaCcZClTRecQCBijnvmTCZmszTCLBlu6fZ4DM8cXXUOh1Nt3KbiO9NxpgQoa9asUclKeHAPHD1y9IrRC0cxxY3eFHAUTxUqVFDiiyuTu3fvVuGP/JobxLmPjYaQgq9hw4bqe3rkuMrZo0cP1eiDBw+qe1H41alTR20yZ7voyUtKSlL/8Zk8Nm3apL42NgtCtYcrqtzAztBNJlnhM7hXYcOGDSrchZ/TqLKdchQtgbzEXNbxQyhRsgJctiRkeMqibEkN2al7YC1ZFZrnOA4fTYFXN+ZuQsXK8GbuhqVkNRVKaU//B86wSghz7ASiayHCAriyjuG4szRKWg7icIpxnTUiBgnlTDi0PxUe3++BJSwS5RPiYJId2kU7GeRpQiAfAoUl5ux2u9q/zbD/+Ph4VbrGX1KHSb24qEjbwWgWLg5yPxxtHm0fI1BoS/gzJvZi2D5tFI8aNWqA++8uvfRSFWHCLQFcVOQ+Ol5P+yuHEAhGAqf1zHntOHzEi4QKJXISmGRnJMJaohTsiW6ULB+FzJRkaDFlYbEn41iqG+USYuF1pCEi6hI4UjJgKltSZbiUQwgIAagcILQPZzrovLJlZ8FkthglCTxu9a/KKZSWlqrTa8VslsFUNJwrn9xMvnr1apUJk9m+5CjeBKTOXPEeX+mdEDifBApLzJ3PNsq9hEBxICB15orDKEofgp1AIGLObrOpYuHcHucPtVQJUFiagMsqDLMsaGmCwgDEkgOHDh1SWS1ZjkCO4k9AxFzxH2PpoRA4XwREzJ0vknIfIZA3ARFzMkOEQOETCETM2WzZsFisPq+cRdWaU+JOJUDRNOWZi42LK1CYZeF3UZ4QCgREzIXCKEsfhcD5ISBi7vxwlLsIgfwIiJjLj5D8XAicO4FAxBz3zFnMFuWV4+HPaKnCLPmBPdte4AQo594FuYMQgEo2wP2See3bFE5CQAgIARIQMSfzQAgUDQERc0XDWZ4S2gQCEXNut1t55RhmSY8ci4a7nE5oSUnHjAQoQRZmGdpDGpq9FzEXmuMuvRYCBSEgYq4g1OQaIXD2BETMnT0zuUIInC2BQMQci4ZTs+ngDjkjM5/6OiUlRaeqYxKUYNozd7YQ5PyLn4CIuYt/DKUHQqCoCIiYKyrS8pxQJyBiLtRngPS/KAgEIua4Z44ZLEHPnMmksi5brRZoqSkpzGrpy2Ype+aKYsDkGacnIGJOZoYQEAKBEhAxFygpOU8InBsBEXPnxk+uFgKBEAhEzHHPnCHmoJxwTIbiVXXmko0EKKwzFxeft5hLTEwMpD1yjhAQAkJACAiBQicQFxd3Ts8Qm3ZO+ORiISAEhIAQOI8E8rJprDPnF3OMqLSGhSlBRw3n88zpcDndiI3Lu2j4eWyv3EoICAEhIASEgBAQAkJACAgBISAE8iGQW8zpXh2sL6d2zLFouFFnjqUJHPkWDRfSQkAICAEhIASEgBAQAkJACAgBIVB0BCjmqNWo2ajg/ElQlGeOpQk8bjdcLk++YZZF12R5khAQAkJACAgBISAEhIAQEAJCQAhQzNmys2CxMrzSA5PJrEIsdd1reOZ0XVcZUeLi46XGl8wXISAEhIAQEAJCQAgIASEgBIRAkBCgmHM4HDBRwPlKE1DMebweaMnJSbqmsc6cPd/SBEHSH2mGEBACQkAICAEhIASEgBAQAkIgJAgYe+bsKpul7vWyOkGOA84Is/R4VGmC/OrMhQQt6aQQEAJCQAgIASEgBISAEBACQiBICKgwS1u2qi9HJxzDK1UBcSZASU5K0k1mExw2B+ISJMwySMZMmiEEhIAQEAJCQAgIASEgBISAEADFHLfE+Q+GWHLvHF10WmpqivLM8YT4+ATZMycTRggIASEgBISAEBACQkAICAEhECQE/KUJ6JUzm03weLywmM1Grbm01FTd5XLCqwOxsVJnLkjGTJohBISAEBACQkAICAEhIASEgBBQnjm7zab2zLk9bljMFpUIhYfyzDGbpd1mR0L58uKZkwkjBISAEBACQkAICAEhIASEgBAIEgKqzpzToUoSsKQct8gx1NIXZpmq8xtms4yNixMxFySDJs0QAkJACAgBISAEhIAQEAJCQAio0gR2uxJxdMKpGnMqq6Vvzxw/sGXbJJulzBUhIASEgBAQAkJACAgBISAEhEAQEfCHWVqtVlVbzn+o4uEpKck64y8p5vIrGr4+xRZE3ZKmCAEhIASEgBAQAkJACAgBISAELn4CjS+JPGMn/KUJwsLCVZilxrIEXi+8upd75lJ1u90G3aMjoULee+bWJdpQymS++GlJD4SAEBACQkAICAEhIASEgBAQAkFA4IjHhdbxUXmKuYzjaUrEWa1h8OU+MYqHp6ensdyczzOX9545EXNBMNrSBCEgBISAEBACQkAICAEhIASKDYFAxJzD4VDZLI36clCCThURT01JMRKgOBz5JkARMVds5ox0RAgIASEgBISAEBACQkAICIEgIBCImLMzAYrJpP5TSVCUntOhJScl6Yy39Hq8IuaCYDClCUJACAgBISAEhIAQEAJCQAiEDoFAxJzb7QZ0o7ocvXP00tEhp6WlpaqKczabDfHxCXmWJhDPXOhMKumpEBACQkAICAEhIASEgBAQAoVPIBAx53DYc4qF0zPHBCgUcapoON112VnZ+ZYmEDFX+IMpTxACQkAICAEhIASEgBAQAkIgdAgEIuacTmfOfjmLxWrUmaOYS0tNZeU52G35lyYQMRc6k0p6KgSEgBAQAkJACAgBISAEhEDhEwhEzNEzZzZb1H45r8djhFpaLLnCLOmZKy+lCQp/uOQJQkAICAEhIASEgBAQAkJACAgBg0AgYo6ON4vVos53uVywUMhpJmgpyck6VR33zMXFSWkCmVRCQAgIASEgBISAEBACQkAICIGiIhCImGOYpdlsgterq391nflQdMMzx+woTocTCeKZK6oxk+cIASEgBISAEBACQkAICAEhIAQC8sxlZWYgLDzCKDDnF3ImzShN4K8zF58g2SxlPgkBISAEhIAQEAJCQAgIASEgBIqKQKCeOao4o86cUTDc43YzmyVLE+jKMxd7nsMsk1PMSIzUcUWkkW3ljIduxvxtZvSu48w5xXzEijcyddxb3Q1TUZGU5wgBISAEhIAQEAJCQAgIASEgBIqQQCBizm7LhslsZv5K5Z0zaYZCUqUJlGfO7ji/Yk7X8Mt6K36MAF6o6zQEmQ443BocSk3qiDYB2TpQwnRCzLEenlMDSh47Iea8bg3Z1IMaEGXRYdYAu0uDB4BHB8ItgNcDuHQgwqIjzAToXiDLbZzDz8JNgM2lwWLRYSUDOYSAEBACQkAICAEhIASEgBAQAheYQCBizul0GN44DwuGW3ySTveLOdN5L03gTrRgaoqGhEwN1ep5UC/Cg5SjFsw4ZsK1sR4luBq6THjXrmPU5ToWbjOjVw035m63oEFVN+ocN+d45hITrThi8iA5yYzUMjr6xwGfrjGhYmUPYpwalqeb0KiUF+WswDabhqHVXXClWLHe6UUYTPg3E+hd1YWvN4Whbh03alnz8RRe4AGVxwsBISAEhIAQEAJCQAgIASEQGgQCEXMOux2ayaQEHUsTKK+cpuUqTZBtO39Fw3UN67ZZcLy8jtYZGmbpOm6u7MYPW8JweV03asIQU+ZDVkz2ibl5m80o5QDCqrnRuowXucMsnXYNiU7AkWzGJy4N42romLXehOsaulDKrWHcHxbc0tyFeDcw+W8r7qvvhNelIdEOMHBz2T9WDK9/IoQzNKaF9FIICAEhIASEgBAQAkJACAiBYCcQiJjLzs5GWFiYEnIms0mVJfB4fHvmNA2qNEF8/PlJgOJ2mPDOnxakh+uI8Go4rgHPN3Ji4ZYwtKrvQjnu2jtFzE39w4x6YYClshvNSp0Qc/dVAOb8Y0LzSi44ksz4yGmIubkbNXRt4EK0y4Rxv1twa0sXYp2GmBtd24UvtllRvaIX5cM9WLrXimEi5oJ9Hkv7hIAQEAJCQAgIASEgBIRAyBEIRMy5nE664mA2m1XBcIo5XfdCS0lJ1i0WK7KzshAXH6/cdWc61iXaUMrEjXd5HymHw/Cb5kW3BLc68Y/tYfBW8sCzz4S0BC86x3CDmwZLkgXv5A6zrOXGF9ss6FzbhYQkiwqzvL+Ehk+cOm6p7MaOPRZ86slfzN1TzYWxO6x4pKET5kwzpuw2466GThxIN6F0KR3RmiEm5RACQkAICAEhIASEgBAQAkJACFxIAoGIOafDofKH6F5/RksdGksT+OvMuZyu8xNmqZuwYr0Fleq4UcWXxTIr2YwnDprxWi0Plmw2Y5ULqFBKx92lgQ9tJ/bMMZtlyn4LPszQ8FAZ4J0sHfdW9eLr9RasdQPtywC/azqeysczd19dF/7cZsEXGRrKRgPVLEC/mk7M3BiGOnXcaBQue+Yu5ISVZwsBISAEhIAQEAJCQAgIASFgEAhEzHHPnNliJD7x6iwcbvaVJkhJ0anq7Db7efPM5TUwbqcZS/eb0KqaC1EygkJACAgBISAEhIAQEAJCQAgIgRAmEIiYYzZLjVJO06B7vdB9xcNVmKWuG3XmiqJo+NZNYVjgAe680oXSvr1zITx20nUhIASEgBAQAkJACAgBISAEQphAIGLObrfBQs+cZlJ75kxq65uvNAGzorhc7iLxzIXwOEnXhYAQEAJCQAgIASEgBISAEBACJxEIRMwZpQk00AnH8gT00rFUgdozx7vxhNi485MARcZHCAgBISAEhIAQEAJCQAgIASEgBPInEIiYU2GWDLH0iTne1eN2M5tlis6NdCxNkFC+/HnJZpl/k+UMISAEhIAQEAJCQAgIASEgBISAEAhIzDkMMedlOQKNdeaMCgTKM8cUlw67A3EJ4pmT6SQEhIAQEAJCQAgIASEgBISAECgqAoGIOe6Z4z451pYzq391eFhvjglQqO5YiK5cbKx45opq1OQ5QkAICAEhIASEgBAQAkJACIQ8gUDEnC07C2azRZUncLtdqjQBc0kqz5zX61XZLM9X0fCQHxEBIASEgBAQAkJACAgBISAEhIAQCIBAIGKOZeRMZpX2RIVamhhqyaLhKcnJOksWMMyyKEoTBNAfOUUICAEhIASEgBAQAkJACAgBIRASBAIRczZbNiwWKzwetypR4PV4YTKb/GGWmvLMxcbFSZhlSEwZ6aQQEAJCQAgIASEgBISAEBACwUAgEDHncNhz9syxzSxPwCOnNIE92y4JUIJhNKUNQkAICAEhIASEgBAQAkJACIQMgUDEnNvtVsXCoUN55Lh/jjlPtKSkYzqVnYRZhsx8kY4KASEgBISAEBACQkAICAEhECQEAhFz/qLhyhsHjZoOVHaqzpzL5VRxl7JnLkhGVJohBISAEBACQkAICAEhIASEQEgQCETMcc8cM1hSytERx4yW3DunpaakMKulL5ul7JkLiRkjnRQCQkAICAEhIASEgBAQAkIgKAgEIuZYZ84Qc4DH44HVGgavh3XmfNksnQ4X4uJFzAXFiEojhIAQEAJCQAgIASEgBISAEAgJAmcj5rhPjkKOxcOhaX7PnA6X043YOCkaHhIzRjopBISAEBACQkAICAEhIASEQFAQOBsxp3t1aCqTpW4UDTc8cyxN4JCi4UExnNIIISAEhIAQEAJCQAgIASEgBEKFQCBijlpN0zTouk4Zp5KgKM9cWlqqzlSXbpdHwixDZcZIP4WAEBACQkAICAEhIASEgBAICgKBiDlbdhYs3Cfn9ah6c4aw8xqeOao7l5N75uKlaHhQDKk0QggIASEgBISAEBACQkAICIFQIBCImHM4HDBRwPm8cppJU4lQtJTkJF3TTLA7HIgXMRcK80X6KASEgBAQAkJACAgBISAEhECQEAhEzNntdpjNJnDPnBFhqanWqzBLj9sNp9MldeaCZEClGUJACAgBISAEhIAQEAJCQAiEBoFAxBzrzLG+nH/fHL9WCVCSk5J0k9kMh82OuAQJswyNKSO9FAJCQAgIASEgBISAEBACQiAYCAQi5lwuV05T6ZTzer2qgLiWlpqqu9wuMAlKfHyC7JkLhhGVNggBISAEhIAQEAJCQAgIASEQEgQCEXMsGk6vHAuHezxeWMxmJegMMedyguGXsbF515lbeTQL4RrrGsghBISAEBACQkAICAEhIASEgBAQAudKIMvrRbuEqDPeJisrCxRzZhOFnEcJOiZC4aGlpqawXIE6ISGhfJ6euXNtqFwvBISAEBACQkAICAEhIASEgBAQAoEToJhzOh2qJAFznZjMxt45FWaZmpqq8xuH3Y7YuDgRc4FzlTOFgBAQAkJACAgBISAEhIAQEAKFSoBijlqNIo6hlUx+okIsWTQ8NSVFZ50CW7Yt32yWhdpKubkQEAJCQAgIASEgBISAEBACQkAInETAL+bMFosqGq5qE0A3ioenpCTrZrMFtuzsfIuGC1chIASEgBAQAkJACAgBISAEhIAQKDoCFHPZ2dkIDw9XYZZ0xLHenMfrMRKg2OzZ0D06EipUkDDLohsXeZIQEAJCQAgIASEgBISAEBACQiBPAhRzGcfTlYizWsPolFMHt81p6elpuqaZlGdO9szJTBICQkAICAEhIASEgBAQAkJACAQPARVm6XCoLJZGmKVxqCLizGbJuEunwyFiLnjGTFoiBISAEBACQkAICAEhIASEgBCAf8+cZjIpAcdSBMauOR1aclKS7tW9qmZBXFy8hFnKhBECQkAICAEhIASEgBAQAkJACAQJAYo5t8ulWsMIS3rn6KVT2SzT0lJV1KXNZkN8fIKIuSAZNGmGEBACQkAICAEhIASEgBAQAkJA1Znzh1myQDh0eD1eldRShVnSXZedlS2lCWSuCAEhIASEgBAQAkJACAgBISAEgoiAUTTcmbNfzmKxQvd6VQtVNkumQrHbbDkKL4jaLk0RAkJACAgBISAEhIAQEAJCQAiELAGPx4sSUZFgOTnul/N43Eq3WayWE2GW3DNHD51xaHA47KqWAWMxebLJbFYXKxVIlx5jNDUTXC4nLBYLTJpJxXCy9gEL2uk6q5MbGVd4Hb/OUZAmkzqP9/Rv3uNTjecbn7jdbI/xDCM6VPP9hGf68nHyeae02+mwI+wCtdvrYV+pkjW1IdHMPrO1ioVJ9UAxZJE/zQQvv1ZsfBsZNcbAGtXcDQ+qbjDS+KXhTmVK0pwx4T1NmsGA9+O1JvJTlype/rFiQ/hcf9V41RZf23g/fsNNlW63S7VbVZhX427869WNAoX8GWtanGiz6aTQXP/9Odb+a3k+06gak88/rmydMdbq+aot5GHwUuOtPuec0+FyO9U9VN95bxZJZLO9Poa+7D78nvOPhz/bjzFXDaZsl2IITfE38XMfF/UL4pvfuefjxdhu9pXz0eDL303f76Bi7FXzRQH0/S6p+eafq77fZY4xXxaMyea4GUzMPra+1SDfPTgm5Oe/hzHfjBFW7H0fqDFVY+E15rTXq94fxrgbYQNqdHxz4sSc9v/+Gzd2uhwIs4arOetxu6BWqHImvTHx+f7gy0890vc7aTxTh8XCPnmN9vF3RjXWmIc+Ejlf5X7HsF0Mc7CG+eai+p003lGce0b/eCsTXE6Hmos5L95c70Z+pl7EipvxbjV+BzV4+O4z8/fKlDMfT7yb+c67+NrNd4gxvj4L43uPKWbqnWW8G405xt9x31wgg1ybvP2Titfx3eg//AVU1bVqzDXF8NR3o5oiuYbZ/+7zvwPInPfwv4f8Pyd/t8etfm843sb7zax+x4xrPbCYreD+c38b1Tvf/y7Pedf6r/W9Vzn/rVafzXMbdoLP8L3zc7fP/w5XPHK9Mw1bHemb78YeCsXTazA3bLdXzSsaff/P2Fbj99n4TeU5/nelevdzXmuGjc39biQbszm3rS5IuwGHw3bO7Tbe42fXbr8d8F/H7vv/vlF7UGhb1BzwvcR8hNSYc+x97zSOvbJxvpVxv03i98YYGe8F/++433b5bZ16oxkDre5JW+R/N/ID2k3/O9U4x3g38hxOYb8d9tty9TbXDVvJ9yHbw7+zOL/8vx/+eWP8DeHxvbtUi3Lss1Wd7//b5MzvRr+NMeaJ8UvFvx/4/Ym/D3y/bH77AmPuGKFiFt/firrv70bjPajsjdtjcLPwM+MPGo6JsmmaCWaTj3vO36LGcwrabtqQk5JK+F8SRdBu1WbfHFKWK/e70TcnDAjG32j++ea33jlW3PdyM/7GOfF32UnvRvVeNf7WVuf5/p4ybHQ+70baVDPfx8Y88//5YLTJY9ht37vbf3/OWdo5zkc+gOcZMPPZOAAAFHJJREFUf9P6//7z3Ut1zvid47VKN/je8TzV5eLfIca7MceGGL86J/0N4//7Tp2j4//VnWtvXscNhI8c3SUnQRGgAVKg//9vFQgKpMiliS3JurkYzjzkvpKNOI2tWP5QO7X0as8e7nA4HK63q6uL7ej4tD7TXEb45zPpc+/Pu9Xn7+8Hr43nztvao3BrnT/qGOWXF3v9fXAX9hZu+5Trrpm5JcemULjbrm+vt6ODoyTEEA6BFIEA8UowQJ4ITJORJNYKLDaezc/hSzIEtAAbH0wXgk5ua7JRQAkw+71+NuteN1NrVBDXwOIOcXaSIKh5FgPgfZERkrCTuYFM+yBwNsjtF7AVcKbgcjEEyTG5LOAPcOtgaT0K6iq0s/c6hP4X5ZWsIFIuBgSmeqdONCHcKfxm9/0iIEoU/42HeYd8/q3+scP8TNbi92uSQjKsJJFEp8R/enpea3esjSAwfzbxo7Co/aiYdYLwuxkI1J9U0DWBudfer2Bj0KMAfW7rBvQLJwVYKcwoeKtwp1Bb4pEk76LaBTNxVEQ3IFvE4ea6yQ+EvGMoAaE48L4aLLWfxAZFjQHTCVyEWfE4xOCL/jnOaP4ff65FA/2341Vx7HNxc2NhgiS4Q5AdzEUEiQsnEZ+BKqQiKjSR0hrv7rbb+9tt/4WJyCpK1femwCCprEnjETZCDjsu5xDxbFrfI2z80HWHoLG3ev+fat2c3fetu0kDqbcwzQl2xXfibQiiMQ0RqWIxpGYVqwob7+4GsyJACrf6HTduSRgTkTWpMEEUyRTWRUy7d2wIp6ZoRAz7ojBdhZGL0RHj+O/ahyrum3o4Zy1F6BqPfJ9iXmvSOy+ClNyH6AJZNWb5bF6+udjOTl821kHitS7OtwvUB9gYYWcVE+ZsGYfNJU38CgcXQlXnJQXBs1v3Sp6DjRKVyF0+14opCyfk6sFG3yLXxLoLd5NRE0QVCMpViDXKzcKYYsOJY++z34HFRvLsmqsRfoSNKs7ARr2b2vsQaUdbsDFYWiQ52OTPFwa7AF8J84gE/nqtA/wqrMv37GAjIlaKA87a4eFhEV32DUHMOGB8Bg8p2Ly3zu3FOcKHAvjNDziz78LG57juR9gYyOD8U4iw74MJjpcSlVL8gI1VVAR8KABVsDo/mg+Zs1ncRczXH2jIwDcVB47pEddLWkiTBu5GASROcBBx1aKI6e8qwutcwe/IA6yhsS3cTN9fYtqtL/7gPBmbRgicgmqw8eLqdWEjYisCnBZUeJ+YM1c0loPd2lvHppsM3s75bETbwtXkEMTu4RJPuG79O3NaoBXM6VJok66uLrezs/M8pEn+WnFPAncy869RpFZ1ky5dgxYBtLfXiufCs9OVciuRIb9Wq1EFPrd1h2RMW2yaiApqFQMAPQSLVE+A6iBJGbNWlx1NtwmiQZKAlI8qYkKckBulhY/KgSpiVGqrO4cm3yYa/IvyJBS6iy4oTXBH4fXzoU7q+VAzSBKlykgNSTG/kps5YKO2FClvpTOJSjGS7ksdFhSoqCbdDU0HdFR+FOzpALqQSDF4546hCaVBwaREXdT8Wg4wifKPrdt7UuD5CdZNB/Pd604xWl3uiCvLnpls7rUiTGHS71rFrQSJtPQr6YTgjqhzX0n74PAgnWPHIJ2/IoEpWuiCucOMIOMutVRm4sQxYKWvOgO3Lv4MtKsyN6SEd6NY1q8i9iFJdW5QtCGnKVRN4H8PY9yR6bW82NsuLl5t5+dfWWipfSHWnOQAfyfgd2HjtC5R8CuJpdOAOKaClJ/drc5St//IutXtu62z/Zetmw5oOnBrD9SOALAxneTEnuMzro+7YCMdkxQzCFH6Wn0O7wSSY6KbLudAchdau2SDgt7khaQMAa13mfeLiMB5WYmQiRLv6a7WBYGiYNCZFelBkZ7c6TxqDF2x0Z9ZJCp5cxW/RKARXlCUV2ycopmuJ+q4RS6TR4QydfHUobGgo19rbkmSWdwVrPNjrpsOAGLux1y3sbHdLt3hiyAYobTOZIikc7TFFZG3cpxAWoONTUgTZ8rVwkaRVxfWI1509wFHVIquIseQ5QUbydV2SZhUFjamk/MQG1dnCl9PvHS3dSHyOIjAqxVjcB3gQgBvq8BLtxpecnV5sZ2enbfbYYrEuG6iqboIaJbT2N4iWrhkSoh2enEuVTR0Zxmd9gE2Pot1F2FzpwdXAfyrhBnFTHIh+WQtrC2Qgi/T9GjRNZ06fY3eu/IsnWcKpUfCbdbkd5dCjFym4q7euWsCsNEYYXEUdwCNiKoxyplCEekOrb4e7Cc2mw+Uw2pcPNQOdNbMaUZI4+c3t65GgHLC9XZ8fNquLPNoGgUUcQi4EVlQCsPDwQneh4SWxsY0HCxEm7N0VGcv6CC6oP0069775Zdf3vpl2G5B9awfKPuGwEpJ8eb6un5H4eMwc1B56Ww+wIKqMIdqLG96OTqQ+oWaSCeoXrTsfamOAZ+2jZXK+P51a7Pr859w3SK1UvcE8ljFRMZKpVKRdnhYz3p9/cbENYofRRqdAsUPibQPagowOp4UPRSHVkmslJbtJ1YjWxxlQXPR5oO2X/uCHVaJRuseJTGtdLWaM2ApENe6j49PyiKxFtYkODo161AmHUQ6O5CUWkc6G6h+XQhibUhnpBTT+7vt+s31dnxy0gWlFXN/MQTJJAqLr4nIqNMuIGpPq0BwokZxMQk3WdNn00GCbGPpfC7rLjDXe5MVOgDe1tn7t4mL++3mWoTjsC243aFVhzjWHmxIDZhBq5VIcB4RYHSmianpNttuTDFXOUOAGwtEW2yTGIQHsirYFuniGxDV74ptxeVq8dTPVwzq/7f1SUlSiSRWzMSIlblYonI2unAKImNZKaIeuxnYqJ95cKCzhAJPYkl3exFAIC5NBlNoVqcZgt7WNRNNYQfFdmFECuB3rdtE3btZZyBf/7ms26qw9n9EoxKFhDsp0na7DEPgea4ipyqQypbr4hlRik6KRZlxCaAmO8HrZ4/dUz+XAsj2IVuRFbNgS5GfuCsU6+4kC9/9tbXjhY3X9VlaB5ZmnxXnqM6nit9gdAlJVWTnZ8eVIMFEf+fun50UdOoo1rDFEfe2Wh63XRM7Eed1LP+7HY/uCqTTp69/FzYOUYvbpIpvk/Hqfqb4fi7r1jMqjnAW6P0jSvl3jQXc13utEYG4YXBpuEM6nVsKoIpH5WFGKzKOsmIjZBdsZL9xkLT6H0eLR1lsxaWrMp1Dx5fO1+HRcXca9AxHx8fbm6urHjugC6PPWnmXsBHXhJ0sY8Or56IDsgi3a5cIjNE6hE3CXWG6xl30jKszxmcWm3iEPzqX5aDx+ZpuVJwgi5XT2KhCToScRGTSzzjPc1p37X+whGcnfizcyH3loq4E/IjwdMTq96WIsl0ScSZ2yoicU0BP04WCCFzC4lu8sV04sRtWB2rp/IaXCnV1ZvReECWLW23bdpMGhTBirI7BxrhwhF8USG8l7CbPe70ugKgH6Ez7622HLFfPOvIQnqvvf3N1WWdDqUG5WpyCvQPz6Vg7msbBZaEvhXY5t2Lpxgoby7k4ir6v4jdd/eHkrmP++LoZGfuwdcdmGTV0md8CvG8zE6fHG988nQ6TY9RLJ1L7uU0+KFH9QqoAKUI0HmtAwWA4c3EVEPHr62tslzHZ5u/8Z5LwKOB6MczyPeW6mf1wV8BExck3VpWAP92NUrmwTMX+0IpGzQ26Y4TdggStrVLACCxXwlrEgjmydqMxi+JugYthq90iM1rr0eFRrEhY+GMDzZxId0xCOitIm/y48KOIAlisisdOUnHh90vnBPtGK+Yhou4Oo8hS+NvScnn5etvfP2zrip8XOxBfy8zhzCKa3M5sDkQID7e90n4XpYgpUWe9rPxjrtuP+ufXXQneXq3H61785y52TCgperHosg66C1qbBAC9Y+YcbQNeZz849wZFbMSKd4Hy4eFRd9R7TjSFDdaRISa2+ghgf/31v9v5+ZfpbFkRbFV3UV6b7MRyt9ou6VSWXRkbY87Wmsj4OmyBhV3Zy7HeOmyxqdj2E+Vukx//Ml30rc46HcAqgGPTnN8fzAF2ixpsjCDBnHAnkNhg3oGNo+IaZxGFOG6f07opWLR/nqGYOUncHnWWwfcgBrGnGPFsmTGsuhMp7LCD5y+rCFYMCiNtEbJVhqOCdRuswhHCDBkYevXmajs9Od3BxrWbXbbVzOcWlrQQRFHvmSnmNY2RzIQwW/cYG0V2EZRmhtcddHdsIBgzP6NZ8VJ8M69EUct6IUVDAJlFX7HRYgBFShWyNWNHcTwq+ZwzPQ/d8OezbkThKgqKLNORzWw/4wkREKpwCB+xWDT7MsWMbK0uRiQ+6Zdm//XCFLvCCxXcdEEcf8k0dOUiKtGV5We9+u237eT0LGMHxqAVG90lmdlBG5qCVQuR5/2CjXQpwFrEoHZRLF2M3Zzl04ZIQgwkFW2XlxcWSjZho7sYnKsdW3LWuFpRXYwQi+7G2l5tAaX4X7pC08XLeuIAWLsvf37dLpY+1boRRfQEZVEUzhWezL0TdieAJcBgxgQkzB5asHeeXkQv7ggIN/fn+/4CxhLIaRz0iivm4JKncLnU321726vXv20vz798gI0zi+8iS24kE1Guz+/nyOfu8n/4HPb0FRuNVxbS4pgI3tIowI2g56AmqTN4cz3dwjgP2CsXaogKmY3LXhF376tjymafc7Y6jXax8eOvG9vPo3X/9NOPbykSqnskFbJtZybQZ2dfttWxfMpSERYPLEn04RApFXMpz1HDp11scrPT7ueDJlZT5de29t+Wl3cZZlwVXpLYX7HuIYtTZOw8Ug6Jn9u2op9//nH75pu/xw/sApbk2Qk9xBTwHx/6bZNsHdB+D8v768skKllYVXFXL10O2UV6Ns4WkiLCsoXEL4w6TQIBLKxAa9g5HbJcsqKv4/vXzke9myA1xzRP22s3YY6lJ2SNOTn9XK1F3UGI2qqw0PFhA+sygiScpebJrI5AwUS97SWZk1lnZ3phH7juVsgyY8BeP/26l0J4GRTuLmzZvtzud6fr7fbTj//Zvvr6b+kkcPERw79c7OF3KOukRRV7z1XQqSgWYTk5OWlbUc2tpcuOhZdLfXyxjtXt+pylOzwe/oq6FFV7noOLbVWJpXz08dRzeOhW02HEFWC11oIS9jWIMVYeKIHiRXhoRXwudsIbr/eqOc6TkzP/fc1y2n7yEBv5LBKHlXmriavFb9cKagXbz9Lyc//5c173qpCu+4nogwADnnCGmVVE2fzhh39v3377j7Y+I0TVeyxByVgFIQYvtWfueljBF4GGvNKJ6cskDBCzx4U9VlGr8GTOZLkErIWPGsy/KXK0Yi+iWXUqcmGGn9V4ZGy0VQ+NYiUMkzN2cx7MyEKFO+vMS+kcSbTxXLFtyd6ndkIul10s8RrsHquvZw8RnNxJdjHcmJ6zv5PbVm/Rg1z9++u+2k5PXz7puotEtsgDCXb+o1uKeKM9ePXq17qsRQUK7xBBkz1mD7FkCQj0/ms/5XRSMXesYm5msXcKnHTr16KRnFmqfnXqK2klrwW1IhBgV6MLW52cdJvBkPUCq3ZZtVC22vWmgG8RxInVAt6KjXSWckmLnluXP7kbYnudRRWvewrIsYp29y9NAyyoXVRkJnDtdrQ1kYunEneNjQ/uafigdetircOnXfdauI447YuumOvCCWW79ovt++//tX333T97rhY7I9ioeWCKES4fU97dr86pXVmKx+OT0+6ElmOMuxP60rR0P8P3yw0TEVlFknFsLkh8HzZ672/aBv7wMpN2TC3PjPq2i40LoAWAbH2cS/mEq8ZGN0Mksl1evtpevvw6NtC4cWJdXeeY11wOD4QTI4TAYeGNyttcVoRV/TE2fvp1178zZ640CiLFUintV1fbwaFvtTSwTKdpgoWDSvfH+bFshwceuDQwzk1fKDjMC+AXbtDKDWfOtaMIGhBcjHxu6x4PNxc+uOuw+sxR0zh0aZYZ6EIq9D1FPrjRbrn1EqVXwaOgLbU674+5RCxXWGYJsHXPmUErArpcRMDXUjg6a/i18w6x0Bp4bFeEmEFU8XkzALt6p3kGSK9ji66HrSSoikXMMuemeHSxMAAEQVrtVKzFB8qHCIWfhMKBHPVy1/JBvOt5Rv3jNrG1C/Lx1r2jkH2EdZfgUTeqQsS4rTOXzTSRNbmroqyS9H6KJ9t2KwHXZT5Wokaly62jZR32rbYDvKvKBunw/1fd6LrVyuvBQjjFznTx6dx2jIVMcK7ADSzDTaS4cSsEgpu76LzWo/8OxjDfMjFmJRohqS4hiE1kZc0dy6nUvPZdbJTdowqGHmC39Yj1rQmM7uGHYuPnuG46IIX3i6jUDcqle+5ajZvWdPnJODmwSlbhl44bBQddKIowWXU4U1itfa6HUBYu0SWPU+JGs2zpAiqR+7KJmXcK2BleUgdCGigAxq2StB6lfRU4uUV14dL54lxaFZEFAt6Fa3czNGvqbpjy7OWlsdHnc7n1LrNJq4D2sBPjWRpjxU7nOxY77NnOX+k45kKgqePGHTFFhN8lFvXON+9bdyyKk/d7i1PApEjND/1/182tzWCj9s8333IRF3QM4dXvH+dMK//cyBuVHtEAPCibmWy7uajMuWnm1LsAfHAfQdsFU6BU13XJs1yuM46T6dSts5bu7Lkz1pee0LWjK5HLG9acb86SEM+e0PnovN/zvXScZ498TtNNR7Fqx8I4dtjvlfyus9tc7lbPHtdMOySWS4B8YRaz77NuvYe1eGQWG6GXOOXdPtW6wRAu+nK8L3Pky/6v3Z/KxREjsZhzXuno65mdDy2KM/tI/JTbTgLUwuXXDmd3uBA/GWd6+7ZGNhCvmAEFG/u9jAZFo7ftmrvdQCxdwy9wXJD/EMZoAq3OmxVjuh7oZ5oLnxT/au6caG6uL3DcvfQFoRFK5LxhPIMrc6nZjkiWW4Ph+LxD8safXvfF68L0nXUnVlZOoXX/D+xhf05jHgsYAAAAAElFTkSuQmCC"/>
          <p:cNvSpPr/>
          <p:nvPr/>
        </p:nvSpPr>
        <p:spPr>
          <a:xfrm>
            <a:off x="155575" y="-144463"/>
            <a:ext cx="304798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 descr="data:image/png;base64,iVBORw0KGgoAAAANSUhEUgAAA3MAAAHiCAYAAABC7JW1AAAgAElEQVR4XuxdB3wWVbb/z1fTE0JCQoCE3kvovYSOWMG1rNjX3bW76urqPl11dXXFtuu6b1efvaOIAtJ77723EAghvdevzfvdcmYmCSVAaHJnnw9Ivm/mzv+ee875n3KvVlhYoPv9ftjtDui6Dug6NJvG/oCmadADAf5zm90Odmka///is/JiPwsEArDZ7Aj4/QjoATgcDni9Xv6nuK/4MrtnzYv9iG5H9/f7fHwc4vMavF4PXC4X+M81G//dpThuhgN7X4ab0+Xk76Xr7GfsLQwYOF7sMzaOe4C/o91u4z9nF8dTs/EvadA4pvxv8iY6dIF3wM9/b3c4+N/Zd7w+LweU/czn9cHhdCDgD8DuYHMo8BfzxZ7nl4OyzgqbXzaHTo47ew6bB5/Xy79js9uqTSG7t8bvFeDvwOeSXhjg32cP0QO6+IzDXk1+rLImZE/n78Tlhskgkz8buy/DTMgnuyf7N5MFujf7uTkWgQV/Tz4m+Ww7w0LKEAPzBPJok7J1qnGb8irWyCU5bjkPbA4dTidfi34/kyMxF3zO/H6Oj8/ng53Nk1zfbP7Ymme/F3Mg5JHJIa1z9s7sYvcimRBr0i5kyy/XAnSxjnXw77PnsPlgcsDGI9a40CfsXlJEpb5h+Iqxss+x9c/GxTD3B4TeIp1hlQN2X/a+7OJyy77D5EpjssPWEXtnL5czdm/2XYaB0+niPyeZZ+uDjTdg6EYhS+L9/NV0o9CPpBvFs2j9kywK+XfwZzCc+Npm8sN0Ix9H9YvejdYrX4eX4bjF3Ard5vMLnMlu8N9Je8P+wv5n6vYAx4iv4YAudKswJsbSJVtEMkb2iutVHXLuha7weT18DHaHE342z1wf+LmskN0T61noRtI3pq0T88XkjuSEyQKzdez5TP9ZL7/Pz+WcyRbTp6R7SU7Yd+kSa1HoSi7rfqGjrXaZ7AJhID4rPiNwEHaBZFRgK2wHrWG2bqxrWDxLrCXSjSe31ez9xffFXEHqkMtv3AwjIQN2OJ3O2rpRviefZ+lzCDx1iZXQjVY8SKeeVDfa7EKvMrvL1z6z31xzSNvo4OuEyQzphQDTr/w5Yv2QfhT+mbCRTJdY9RzTk0zPVNONXMUyOWE2melTcLkl30/oRiGPXLdJWWLfYfLB5Jf0L/uZWAdsnOyeYn0JbITd4PqW+QtShg3dKH9O+oC9DxsT+46hG5nPIXXsyXQjGye7NxvbRR23tENcp5/luEmHMf3kdDHdaM432T9ax36/T86ZtBvSR+a+Op890/YIgZH2l88r+V9CL7C5In+LjZ8JBdOFzG+keWO6V/iaTJ9KfiB1cU1bTbqRzQmTaybr/L4607nsWabLxfQb05ekG5ldZs9l827VX+w+zGawsXLx5zZQYmDwEyEH4n3EOwsbIXwLbjsMebbyGKEb6b34PWx2+PlaE7LsZT609K+ZLTo1j5HPlUr9Qo5bK8jP14XiMZUSGTE2EQwLZpC4oeLETDhoZEzJQTKpigk2M9ikgEhYhSMlBJUWIQOaTwLYs4QS4gaWkZBAwHDQ2Xe5cySV2qU2biYsTOERCebKWDqK3OGVipKRLQcznJL0snlnWJByYu8olKRQ3mwOhCPNFiX7N3NKvNKpEWRPONNSAUjDznA08LSQNqa8+WIznGjhGLHFRQvccDr4vZlAM2LOlLRwRonks/fjCl6SOW4U+QILGISRHCruz0tnnWPDSSi9pwwcGM6IUFQMC/auPCjAlJKUU+aMWR0V8VnhZBlyxZ0Yqc5ksMEMQQhlJuZELHgxB3y5CqLhYwaJ3leQjLMeN5N5bqwuzLhJ4bO5Y3+nNccNoyRWYu68/J25cZdrk4gvKWChdE3ngq1Dw/ng95eGm8uQMPqG/EjyYegCSeKYPBEhJ9JszJV07BleNdc4kShO3KUMMdnnJJ7JgFTc3IDJIASbQ6/HwwmEIIBMrzFyIOaW6TsKApABIweaFLc1+EFrgHQjkwv2zkLmzTXKiWA14yJ0I2Ekxs8IrpBKWtvG2rEEIzjefkZkydm7EOO2BuzObdxMJzDdwOaayWM1B4XNN3P6NA0er0cYbWn8SY64cefBLSG/RFzMIJgYqyBWjLCZgS/DjjEZ4YEsZltcXK9wuZY2jckE6TGrbjTHIPQLU0qcELHP2+3wcNkSeof/3giWsOCDcDTZ5017qJtBNukQE3kzAnoWEsqJGHfUBFEjEsXtBndqmO0U+DBsmYyQPiSHxhoQE0436UY2r8JZoQCVIIZizRPWzHli9ycbx96VySMLEpFTJpw9kzzXedxkQ87nuHVdjtVv2CvT9pjBTa4nGYnmhMTH1yYFuUg3CEfVtF0MJwpKkX4lfcFA5YFbbuN9cDLdKMkL17PMSeW6QwSAGZ4UQCViZM4V1xJCt/Igm/AFiEgJmSXyLmwtf0cWwOPrRjjz5BATqeTOtPRHBGm1cRmj35NuJBtg6kb5fCP4wXw6Clqwd2PPhZR7vxm04npN6EYiqhSc4HIng2ci2ENEhIIWwv805onbLeGD8ICfJBBWnX6pj5vrBoeT4811o/SvKcAp/Ds7vJ4qGRgX/olVNwq5E0Tc9LMkOZdBF64bPR7DzrP5YT421yNM5iVJcrnd3N9j/+Y+jwzWky4w49+mvDEZ5zokoAviJYMW7HnsGUSSzIC7sCeks7hulMEobqtdLoN4cvJGSQnuWwo9T4Sttm4U/IQHxxgxZP4cI40s4MbGRT65NG/WgEdN3SjItdtIPpgBMxYMEXIs/F8KUAv7zNeB01lj3FJ/S6JZ3+PWioqKdCJapAgowsJdXJlhocFSxoUpAPY7NgkkdKRoKCLKFxknDQxMmaET6kYqHeHc0D25gbcIEBMkESE3SQAJrBir6WxYI0MXbdwyasAWJ0W5SKFZ0w3CaRNExYodZdmEsiclJoiGEd1ihr1aBsAaeWWkWGSjhMPIHD7CiKI19G/KkIqsKWVhSPjJaTYi4uxDPMtorgCKlJhOrDAYtPgog0KZOCIJbE4p00aRHFqYNeeVO14OJ4/E0JiYA04RRlpcwqFyGsSWcKcMERkzUiBmFsTEgxwePg/S2RdRIiKm53/cwikQyspqhM9m3JTv8niq4HYLhURZB3PpCLkQiokItCDawsBS1lwEXARRlmtSZv4II8NLsUareSRY/CccZZO4UESQk3SpGK0OO3e2ZXSZnH/yOMXSEdE2MVcsqyGcWIqkU7aQPYfdiyllykTySDDLvMgoO+kYa/SupixW03PSQJLTY3VwGEbsP5fLbRgc0wEX64iizmyt80wlMdkT6EZ6V5NYXn7j5kSLyYUkTjxL7BMOKelGo2aDyaMkueQ4kGzSnPCMqiTvZpZe6FQiZEJHmI4fObY8O8yzu1LCjWqU6uRVrBdR4WDNIohsAN1DkCw+LpJtmY0geaFgqMguCwJG72zKqJBHdm+ytaJyQ2S8TNtqjpEcZ07gZFUM18kWssCex3SjyJYLciawFLbVJAWCeLIxGtUVhlSa1RGCpJgVEEKnX37jpuXGiBP5MEI3WqtGTN3I518GEQyiLKeCzT8ROgpWk0NuBh6MBW7oYJJPIm1c9wvLJkOK8u8WwiayLIK8WOfaWEZcvUhbbQl+MsdS6EafUY1Aa8vr8YI58KJaQPhp1XWjCJTWttUiy0eXCI7KoB9fvyL4YQZeBGnw+71wuYKMbIiwCVLGLZkf+r55fxEoE5eVuMrcprQ7pk6vv3Gzd2f4nJdxS3+OkRmGOw86+n3SL5YEjeSCkW35nuRDCh0nUKGqKK4DqQrGkqmrrRtFhYmpG5mdJmyFf8qfY6mYIVtNJNMM7Es/gioMjCoKUzdyfSbTc2zMXB5lEE0QdB9PBogMpzHZkkcw3STWJ8maKX3V+YAIFjASaepGpmutVQzs+VRRwYIZVIFE1Ton1o2kHywWW1YOka0hH4sSBOyZF2TchYWFOqW3SSgouswjazx9LiLxItovIgJG2pWWlszycMeJlys5ZWaJCYLIeDCwuBMvIzkUSRLG0QdSKiIiT+UnpiETvM8sK7k0xu3n0Q6mDK3OMildkckUhporNnKYjdS3WcpqlEpKssPLqWQWhS1MJmSc7fu8Bg7WkkCjDNFwcmRpmsyWMKeelxNZjBI559UFkcpsxbojR5yMj4jUiNIOIncMA551MsiezC5aIoH8PjLtTkTTjJKIqAVFJc1MkIgMkdMjHBEqRxUEoToZEYrelGWzFJNnBXw+ESF1ung5KkWTSDYJGyJ0FGW/3MZtRGFlJoOyPpR1p6iuKJsxlZy1nIdndmVJh5ATmZGzZJHZOjXL/sTvBesne6uhqrICQcEhhmKlSDNF89iMGSVEFkNNesEs7xElGUQm2Ucp4seigVRWyX4uMslCB7F3MsqejNiGWbppzjUFWUhmhONNJeYmkaDwJ5WE1taNRGC5NErdyP7OHGteLi6jkuK9zTJ20m/VdaPQMe4gt+FwmwadorGkq8W/L+S4KSjFy9+lVyHmzhw3L8WyVCqQUeUGT5YiWjNDhkMhCZIokxW2yNQTLBKv8ayXqRtZkFHMH2HEyZHMbFE5GsvMsWcLGXSiqqqyum6kEjjp3FPQkYIH5JBYSyO5EyyzOqbTaZb5msEOi26kTKMkbsL5EKXqQq+R/hXlSmZJvSBkJ9KNpuNd3VZT3FTIpLgv6X2uU2UQgrdI+LzChsuoPNl9sVZZlkUGDuX7XnbjZnIly/2EPyPLai0BKvJDaP0KZ1Nk2UTJulnuRgSDO4ByzZPNoNKsallfiT1vH3EHGfciYkw+FMdbVh1wH0BmX6yBTdLNInAuAgakG1lwTJQ1i2oJ0kHM/pEvQhUZRuCXytGlrabqAiKx5A+KUjcze2vqfQojCltMskF2mvRoTd3IdDYRGZ6dY1VZMltpONaWMjcKTAiS5RYVKDKLRWXstI6sfiyRVpNom21A1oBdfYybkhnW8rya4+aZ2xq60epriTYRIisU2JeW1iLDZOOZTFH1CWHC5ZXjacqI4UvLCjDmW1ZWVsDtDpJkXugp835E8mSbBvczyb5RMEroWpHIEevDGtSi6j6yE1QhZrQbSL9S2EUZsJO6UYydCF513UjVHuL+gtzyrC/zWbj/LcZEgYqaPOZEulEEL0TZJnsnKqdmOHL/VbaoiMoicYlMnawqpAz/WY6bnlvncRcUFEhJFgqNDDM56cKqiPS1mDgxaLMUUBI1VtcqIztkKIRPJ6JMXIAtZYIUraEopKkYqfafSpKEQJCS48/lUQeK5px43IZTdAHHTcaXoshUTkXOhShDEQ6gIEiidp4iy0aEWpYMCiMjFgdXzrIsizKWJLTWrAr1OImMgSgh5BFcWUZhlmWwCC1lS6jcUBBlUoRCOM26ahof+z2RIGsZnLHQpKBQGSPJEh+vEVGj3kzqYyKFZenvkItEOP9mbxoZNIqWCpkUvVBU7sKeJUibKGExyuRkzThXoCyKLzSgoXBE1FOk4+ni83fZjFvMuXgtsVh5/bss4RBEwszAmWWB1micdCSNtSOIgjC+ogRHyCMrk6AactIRgsWJuRbrn8rPuF6QtfaixEkoXXIo6XvUM8J7LElncCMuZoSMITnsopSYykBNJ148V5TsUXkH9U+aCebq5YvU+0glQGSIzIoA0k8mebLqRrqv+L5VNwonXZSKSyda4kQZbLNsSmBHPVxUKk2BIQMDS9nl+Rq3KNE993GTk0nvTvqP1i6RWtIVlMWt5gBbSIghizJ7ZOpWQfZIz1bTjdKRocAal+FaupGy0ay8jpVHimAAZUUNx0b2MZsBLSGcIrggnAa+/izyzeVdDNyITlPUw6pjRF8q3YOcc1qDspxc9rdSEMS6hsysJvUViiBqdXkUZM3QjTJAJspOZeRblrXSeicHzcyKiqoQ0o0Xc9zUE8ttzgnHLXp4aE4MZ5KVwfISLB9cbhFkIRtJskjkhQiBYQuMChm5rwDJ3Ql0IznnJNc0RzReWuu8EqWWrZYlZdIp5ZUuMqtsvq8ZdKXSRDZuZqt564PMurKfUSmfVcasZY/SwzOrJYz+dKG7RLbNbLchkRZ+Iel/IRcC7+p7LFgDuMI/EQSYMsKEs+jFFkGcmraHgnPWfRmsQSWrX0Wk7VIdt/AbLS1E0s6RbqHMJceWV1GJCheeIZfBbatasc4HVVNxDGUgTAQxpL2XPZe1CZjshWVJFcueFmQPjcohbqeE7WcBIE4iuW4UwR7KFIoYiUX/1QhyUpkn2XhrJZtVx1CbhFGpY1R8kN62EDApNzIRKPwiGocl60d+eHX/lgU/hN/I58bSJsX1nNQx9E60Z4Tp81bXjRdi3Bojc2JxCced0rwiAm6yYO4o8wiqYKTciMheEWoEN7JPRkpeOGzsYs8QZVOiF4n3MUhvmYyEdRziO6LEhHpUTIdcNB6f73FTpEP0bLHI6KnHLaInQslRfwT1I7B34JuYUPM0w1puMkKNyzxqXC36yvoSRJaSolrWDAuVyVCfBN/owuEwGpWt/XpSGxrORGVlOYKDWLZE9CVRpkyUAInCIWsfRbXeDKncyXmh6B+VCJnOpoykSLJFhJw2DyACRotIRMllJIQ3p8vIH202wctZqCdORFwoWECLhZw/KguwlhIRaRZyJBvGZU01GyLP8hmbnwhSZJZYslS52PTgkhq37KesPW5BlMz+DtMAGyRP9sEY5Ej2LXEHQGaPCGNaiwwn7uDKki0iLWRopEo1Nm+gzUYoIkilxMYmADKUVFlRxrN3osSBNrgR5ZFEVHg0mWc/aOMR2nSHSi9IV4g+JiotpaCF2DxJ9JcKMi8CKrzxmm9QIcqSyYmnEkqK8jGSzzI6VGpGASOuOyVx5P2iFt1IZR7WqgYimeR8MHmie5JuNI2m0AkUSTzVuI0SGpkBr+u4xVycz3FLZ47NHdN5zBmUUUxRqSHKZY3AESfxImPGAyuazegl4vMnv8P1iYycki0g0iIyg6J3ga1bVpXAnFp+T1n6L2yeyNDw70s95amqgtPFqiiE80/RXqvdI/lnGItNJKg53+zloKi42LxKtBpYyWtN+0flOFTiRoFO4UxQyaVwirhd4LIsqg2scm2UiEtHmjIMVCZNWXOx4Ym5iQ+PPstSOd7rwtaDdFzI4RTZIZGBJ914uY2b1hb1j1HZvrEuZd8PbXpC5e7MNokeIKaHRNZIzKuYe4Gf0CmGnEpiLMrWReSeglZM71QrBZN97TwSL3UI+1JZWQlCQ8Nlz6SwQ+zZvN9ZEiWRmRJzKWTF1I1EBnhwma0FuZkc+SuiYkWsMyIKVMbG/TYZpKdqI9IVogRe6C6zt0hgQqSPsmvcTkjSRmubr3d2f5mN5veSVT8UkLS2iVDWm4ILgoSLUnyhQ6UsWyqbrOuyXsctfTWqDDr9uFkQVDi8NcdNiQ2BByuTpv0rxHd4QJT53rISysCP99eB22pe0SQ3zBO2mHoeqUqBqulEsEJk14UdF7rRZWSbyDEXATLRgkNZV2YnobH+XCnjFtnn+k5yCVoDNTcPMnw9KQvsWUwuqUWGWwLpRxMHEAFFsVasVQdGMsLiI5NPyv1suWcE+XVkr629dJQZFP692Rcs5FXoQ2tgl1eF8Co0YTOtGyORThSBXxHEPpNxky4+23FrrMzSyuSJMFF62lpuRhFPUmLWEisypuZCFk3Z9EJm2YhJ88mho98JUWdG3dx9h6IPFNEVaVvzokzhpTBuvjCqqiwbuAjHgStBGcnlDZ9yhzxj4wabDR5PJRemkJAwI3Brpt6FoaCFQpkqYVSFN0z3ZF8mAikyG1THLqJfnIiwiJ1sDjWjYbK3hHY6k4qWK0CphShzS04BRbzEopMOMu3sSL161P9VY04pIswNj4wykwxVzw5L583YrY0ieMJoCvIpokO88VRuTGCUjhglmgIrs4dRYEH/n7AVkRjzd4S1eEfhlJJRuJDjpl46mkNz3MKxqjluygCQkjeMDt8RVGY6LTuiklKibFhVVQWCgkKMMlauRKWhJdxFGabIzonyM4Gn0A8mttSHRkbLiHzLXTCNXh1OrKl/zty8xprNEAERaWAsZWKUXbVG4fhYZCkENchTNNogYjKDTTuyUY8UZUyEbhSyQxs9mMEHYRhJ/ul5TKFyMmGRTXoHnnWUG1aQHqWSB1pPIitn7lBIuJqRQtqgQERoeQBJ9nZdquOm0kixU5ho+Gd/isim6KUjuSBZpegrczaYPIaHRxkVItWy5VKziWgxbZpDNoJ2apSEXxJAIafmrqR0Y+68SueSjDjNHTmf3NbITXeE80HZCvN+NH9sPigbQ04obdIjghaCzFLJi7mGaFMhsTFMrTJhy66ElEEiB1yMR/S3UhSerQtrltUsaxL3t9pq0jGmGjQ3LbPqRpFtkp821n49jduSwLSO26zQOLdxM3lkpbWUSRCVCwwvszeO6zkpC2ZQUOPfo8CAWLO0mZvoqSZSSISbMpbcu5GBCyq7MwIYstKIdgw2NgiSvXoUWKdyWGP3ZOk48lIyGTQgO83lQAYraa7MjL9ZEmxsHiLn0MguSP1MfoTQXay3yGI7Dd1IvdSmDRABAPFZQdRkCaoswbNm5+m9qKRd6EazXJ8yV7V1I43FrL4RGT2xrniP7iU+bpIZsuNiZ1XhN7IFRmtM+DlmFo+yYUw3hoVFmk6x1EkSeRG0lGTa1EtU4SI2IeGZM1a5wBMH1Apl9spRZkpk3xySWJKdp554SXCMkmVTN3I9RP26coMdo99dyr5hC+Q4TN1IMiRya7TBniipNUv7yfYLrkD+moClpm40g5cCT2ppMnxQ6a/yMVh4jGmrzTVA82f4KeKJRpZaFGjUZdyUXaf9NM5s3EZmzkyziuZ9a/mTcBioP0k0sVIZV01lTg4Jpe2JhAmQZGrXcMJMg2slBoKMsH4Xs0xJKCizZtwkb2LbXhHNEOMSjpooI7yQ4yZHimcvyKmQmx1IiTK28BcZOrkFqkx7k/NA0TWujOloBwkVGW4elZaLkCJmhsMucbCSYrPe2HSyKX0u5kYQb/Ydh90uohrSGSAyZ0bLBAGzRgCtPTBinkVdtegbMEvM2Ocog0jK3DqXbI55tFLuakrvSySfjZW+LxxtKosU/TPct5C4CXkQzhyTC3LkKcJnEFBjsxlz8YjbUE+JeM7lNG6BjVA4POJDm+jIOaFeHyMwYy2ptBwfQYEWTkws2XDCh+SaOeYs6ktb+lK/GmWbSV6M7d9lyQU5ndbAhlS/RskTW9/kbLG/iw2GzN4Qk8CR4jb7auleFBVlokl6QZSZiR0oqR9Q4FbTIZFrpoaOofVgVBrIe1sJlaHyKeoko/NUi28tByRjR/qLxm6uLdEwXj/jNo95oAxezXGz59OaYX83dbqss5e76dVl3IZulMdLcHIiy7FFwM4s+TajytL5M45ekUddGNkHsxTaKo9Ulm51XChCT4bd2jNAupHKrikwQQSZsgukm4STIbIwhnzJ0mZ6D7Kn1mCQ0NNUZisyOlTVIkifmYU1daM8BsDA/8S6kWSGbaNt9oOIjLNBjmU/mOjNFrpRZDPMAJlVN1LgitYDOUTVsJbBQrNHqXr7gCk3px439cIKmTv/46ZKV6HjZVkr6UaJjfGesi+JrxMZHCT/guwLzR/JuWm3BImmVhF2T9oR1WobrcFaPje0K6MMRpmlk6JC1+jFkpsr0L/FvFp1I8mcwJV+T4E16XcKn8myYZ1xrAvPCJm+mykLos1FlKjRMUdm+b6oXrHaTLFSavohtNar+TVGi4PZy1bTVpPOEj6TbEPhewMIncCqqC7GuMn/JLtZl3GTXmCY0ZFcNC9kF6l6gqoIyAay75KvTGXcFGwif7v6eiWCRdUpogJLBH3MDQtJPxo+NZW8Uu+ZrBSg9SOCEg4ZGJI9apbdSE2/3PTjq+tGax+v2cNKAT6xCZ7IHptyV1s3kl9j9d1IN1KVEhHiE+lGKtc2bZrZZkRBAmslGQV6rckqqyzX27hlZpIyiOy5BtmVuoIfTcBBstlQWckioFXGphbSUqk/FAIKAYWAQkAhoBBQCCgEFAIKAYWAQuACI8DIW3BwEIKDQyRHo2SDJMj5+Xk6jy7JfjjrrkcXeKzqcQoBhYBCQCGgEFAIKAQUAgoBhYBCQCFgQYDtBSCqNmjHdnZ2oOh51AoLC3SWImWlk8HBwQo4hYBCQCGgEFAIKAQUAgoBhYBCQCGgELiEECgvL+dkjm16xMqWCwryERXVQJA5Vu9ZVVmJsPDwS2jIaigKAYWAQkAhoBBQCCgEFAIKAYWAQkAhUFRUiNDQUGPHcDqCS8vPz9ep4TgoSGXmlKgoBBQCCgGFgEJAIaAQUAgoBBQCCoFLCYHi4mLeOyd2F7fJI8QC0PLyZM+c36/KLC+lGVNjUQgoBBQCCgGFgEJAIaAQUAgoBBQCAEqKixEUHGTsuk27xmt8AxSwc8d8fJcUdSkEFAIKAYWAQkAhoBBQCCgEFAIKAYXApYNAaWkpgtxuPiA66omfxcmOJmA/8Hi8CAlRZO7SmTI1EoWAQkAhoBBQCCgEFAIKgYuFwMKFCy/Wo8/Lc9u3b48mTZqg7I2n4N254bw8o75vqjlciPxgDsrKyrBmzZr6vv0lcb+oqCj07NnztGNhZI5tVmmeX8nOyvXLDVACOnyqzPK0IKoPKAQUAgoBhYBCQCGgEFAIXBkITJky5Rf1oowwtGrVCkUPXgfvmsuDqGouNxquzgPrF5szZ84vaj7oZWJjY5GSknLadysozEdEeCT4ge7s0+xwdj8nc4U6+zc7DT0oKOi0N1IfUAgoBBQCCgGFgEJAIaAQUAj80hFQZO7iz7Aic+YclJWV8nPlzLPm2JlzIDKnw+fzKzJ38WVWjUAhoBBQCCgEFAIKAYWAQuASQECRuYs/CZcemdNRVVwCR3gE7Dw9du5XXTNzRUVFCAkJNjZAYdzN4XBAK6TmeXEAACAASURBVCjI1zVNqzOZ83nK4QvYqo1cs7ngdlX/2bm/2qnv8OM/RqPPbT8jIcZ5vh91FvfX4fezU9qBgG6D/cJCcxbjVV9RCCgEFAIKAYWAQkAhoBCwInAyMufxVkEP0CdtsLudsAc0aBpLk9TGkB/oDPYf+0w9MQB6jLhtna7TlVnyUj3Nhkq7E157AOEeL9grneiiN2K/qw8392SvUTcyp8Pr8UKHBpfTWRsPnr4yQarxT/l6Ov/+6aC0e2Ix/JYUHFj3BVLTXXXC3fhQQAdstZ9QVzLHSk2Dgtxg8mSz2cHScnaHnW2AksdlzOP1Iiws7NSD0nzYv+QLbM+LQMGh9Ugrb43kzg0QHDcY4wbGnvS7e3dsQ5uOXXhasL6u+iZzOel7UerqiBaN/CcdYlVRNiqC4hBZuRf78qLRtmXMiSfdX4G0o6WIiXWgoCwcTRs56uu1z+t9vJWlqNBCEOGuj2V5Xoeqbq4QUAgoBBQCCgGFgELgvCJQk8xpuhstuvRDYkMdfuaY80tH3qGNcCX1A7I2YdvBIhg8D344opLQvlk07FoAAX8Ztu9MBTQfyooAl60SWlgYzsZLjLC1Raz9MAodzRFZvg+H6uBin4rMOfvfCE9HG/RmNyKqTy84bPko3DAFhX99CxFVvmo4e7SeCH7kTvhjgqH7i+Ge/gQ8m04xFX7A274tHAf2nZgcOoKBOx+C67+T4akBxunIXGlxAdxRvTCkXzyg+VFwcBFW7fGjQWS45G92NG3SGt783ciqsAFB4ejYMh5Hdu5DqYXgNWzSAmFaAdLSC08pU+FRUUhs2hSaXoYdbC7reGn+ELRqnYTCg7uQW4MP1Z3MFfENUHTWM2ezi/djPJUfTaDZ+M4oZ3Jo+JG1n2JN3nDcdFUz/hqe8lwUeqPRKJIRAR3Fx49Ba9gUtqIj+PDjtzBuwiOIiopHTEMXCnIzUVTihdMVhfgmDeDQgKKCAgSHOZF9PAd+uBGXEI8gB7uXB3mZWSiu8MEdHI3G8ZGcQJlkTkNe+hEEx7ZAiFtIsg4/oNuhIwCbVpuYpG/8GatS/Qh2a9ACIeh2w0h4ty5CTtBo9G3jPcm0BHBkxxoUhfZBp6BVWJbWDEP7tahF5vwVW7FspYbBI7uKxanrWLF4CwYN717rvoHs5dhV1hFhuWsQ1mYsYqLspxWJ3GPbsGZjGnRNh8vWBkOu7gBbVSZ27rchKTIDxVHt0SLs7Hofc3N24GhZO3RvfilmO08LjfqAQkAhoBBQCCgEFAIKgXpDoCaZc1QkYvQ9LbD6qyUokJ60ZovCoNGjEBbIR0ikF0unLEOuJAnu8DiMHtkdu1cuxYHsCjSMj0ZeZj60sLYY3CUcFXo48vbPxaE8NwIBHwJ+kR3ipXN8cwsv/AHAZnfwKi+2vwVLwDgcTiSEjUBr+xocCxuAxhnzsRKsZUr83u5wnigBxHdMPNkGKKF3v4mYpx+HvzIVpd99CvhbIWTcBHjL3kbmjc/BXi5g1ZxNEfr+Qji3/QmF706DLWEA7IdWcRLGxurVwP165gOzf/s1wFV4DSJ+nIiKp++CN1vcx68DjCIyXuN0RSLyo5/gvWkYymsku05H5kZfdwsa2H3waX5RDQcH7I5SrJ46G0fYAKChVdehaBayAUvXlKJBo5YY0K0KM+cd5VWJhHeL5OFo5tyD5evT4Q9osNs1+H1eMM5utzuqJaQ6DL4J2vEF2HUgF34/21FS5+TKYbNB82vQA17oLgd0v4+TfvY7dyAGQ37VD2lTZ+JQjZK9upK5oqJCfoyczSZ4GxsXYz5afn6+znZFYSwv+AyOJqhJ5g6sfBNfZ/wez/0qFLpWiZ/+8ABcv/8MA1xb8J/3/4aRE59EbKNWaBJnx+o1KxEcFoV9sz+Aa8DfcWNKQ3z+j2eQVtEOKSkdUJy5Gfsr++KRm7vD70jFqqmpCEuMwtoZ09Dy1y9jdGvdIHNa3gy8+6EdT75wDaJDBHHLz1yPwyVtEO/YixxbN3RLqk5uGJnLdA9Hr87BxoI/tH0xJ3O92+djx8pdaNW9N0oyNmL7gULYHOHoOrAfKlPXozKiH1phsUHmDm5fh5BW/ZAQIuIwJyVzI7rgwIbdsLVwI21TGpJadMHRbGBo/3gg4MH2zXvRsldHZG/eiLLICGQdPApnUDz6De4KF0/PA7qtFGvnrkHHQSMQHhSAp9wPR2QZti04iDYDeyPM5cWBjasQlJSCBP9KpBY2RMaRNMR27oU20Q5sWb8W+RUONOnUFx0bB8GPQmxatgmFVRqade2DRs6jyPK1QodGiszVmyVQN1IIKAQUAgoBhYBC4LJE4NRkDvB5IzBg1FC0jI+Gp3AHZi3ZiMpKM0UW324EkkrXYu2xYpRl56GUJSvio9G2WxeUbNyIbG9TdB4Qip1b9qFT14EID3fArvlwZPdqHDoWjm5DuiHKaUdB+m5sPhKCgX2bwmXz4eCWzdADA6uRufURjdCzW3s4tACyD6zFngxvrYTDKcncpNfQ8OnH4PPuQf79yahcCziHPIz4f7+O7KdaoWpWBp9De8ueiHy1PQpu+hK6BzhsB6KCgNCoEYh86jEgygHP6veAvyVB+7g7ghq0gPf9xdAnRsL37B/hlzmWsOd/QqCpC779H8Lzj/lnTeY6JKcgJiMXx2OciAwphp7VGBFJ+Vi+YidL7fDLFdQJI0ZFYNmsVWjcbQxCUhchzdEYXTq0gKb7cXzvKvgap6CZcwdW7o1Bjxal2LLRg+ShbRFsDyA/bRt2Hik2ZJjI3IGqluja1IlghwPeimM4vMOB3tf3hPfYYRxeuhL+7oMQH2GHr+IINq4uwcBzJHOFhQUICwsXO1jaNL6rpZ1l6Fhmjo3O5/UhJDS0zoutLmTO/fsvMK6tB5++eQ9ue+xDOGp0CvoP/xevvNoBf/7vEHz1t6cQd8fbGN3UC2/JYTz/0ko888YkREgiwwZ2ZMXjeHf7Y5h8fyJ+/McodB3/Klb+vBnXPHwfoiwJOJbG3rpqOXxRreE7vgfhbQahc4so490YmTtQ2R6tEl3QbMFo2iQGjMxluQYjKHsRtEZ90blTJVbNPohBIwfAV1UBBLuRum4+ymOuRreghVh2uBGah6Uiw9cVA7o3Me59MjI3cEQnbF64AHnulhjarz0C+QcwY40Dv7qmOeCvxIpF69FlTH+kLZ6JXEcyhg1ojvSdy5BmG4LBHc1p2bNmLnyxHdG0USNEhbsRcGZiyZfb0OP6MYh0V2HrgukI6XALWvl+wswd0UgZPQARDh3pW2ejIi4FLRqWYem0ZWg3djwKVk6Ds8t4tEsIhlfXkJ+9AYe9yeiXeIY1wHWWGvVBhYBCQCGgEFAIKAQUApcHAqcic8XOYPToPghJreNgK83AipWLkJFfvdYxYcg1aLRlIbbludFjeDc0iQvHnu9nIXrccGT+PBfpVW0x5MYYLJ+7GiPGjcWa6XPga9kbw1p6sbewCRJsm7F8/XHYtRgMmDAGGRt/Ql5OIvoO8WHzsmbVyFzxoHFw75+HPd6uGDE0DItmLkMJS5NZrtP1zNWcFS1xPBrN+Allk8eg9AtxlIEr+mmEvLsChbetRPAdbyLi2lGozOoO35bZQId/Iu2jDmj95mhUDtqHsDUtUJwyHoG8SQjbdgfKho2ClxWhlTeE96ZrUF6Qi8aPPobySRPPmsy17zIM8V4XqhJcaBSUgfK0CHgiMrF89R6j3FXTneg5ahyOrVuD9v27YPXixYAzClF6JbxNO2BQogdbc2LRIa4Eus2GzStWIasoFHFxYSjz+jGoXxvMmbuuFplLdfTH4MgdmL8+E92HjIWWsQwhnQbgyPczkObQwTJu5eU6ug3qh+JpqxB768Bzysyxc+bcLhfsDgc8VZX8T9YrxzdA4WTO5+Opu7peZ0vmvIFcTPv4AyxbuQV5peXo0OBx/Pm/Kfjuqcno8ubT6OQPwFeShudfWoU/vfFrhFWk4/sv/hdzFx5ESVUBmg19H28+mogpb3TEqtXNETfsf/CnhwfUij7ogSpsXjQX4QNGInfpEjQZczUSbSJ7xsjcUa0furR1Q9McCA0N4mRu26FKxLZORv9OjWHT/Ni1fi4OZEeg98DeaBzpxN71Jpn7fkUuHGFdce3o1nBYqiNPRea2LFyMoORx6BAdQGXOycmco+UEdGwWQH7qFqxLb42xg81eRr/Pg5Lsg1i3eS/skf0wOEXDii+3npDMbSztgT4dG/OM3vKp05ATCIPNpqOqvAzJffrjwKojGHznCETyplwg8/g6RebqugDU5xQCCgGFgEJAIaAQ+EUjcEIyd29zrPpyKTwRDTB6SD9UeEtwrDgcKFqHHbvzq+HRuMFItIqfi8V7HHDqOrqmjEbV4oWIHpeCjJ/nIaOsJQbdHI+V81Zj0IhkLJq7FbZGXTCmixu5vsYoPzQFO48Gw1HZFON+3w+7fp6BrAon9IAHEdrgamSuYtxY5C5Yjnw3267eh4rySl4ieCZkzm93oyA8FDGF4j183Sah+VefIe+PQaiY5eE/syd1R8P3Hkba+HsQrAHBNzwN18i3oB9YB1/m9fAsZR1GHtjXPoOQ97NQ+PIrcOTcXo3MBd36LUL6bUHx5K8Q8vcPUXz3+SVzbNyN4kagXVMXQtxpWLBqF3oMG43CnctxrEFnjEqs5GSue3MHfL4MzJm2FS2G3IrI4jXYl1WM/r3anoTM9UWXso1YdzQLTZPHoLmeBq1lS6RN/RlZDfpjUNdSrFufhW4De6NwZn2QuRK4XG7Y7XaelWM1tbwwt6CggE+11+M558zcF8fvwws3RkAPlOL/Hv89mj4wpVpmzu4qxo9/uA1hN3+EUb0bofLA23h9crJB5rq++TQ6Wsjc068Ow78n/RH9nvkvUrqF4tDCR/Hejic4mfvh7wPQZMJn2PbdR2h7418wtK3bkFfdX4WD25cjozIe0doRlIUko2+XBOP3JyuzTC3thJDKPWjWdQCaNmTVvgGUFKRh++YDiO46GlrqHCMzN29vKJKcGdCbDUPHxHDj3v6qbVi6zI/BI7vDyeqdbUVYtSwDAwe3wpaFSxDScxzaRfqrkTndV4ll89ciefxAnplztroRHZr6Tkjm6EG6no9F38xFu+tGYt/MzZLMlWP9zzMRlXwrz8xtLuuJXh3iodvKsXb2InQYNB6RoSJKE/CnY86Xu9D/tjFoYFdk7hdtjdTLKQQUAgoBhYBCQCFwxgjUJHM2XxT63DAERVvXotjvRHRMDKpKstGodQ9kbJuBQ5nVM2Gu4Aj0GzwIZek7kVFQiRZdkpE1dz4iho5G8JGNyAxvh05JPsydsxqDRnbDojnbYI/tgtHdNazf60ZyC2D3nqPQfBqCE3sgWt+HtKxyBNkK4MkfgNaO1TgWNhCNM+bhSPtB6NDgKLamViEk1IGjB9NRcxeI02XmQu5cgYjfhuHo55+g0tENzW+5Afbt/4O83/3LKI/UvNEIfehjOHrk4/jyTQjtnIKIwERUznoFIQ/F4dhPW2ALLUbEyz0Q+k428l8TZC5i2x0oHTqK99a5b/wIrlEOZE0rQvMHOyJ74oRzysxF7t+FPRFuhDtzoR3ujJZDSrF89W7LRjRAUGgcxl6dgtQN32PrQR96DB2Dgr3b0KBxZyTEZmFHdiwSHfuRVtIKzRoexjF/D0T7tiK/MB7dOlThx5nrufwEhbrRdfAE2PNXY2txJ4xIPI4N2wvQoWtrHN60GA2Tr0UgcxmyDrZA+06V2JNVgs59u+DYZ8sRe+sgHJ46/ax75oqLixDCEm+axnv4vF4v3xvEODS8qqoKoedQZll48Bvc9WQO/vXRvfBmzcdrf/wXrn9zKSdz301+Ck3ufh29okux4K+dERi5DiM65+P1P/0ZjsBD+JPMzNUic6+PwMfX/xZt/voZUpoX4M1nHkFh23c5maMNUCKqVuCuiXMxed7raBEhMm/ZBxZgR2k3tLRtRppzEIZ2qJ5x5GTONRw9O4teOrZNrNEzl7AZ8xaXYOjYAQiyi/sd3LwEhXEjEJ4x2yyzTGuGIQPisfrndehx1TAEU1+b5sWm2TMQ1XUMWsQDe5dMR1WzUejWNqIamdNL0zBl+gGMmjgSzuK1mLuwFKN+PeSUZC7gyMWx3RoSWkWjomgf5vyYhpS7B2LP9FloOfA6RDrSMXvOKnQZfFc1Mscx2TMLu709MKhLLDw5uQhEx+L40q9R2mwcurYMR5lHQ1nhJpWZO2NVr76gEFAIKAQUAgoBhcAvEYEr7pw5eyjCH/wakbcNBxy5KP38CRT+cyrLbVy063QboMS37oGR/Sz9SAAObJ+LtVtzZN3Z+Rt6cPtx6F65EasOy11dzvJRdd0ApZidMxcaCr/PB6fLKUosGZljmTlGZs6UzJVk7UZmRVO0aS6yUrrmwbFNS7AprRzhCe3Ryn0YetJVSIoKoDT/AJYu3Y6E1gPQuWUVli/diHJEo1f/lijaoqFtSlPsX7kJMYN6IlrXEfCWYO264+g5sC38hXuxYvkuVGoN0SM5Fql5TTGoWzgObf0JcW2vQWiwhrwdM5EdPBQdWkXwsfj1Kmi6CwHdC7vNZT1agv++NPsw0vMrBZHTnYjv2Bpa7lFU2BMRFxVA/rFDsMfHoPBgBioCgCu4IVokxaAw+yh8Qc0RY09HRkkYEuIjUJx7DGWOxkiwNO15qgqRfiQLHj8QFBSPZkmRsGt+5KQfgyM2CQ3cLBMWQPHxVBwv8sLujoTboSEusRFK0g/DFtkaDcICqCzOQVZpFJISxIYkuq0CGfuPotQbgGZ3oVHTlogKBjxlGUg7VgzYQxHlqoIzui0iA4eQ42uERg0EkdX9HmSkH0ZJRQA2ZxiSmjeD016O/WtW4ZijOTq3aYYwRwGKAzGIDz/9rppnKa/qawoBhYBCQCGgEFAIKAQuCwSuODJ3Cc7K6cjcxRxySLvx6O7ZgJWpWec0jLqSuZKSEgQFBYmdTtnxBKzJjP1fYSGROQ9CzmA3y3MatfryJYKAjpwjW7B5lweDR/VDsCy3vEQGp4ahEFAIKAQUAgoBhYBC4KIhoMjcRYPeePClTObqC526kjl2NEFYaBgCPCPHdrP0i8xcYWGhzo4l8Pp8iszV16xcLvfRdeTnZsKnhSImJgLqqPDLZeLUOBUCCgGFgEJAIaAQON8IKDJ3vhE+/f0VmTMxKikploeGs7PrbLzMkl1aXl4uL7P0+/1ntJvl6eFXn1AIKAQUAgoBhYBCQCGgEFAIXJ4IKDJ38edNkTlzDlhmLjQ0jB8Yzrgb75lj/+OZOV3nzXRBweYh2hd/+tQIFAIKAYWAQkAhoBBQCCgEFAIXBwFF5i4O7tanKjJnosHOmWM9c3SxMkuHwykODWfszudjmTlF5i6+2KoRKAQUAgoBhYBCQCGgEFAIKAQUAgoBa2auCCEhwdADOmzsrDm/n+/YqeXn5el+2UBnZXsKPIWAQkAhoBBQCCgEFAIKAYWAQkAhoBC4+AiwMkueeNMBm93GW+RsNju0oqIi3j1XVVWJkJDQiz9SNQKFgEJAIaAQUAgoBBQCCgGFgEJAIaAQMBAoLMhHWFg4380SckdLzaYxMleosxPEWTNdaKg4M05dCgGFgEJAIaAQUAgoBBQCCgGFgEJAIXBpIFBczHazDILd7uAllmxHS348AW2AwgidOmfu0pgsNQqFgEJAIaAQUAgoBBQCCgGFgEJAIUAIFBUW8s0qbTYbPzicbWDJd7TMz8/XbTYNHo8ic0pcFAIKAYWAQkAhoBBQCCgEFAIKAYXApYZAcVERXG4XnE4n2/ZE9sxp0AoK8nXWQFdeXmEcPnepDV6NRyGgEFAIKAQUAgoBhYBCQCGgEFAIXKkIOBx2vr+Jrgd4qaXX6+F/agX5+Xw3S3ZOQWRk5JWKj3pvhYBCQCGgEFAIKAQUAgoBhYBCQCFwSSKQlZkJt9stDgxn/wvo4BugsJ450USnISqqwSU5eDUohYBCQCGgEFAIKAQUAgoBhYBCQCFwpSKQkXEMoaGh8Pv8/Jw5dvH+ubzcHF38gJG5qCsVH/XeCgGFgEJAIaAQUAgoBBQCCgGFgELgkkQgk2fmXHxsmmZDVVUF3O4gaJmZGTojcixtpzJzl+TcqUEpBBQCCgGFgEJAIaAQUAgoBBQCVzACmcePIzgkBOzUcFZiaXfY+SYoWn5+nq4HAjxdp8jcFSwh6tUVAgoBhYBCQCGgEFAIKAQUAgqBSxKBjIwMXmYZYLzNZuOkjiXktLzcXN3hdHJm16CB6pm7JGdPDUohoBBQCCgEFAIKAYWAQkAhoBC4YhE4npEhzgRnZ8wFdAT0ADtsThxNIHZDsameuStWPNSLKwQUAgoBhYBCQCGgEFAIKAQUApcqAqxnLihI7GbJGB3L0LG/8qMJWIkl29Eyqg6ZuUBAx8xFh/HZdzuRm1nKmeEv9frLs4MwvH+zWq/344JU/OPdtWBYXGnX888MwogBtTHx730KmD8ZCFxpiNT/++ptx8MxZhqgsUMhzUvXdRQWFsLn89X/Q9UdayHAlCU7rkUczln9KisrQ3l5uULtIiMQERHB+71rXhUVFSgtLb3Io/vlP97lcoHNgXAslK6qzxlnmDLdw0qqHA5Hfd5a3UshoBC4TBHIycmBy+XkOpdzEF0HO17OODS8rufMrdyciedeXAq//5fvtSe2iMInb4+F3V7TUAEvvrMGixelXqbicPbDbtY8kmPicLBa3WrmG75FN0Hb8f3Z31x900RgxJ9g7/RqLUQ8Hg+KiooUUhcIAeZMnWyXX0asvV7vBRqJesyJELDb7YiOjj4hOMXFxaiqqlLAnWcEGNngZT81LqWr6gd45rSxFhgm6+pSCCgErmwEWJllUHAQKivKERwSJsBgZZZsAxS2vSVFoU8H06/u/xnZ6cWn+9gv5vfXXd8ej96VXIvQHTxShIefXoCyUs8v5l3r+iLXXtcOj93dvTbJLViHwHdDgcrKut5Kfe5kCEQ0hu3G5dDCWtX6BMs4sMyDui4MAspZvTA4n+1TgoODERYmjZrlJiyDzQg3y2ir6/whwJrwWcDjRGRD6ar6wT08PBxBQUH1czN1F4WAQuCyRSArK5Nn6tl/zLZp0KDrAUbm8nX2F6aIIyNPf87c0Gu+vmxBONuBv/pSCgZ0j6/19e/mH8J7765lpPiKu/720jAM7N641nv79r8Bbc4fxQY76jonBAIdh8E5ciE7ErLafViNNHNS2aZF6jr/CJzKWVXllucf/7o8gZXDspK/mpcqt6wLeuf+GVbqysota15KV507tuwOJwso1c/d1V0UAgqBywUBdjQBy8yxJJzX44HNLpJxWlFRESdzjJDU5dDwK5HMtWodjY/eHnPCuX7mb8uxanX65SIH9TbOlq2i8fE7J8bEP3sUsH9BvT3rSr6RNvod2No/WgsCVcJ0YaWCEQVGGGpeLDJWUFCgiPWFnY5aT2NRypPtxszKktl6Udf5RYBlR1mWtOaldNW5467I3LljqO6gEPglIECHhtORcoy7iQ1QCgrEOXM2GyKjVGbuZJM98Vcd8dCkrrDZqvfP7TyQj0eeWgCf98rLkky4sSMevr02JoHcFdCnDAbUPh3nrDv0hi1gv2kTNGfttVlSUoJKVdJ6zhjX9QYnc1ZZXxbrz1LXxUWA9W0xp7fmxfoaWSZbXecXAVbdwwLC4uyj6pfSVeeGvSJz54af+rZC4JeCQFZWltzN0iYOC2d7Wto0aIWFBToriWMR5rrsZnklZuaYELhcdrz96gh0btuwlkz8MO8g/vHuul+KrNT5PRgmb/1tOLq0i6n1Hf/eN4C5f6zzvdQHT46A3qEnHKM21MbY7+dZIdUTdGGkhzmpbLONmjv3saer3qALMwenesqpdh9V5ZYXZn5OlsFmTofSVWc/B4rMnT126psKgV8SAuJoAtE/y3wSZvd8Pi+0/Lw8nbE65hA2aHDiXcGsQFypZI5h0L5jLN59OQUuZ/VdpXy+AJ54aSm2bM78JclMnd6FYfLPl1PgroEJAl74Zw4FDq+u033Uh06NgDb+U9ha3VHrQyordGEl52TOKusNYs4q+1NdFw8BtvsoK4c90Vb5rNzybHcfDfgrUFTihxMFcIU1g0vtFH/SST7ZZh1KV539ulBk7uyxU99UCPySEDh27CjCwsIR8Af4+eB8ExTWM0dllnU9NPxKJnNMIG6+pTMeuK1LLdnYvj8fDz0+95ckM3V+l5tu7oQHJ3Wt9flA7nLoXw2p833UB0+OgB4bCcetJy4VU1uwX1jJUc7qhcX7TJ92Psotdd2HKo8OOyphc4bDXruS8EyH+Yv9vDouov6nVpG5+sdU3VEhcDkikJFxDMFBQbDL3SxpA0YtLzdXtzvsfPfBc+2ZC8mPx4THGqNZxxZIzM/A5owCfPPjfhSX1l+02lEWjMeeHIzUN2dhakj18Gh4QhIevq8lfAVFqAq4UZqWjqnv2DDk9xWYPj/bmLeQ9MYY85gLs6elofIMW90iItx465XhaNO8dg/Tp9P24JNPtpzRYeLXjx2OO38F/PHRBThQakNs7wH48IlI3HfDFgz/TWM0btscHb1ZWH+4ED/+vBdZeT40WtgXj39SgD9/moprH+yPdjl78PZ32aiq3s531nIaeqgp3treGf8ZNwubXaf3WsIZJi8PR9sWtTHxbf0faMtfOaPDxG3JU+FvdQi2bDv0uDYIbL0Xtv3m/J3Ni2lxkxAY3Rf2ND98YVthW/AxcI57ImjhXyHgeh5a3oGzGdIZf0fv9is4Bn8B2Krv2nc2W7AXp83DwnUVsDt0JLTpjV6dm5xyPIGqXfjqPz7c/GhX0BHaRw7vQGLzzmf8HhUFBzF38WbA5kRwUEekjGkD1znKbs6RDUivaInu7U5fXXDGA67xBeasss02TlRueTa9Qf6s6XjtqzI8cv/NCA+yGXFCdQAAIABJREFUwa8X4rNX30O3e5+EZ98SHEvPQC4aoHnDBAwZ3Qdsi4ny8oP4/K35GPvkA0gKCsDvOYKPXvk3Wl/3DFJ6RCB7VzpcrSJRXKQhsVH4Wb2yryIfBwtsaJcg1rWuV2D30gU4VKTDrwXgcrTGsKs6w20vQtZeL5yBXXAlDUWEu/pWtlXFx5DhawpbaTqSEk8tZ2c10Bpf4v3fkZEnPGiZHfTOdiA9kytQuBaTf26Kp29rAl3zYssnnyLsht+hTcSpjcempbMQ0+tqNAvz4MCi/4Pe7i40CS5GVVAkqnKOID6xDe93OJMrM30HGsR3gttx+m9u/WIRwu4YiWYlh7By8Q50SRmHmNCzO6vMW56Dg4VutE+ovWPlicZ/st0tz6bcMlC6G3OXH0benpnwN70WzdxJGHBte9T3Rv3Ll/yAwcMmVHudgK0Y836zCD0+uAHh+ZuxfGMAKSN7GDrwTObuVJ/1HnkfG4pvRf/OJ16riszVF9LqPgqByxsBvgGKy8nJHKsEstnsCLDeOZaZYwqWbexRX2WWrW4ei1E71+A/O2pnErSAHdf/vh/cby/FN6FnXqtyKjJ32+Qbkf/FHMzeWnpeZyuxTTQ+f6v2To5llT489NR8HEqte7P99eOGYejAcEz7fglWrvPivr8OQ48QL558eSmKy3yIuWYcbi/ciLeXm2SGyNw3DTpjbNYqvPZt3co7Iw60we//7sA77++G5xS+wJmSOQZ2YutofH6CHT91XwkC3w8CsrfVeU5sPb5Glf1WONcDWmR3+G58EvYPb6vz90/0Qa3FN/BG3g3Hlvo7n+1CkznYAe36r2BrcmutVzyjEibNjx3f/g2+wS8iuXHddqk5EZmry4To7Fmf/Iiku25EhAwhHdm6DJlxfdEn3l2XW9TpMxeSzLEBnewwcaZL8/Pz6zRm+hAjc+9NDcLgW4aie7Qblemf4qef7Gh7653oHu1H3uFN2OtrjQGtTUe6vOww1i+ZhYyIO3Dr4DDk7tmIPcU74HVcj5QetXfdtA7Im7kIS4rHYlTbM4tmFB+dg8+39ceD4099/zN6+fP04ZPtbslKUthmKCwAUterLmRO13zY+d18tLpxHCfb7PLkb8IrX4biuTsK8OFX0bj3/rY4c4sHeI7Px4qy8Rje+szmi5G5kNsGYOtHyzHqN6MReYHP0DnZcRFnu7vlvpm/g6/3h+gYd+K527VnKzq271bXaa31uVORuc5vtcFXr5Xh4ZdFMKW+L0Xm6htRdT+FwC8TAXZoeEhoCNv2hG+A4nDY4ff5xaHhjNmx1Fx9nTNnJXPBg4fg+bbH8OcPD+K6ccPRzbUa3p7D4V6+CzNWHUVR7zboHOZDxw4JWPf8MrS+6yq0aJuGdetd6DsigBdf2owWAzuglTuA5O5xWPL4OvT881CUf78fiU/G44f3N2HdwSqEpSbildWd8X9PT0daeRQmXN0GWkk2FjyYhPv/nYkXZx3FO6+PwoHte7Dr5RiMnOzBaxui8GDvXDg6JeL7W2diSx2yUCQe993dHbfd0J5vCWq9Nu/OwRPPLoLfV7dsJMvMDYg9hKqQKrz2owcvPR6H9aVNMOutxackc68ebIy4mCo898BMbMkOwvX3D0Bnbyb2FjZE+2a5eOXtfXjnn1dh28/7EUhOROLR3Zgzsw3ufjaAefMPokFOF3T/VQlWLTmCtZWNcVdyBbZkOjBkgAuf/u4o7pvfrc6ZOXr/39ydjEk3dKiFSSBrDvTvxwF1zIJWI3NoDf/Nn8L+0z0IXP132FLnAQl3w79zEhxdFiBQ8j600lD42pTC8e130Cd+Bhz5FJqzD3y+d2FftZEPTwvvCH3s/wIlSxHY/jzspWOhj34E2oGZ0JsMQmD3fXC4p8PXJRXartmwl7VFICEYNsTA23Yv7JuqUJWcCvcnc2FLngN/8V9gy3lUZOZgh9ZkBBDdD56Ir+Be3x2+8cNg2/wTtOaT4A98DseRrvB0q4Djw2eBPndBq7Ih0HogMPsuaBXeOmsdPb497BM3Q7PXjkufyRbsVYU7sWTFfni0xhg8vDeC7YexYXU67C4Nx3c5kDzCiZ0l7TC+axD2T3sb6DEO637woceQfGRXxWFg385Yt+QLJHd1Y+v+wRjQrwEWfbkA7SaMQumBbcivLMXRJUFIeSAGC9+Yg4SRI9FjcAeE6To8ZZlYtXwjSjxh6JuSgtigdMz5fj0iWsTCU1yKxO5D4ds3H7vLGiIuthG6JBVjzfpiuB0F2Jkfgwn9QzFtdyJ+N6ohSrMXYO/x7khskMozc10SgW079sFTlov9+mBc12IpvliVgF5tKnF8/37Etu0AvSgLB/ShuHNkOLL3rsehAqA85zh6jboeEUGnz3jQZLFztVgGouZ1RsQaACNzX62Nh78gEr++uynWTJ4KV7souAfccAoyl4qNu/Oh79mPnrfcioObZiMpNhObCm5A3y6HsX1VA/Qdmoi0pS/ieJMHkL1rN2JtdjS8dhD0lZ9geXYnDO7ZFu6iZcgoioG/NA+ViSPQzTMDU/bGoVdMQzTvasem1Ahc1SuBv+Ke+TNQ2P0G9IvxIW3Lj9hxMAK9xvfH0anzUdIiFi5WghjcHD1bB+Ob2YvRNq4Nkvp0Q+qqr9Fv+B1A0Rq8MasZnrjuOGYsDiA+6zjirm+On2ZUYnAXH7J3b4IzqRfCUIa08iTcNDIOSxdsQnBkEPwlBxHZ8jp0alX7cPCTLZ6TZTPOdHfLE5G50Im3o+jrn1DetRmC/WFo3taOxR+uRNMBQ9F9SDuE6DrP4h368W0syWmHUbfdgKYhmVjx5TrYWsTAU1KA2K5XIS7nO0zd2xTdm/lRmJmB3sMnoCB1HnLKGsBbmAVfqzFonPMVVud1xaCe7VFyeBra9ZyEtYs+R0yT1sg/korMQAu0SgDyM7LQf+R1iAwV1RRbvvsBG9z5aNVoHFL6iYxofuYe7D9ciIIj5eh5yzAc/Pxr5MS3RGxMInq0dmH7zoOoLMxGYcJYDA6fj4/nBKNPpwgkJAVhR3YcxveMrbOuYoSa7W55ogz2megqeqBJ5jxY/++FiH1oDJoHAlg37x10GvhrLJg9B3FN26Jt517wHtuA1AKgLDcLfUZdizXT30R400HwlhzF8eAxuGlIKDJ2rceRIqC0oBhDRo/G2uU/oHPrKGzeHYeBozqBrWyWmZv96JdIaxeC4bffg/ahfkD34dCe7cgqLsHxtQ6MeCAJn78wH92v6YiAtwD2qE4Y0DEW+3buQF55CdKXB2Hso3H45MVl6HFNe1SVZiEyaRA6NizAvKWpaBQfDu+xWXC1exKxpR/A3uoRNI+tTvtVZq7OYqc+qBD4RSPAzpkLDgnmvXKsCiUQ0GET58wV6tQU3rBh7V0Ja6JSl565U5G5jtpcpDcdjaq352NKRChufyYFAxPsiHbZsHTCdPjvG4vyuTPxSakT977YFz++sxk3PjocvRrZER2iYe64uYh8YSz6dvVi8t8XY+3hKj7EoLxY/Hl6X3z/wnRsTbMh4nArPPN9JN7vGYT7/iXI3GsvNMcfnt6Phqu74dkfNPx9SRBevjsUsz5bjlnrPfDUkWyw50XHhuCL98YjNLh2rPVfn27Fd9/vqpNAMTLXOXIBbN2GYuVkL7r33I7tAwZi9ZuLTknmnlpUhdmlLdHt4Fq8tbwIr72UjFcfWY4iTcMTr6bg3eeX4K8vt8XTT++FO7k7XhpbhslXh+GBb8vx2j/3YEKPUWhWNhOT97lx89+uxa4P52H7wUrc89drEfhkJfq/1fuMyVyDmBB8+d5VCA2hQjwTAt+aP0Bb906dMKlG5oI6wnfze3DMfw/69f+ArbiABx78ax+FrcNb8K8fDnt6CLRJi+A7+hL8XQfC+e/7gZDm8F13Kxxfv1rtmVqTmxEY/yy0Q+vhdX8M588roSX+GlV9FsC96xP4i6+CLR2w9f0G/oL3YfMmwNNzGVwbrkLlsBOTOVvUYGj9HgKcjVCFD+GeWwXv4IawT3kSWuMp0At/Dy2vD3xPPA/H509Bu/o/gD2AQFAJ9CkjoZWcWbZQ79MXjn5ramHJsg1sE44zuapKt2DG3CKM6rwb/5pahtAQO+zeGFz9wHise30jRv4xEV//14/fPAR88NIihPUZjDuu7Qq7Bqxc9AUGDp+EhQsXY2D/Tli6MQfDesZg/vSZOFxQjLJlTXHvlPE48NocdHxqopGZo/FVlR3G58/NxMjfJmHF8RGYlBKC0szNWJLRHG3ztqBy2Ah0dQZQkDEfB3I7okXDfKxKj8Golsfx2ZakE5K55lFHMHPGGhSXFSAnfBIeH74ZPx8bgVsHhmLXxmmIa3MNGmh78ZdvwvDCPWFY/dNUbDlWBb/Dhtsm3Y+Y8NOXFdP46+tsM0bmpuzojU7p38ExoD9WHm2HYb5FKO018ZRkbvOuAJqE7IYtvgOOLs1F7z67sTL7BGSu2WNI/WkKmo0ei74dm6EibQbWeiZiZPt8TJv8AlJtTfl8Bre4GTe0XITV/ttxXXIA5bl7sOSwSeaOrJmFQ4lXY1hCACwTte2LL+AenoLps0rx1L2doOt+zFm2CiN6tML8zXkYP0T0Fq9a+Fk1MvfkxBJ88d+N6DnxKiS50vDVlqb47agYlBz8GAcCNyE5qQIf/HQMd41w4LX35iAinAUbNfQcfBMG92xcZ/Gur91HOZmb2QRPT2oqyiw//AzhN90D9+b3sTqvMwYN64LYBsDm/6xCl9+NrZa58dnSsXR2JkaM6QV/zmx8saYb7rwmAeXZ6/HpljaYmDAb6wJ34uquHqSnroAzsj2WfDwZGfbGvAQzsu2vMaH9SmwM3MwzcxtXfs7J3Kb1MzFk8DUIFKzEP+a1wB9uTsCeTT+gYctrEBsl9O/Wb2YD44dh98xFGD3xKjRwebFt2Uys3n4EpUfDcd3r96Dg37PQ4L5r0MYeQM7RtZg9ZzPyS3Lh7vIobmu7DFP2D8FvRoajLHs7lhyNPyMyx8bAzp1jR3rUvM5GV52KzHVO+QP27FyKHslD4PfnYdWPU7H1WCX8Thduv+O32LPyU/QdeTc033589m0wJv3aheU//IgdxysRCGmA3905CfO/+wuO7OiNSX+9BpGyGpWRuTkPzkCbZzpi6lQPHrm/D1x6MZbM/BF7j+ejbH1j3P7BEEx/6QjueKkf3J4SzFyxC2P7t8SCGTNwKK8IZSua4O5P+uDHlzJxx1/7QSvMxrasKsR70pDdqCd6xgWDMnONFJmr8/pWH1QIXIkIHE07gvBIWaWj6wjoAdg0G7S8vFydn1Og2ertaAIrmQvpNwSv9D6OJ97dj7sfG4/4fT/iWJPxsK+agW8rh+C12yrw5MvbcM/jV8H+7M/w3TcapZ/NxuehDk7mFsx04g+DcvCHd/bhj8+NQ+GD8xHxwgiUL9mJjr9JwPuvr8K2LKF5e08aj2ti9uKNt/cDaa1rkbm//k80nvpzlkHmXtpoww0hhWh2TTIW/fMbrNxZvRfpVILSp08CXn12MBw1OuGrPH785vF5OJJWt1JLRuY6umZha8wY3N7TjpdeWYpmvxlxWjLHeuae+yADj/2tPw4tWIW21w3E5v8swJKjcXju9SS8+NQavPDXFnj2mdRqZO6J6VV4cfJOXJc8Eo2Wzca74U70+/14dNi5DJ+t1/DC28Ow45nVGP5pzzMmc717N8Zrzw6Bw1HdIdb9FfB/2xla7qE6rT2DzK0DbP0/gyduBpzLS+H71ROwfTsSWiGgBwP2MYfg2zEW9uMRCNzyH2g/P4fAjc9D+6w/bI6b4B1hg+O7b/gz9TBAKwO0oJ7QbpmGwO7P4E+ywT71Wdg6vA9Pw2fhyP4I2HUt/7wt5G74+4VCO7gbyF4BLe5uVI0IguvDd2AbvQf+A3eambmUj6H/PAL2pKdQ1c9xSjLnXL0DlS2mwj0zA/ot/4b+4+gzI3Os1PLmObDF1C7zrXs/kA5veQDOEDt0WxnmzFyOQf1sWLu9HUYOTQL8frAdHvI2/C/m7UpC0vhr0S9sO774ZzEGjs3HwexkjByRgNWSzO1aMB+FjX2IcA9EpGcDMkN7ITk+H+/fuwE3f30V9k7+Eu0f/i0aOkUvld/vhc3mBPQSzH/3VbSdOBFLZtlx22+Tkbd3OfYhGfGHt0AfOwTtdB0VZUewcl0mWjWPRaMmSbAXbcF7ixvhiZuaImPDezjsugVtokRmznd8Dtr0uRm2nCV4a2HbU5K5xwavx/T00bhrtB1LvnwfXa5+9IzI3MkcVRYxY6WWdd3ZkpG577YPwPX9tuDT9zJx1WO3o3LptDqRuW4tPJgydQ46DnsIvUK/xPLsG9Cnayo2LAvHkJSmWPn5a3D0fwilJV609G9AasMJ6G2bink5Y3BjHxtW/vS/aD38AcSFafDDhrztX2Kj826Ma++pReaqinfg0/f24fqHr0VsOASZG3cdtvx7BUb+6Vo0cORh3vx9GNEvEUt2FWJ03458vpfM/gRDxt6Fgv0/4cMNvfDk1TlYlZaAkINTEGg7FJuONT4hmbv36gb49xu7cPsz4xDl0KEH2Hk6dVIh/EP1ddB7wJuKL97cjOsfn4gQPQffv78FYx8chSibDm9lEXYv+xDBPe9GztS56HLPrQh3mD2DPlsm1i7OwsCh3eD37MT0T4ox/r7+KNi/CEtLh2KYawo2Ou7keDMy5wrvgZ0rv0KPq+5BpJMVM9hQemgaFheMx/U9XWdG5njP3Ag0ylyNebMqMWZSNBZ9UI7x9/fDqs+mIv6uCSj853zEPjKWZ7hWzvoXuqY8gLLUOZh2bDAnc9OPDsOkQaFnTeZYZo6VJNe86q6rzG9aydy6j35C+K03op37KGZ88hNG3f4Atq6fj/4DRiJ397f4+fhVuGOkDYu//BDJ1z6EvWs+RZ8Uk8yN6zIHy8puwcTBwPyvv8XQCfdg9ZLv0LNHIjbujULKgPb8wUbP3P9dB9t+Rv66omubY9h9rA36dbHjiyeWYfRbAzDtD/Mw4Y27EaUdxPyVJejZNB/pWjJ6NCvB//1uHSZ80As//i0Xd/yll0HmWjiPY11BK1zVsyGOLHgKx+KfgyJzdV/f6pMKgSsRgeOZxxHkdsuKB41n5fwB2TPHC4s0jTeNn+6qS2YuYVhv9Di8CzMPl8Fd2gB3vdgNLUN05JZVIH3lcmywJePesdHY8dJ+aL/rgM4NgezSIhx8YTP8V/VCxfx1WBBkx9g7O2D9J8dw/WPd0SYKyCwrwf4/b0PIHd2Q+f06HB7fB+MiMvDBD8fZ/i2wOZ245rZeGNIyCLoWwPHUVHzxSDiufjgfn63NwV23heODjwvw/+ydB3RU17m2n+lNvaACQggQiN57Nx0MBtxb3JI4cXKT+Dp2chM7uU7yx4mTm2LHcWJf+8aJe1ww1QZM772JIkAgUG8z6qMp5/zrnAFs0yRACEl8e7GWQNpnl2dvDfPO1yIOdOHu/4Z/VoTznwNjmNCjnke+sY6c+sa9U7A7Lbz4/GS6pX6VV1BR+dPru1jwyeGGMJ79+agh/elo2cIHpX344UR4+ZXDdL17MAc+2E2tN0jkiKFMqs7iw31fiMOoXT247ckq/ndFLrF9u/Ct8SbeWhPk/lkpuMxBNizbzcKNVTz8SCKvv1aIpUtXHhzi5Y3XK7n3JwPpbi1m20c2gnu3M99pwuWM5qFv9aFDOBQd2s/LfzLyrVfTWPSTLRw9R5hdbGMakxd+O4nu5yaGUYMENj2AYftbjWZi7PIL1F4DwQjBms8xrPsjBi8YM36D2q03qD6COx/DPGgLqmk3KEECp76JaWcpxrRnodcgFGMR6qYnMJSEuBnb/QJGjUAN1uMveQLzpsMYB72K2j4JxbcCw+d/guRfQs4zen9Dxk8gYyQGxUEgvhDjR89hHP5HVGsNqvsI6pHXMFbMQzX/A0PiQ5AxArUmj6BpA+YdfoK9IzCu+TuGmGdQa/6EoTKD4G33YVq3GMZ+D5UKVPde2P4nDHUh63KDzQDq8McxD/nDeV0vLzW+wsmtH7BsrweCLsbdcivpCWb2rFnAjhOVuKKGMm9OT4yWfJb+6wA33zUJxZ/DqoUK4+alkb1zCbEZUyk8vJpeAyYSKNvEb/+Yw3d+djdOfz4LFqwgYE0gAyudb5tA7eH3WLkyninfvok4VaUsbwfzF+7EaHXSY/ztDO9spfjYMpavL8AR040Z04dTuns/6uC+pGikCrbw6eoD1NWr4E9n7oODOLDkTQ6VuUgc2psMRxox4QWU+JKJMR5l0ed7iGrfEYe3NyMHHmNL2QBu6mUnJ2sD0e2HE248xT9WOXhgqoFl7yygWG1H38Ht6dJpAOGOxr0GaFYfLQnKuQWSNSF3uSnwFfdG1hzvxfhBLratX8/QUePI27GJuvTRdI1QqCw6wqlAe3q11/zkQ63eW8DRHJWeXcNY/q9Mhj40kvDiT9nnGU2/LhZWL36XUx4bXVONRHeaTFXgJLs+2MltP3qImPo8FryziOh+cxiSVssnC1dR77My+Ob7aV+znCPmaQxJ8VNfcZI9RS6Gfqm2pq/6MPM/XEuVasJi6cjNd0wmqj6T+R9tpQYbE2bdToK9gj0nqhncI1Vfa87+FSzbmU9y+yRMDGDqwDJWHcljx8ogDz/Wmc1H4pg5KJK6/M/IU8bRJbGeJRtLmTm2C3WlG5m/8DB1GJh4872kxp8vDC70e6O59mlCQrOentuupCZgXckuPly8mwBOxk6fQ1pSgD1vfcIenx9HeC9m3TKEosx32bShA9MeG0306fi0oKGcQ3vc9OrbRV9G8bF1LN+QjT0unbnTR1KZs5Is41SGdvRTUrgfi6M7lsBxPly0HjXoYNgt99E9/CSfvLOEuAHzSDDtokP6RI4e3kyfPiNQqvbz8Y4kbh0fy6kj64lIGkFkWOjDzezPd2GfNJBkVeXU4ZWoccMo37uAPSd9pMX3o8vN/aj+eCdRcwaToKoUHt/AZ+uOkpzcnmD0KMZ22Mumkn5M7G3H6znOnpIYhqU3/B7hDO+LZRW9vNeqL04vd/OfCHZ/gtToILWlu/ho/g4Mri5072mgT68JlB9bzaItJ5k6bRKZyxZToibQZ1B70jv35+TB5WT0nwqBPJavtjJ5gp+l7y6lXE2kx8AU+nbvw+HMDfTpN5JDa9ZgGTiRLuEKqrGW7f+zi/T/HE2UqrBl1Ta6j+7OhgULqQhG0M0SQ9qsNN57bhuJvaqornIw9ZY5xNjKWPTJcrzmODIMDtJu6c6GdyqZfH83DDUest1+urUPY8fSD9hfbKHLsA4k2wfi8C7BmDyXxDOmwdPbFzfLBv93lA5C4IYgoMXM2ex2/b2Hqihn3dgNbne5/jGiZplrKjHXmohOz5jEEz+p4ZF7N5Kj+Ro10LSafE/8x1BmTep8Xs+s4x6+9+MV1NU2Pgaqoflaw881Jo9/dyi3TD6fiVq2DeWDsdq7zybfimH2bt3N0lhweQknGlqIQQt3vGcrwRVDMVX0Qb3vbZRFfTCWNPTktf25Gh6F6e5MDPZQDNOZdiVJHZpypWWHFvBZ4XjuHh9x2dn5Gl5HkJ3/fp7kGT8hwVnNiucX0P2Je+loblxMasPjX1mPi1kcvF4vWkbLltYC1uP885lV3PKzR4ht5kQYF2JRkr+Of/6fj28+PYnwa7Cei5WP0EIKNLGt/c5Iu3YELvVhx+UmoLl2q2yakRV/Hv/7y1zu/8Wwa5IcRVuliLmmOSsZRQi0dgKFhQW6+7rmqq59WKlpN73W3JkEKJrCi4qObnCfjbHMNThIK+7Qq087nn96LGHnxIVV1vh5/OerOXq4tBXv7sqW3rN3PL97Ztx5TFRfOcEFozHkH7yygRt4ytDvGZQTf8BQcXmpxhuzGGPq46iduoDBR8D9S0x7Li8WrTFzXFYfLRr/lqWYEqed91hdXR2ateF6tJqc5aw9FMeEaQOxX6M3yHWeg6xZf4SAaqdz/xH0TLmyVPtNxcdut6OJhXObZnHQ3qhqGaakXT8CFyscrp2PJuQuJ5Pl9dtF651Zs4pqyYE0N9dzW0v9sONqaKtBN+sWexg+O43GB2pc3owi5i6Pl/QWAm2VQKg0gRWtpJz+XkP7XFJLgOLxuPWPKLX/6JqqNEFbhajt693XbyEp/gt3pzN7femfe3j/341LetLW+FyMibL5UdStr7S17V6f/Qz8D0yjX7jg3KWlpWJpaMZTiY2NPc+9UpteE3Jnkkk143JkqnMIxMTEoNUCPLddiXulwL18AheLJdVGkteqy+epPSFi7sq4yVNCoK0RyM09pX9YppcjMBr1/+sCAb9WZ65c1T5J08x0UVFimbvYwWuuhI882I/75/Y4r8upwmq+8+RyKjxN70rYki+ixuThB/rxtXnnM1GqslDfHwk1ZS15C61ibVryFtOdxzC4vurGqv3OVlZWotVtknbtCWivk5pF7kLlCLQz0M5C3Peu/TlcaoaLvenVPsHUxHZjk9Jc31203tm13xEtlvRcMS2vVVd3piLmro6fPC0E2gqBoqJCbDa7nvhEDZnl9AzvBnd5uWq2WHRz3Y0YM9fYA05IcPHaC9MJP8e90h9QuPd7Syk6VdnYodpMv3btXLz+4vlMUOoJvGfHcJ1jzNoEaKMZ7l6DKXbkedu53HpmbYLHddzEpbIjXk72yuu4hTY9tSYgNCFxbl0zTUhoJTvE/fXaH//FCoXLa9XVsRcxd3X85Gkh0FYIaGLOarWBFidnNKAqoa+6mNPqFGhBdNp/hA21GzFmzmo38+qfptGp/flxMm/PP8TfX9vVELY293Or3cQrf5pO2gWYKHt+i7rmx21uz9dlQz3nYJr44Xk52a80I9x12UMbmFQTCJr73rnZK7WtaQlPtFggadePwMUsQtqKriQN/vXbSeudWbNYa+4/57bLLdXReglcu5WLmLvPWgI1AAAgAElEQVR2bGVkIdCaCOhFwx0O3SanWeSMRhNKMIihvKxMNeq10pquNEFrAtOYtd51Ry++fX/f87qWerw8/P1PqSi/vKLPjZmzpfe58/aePPa1fuf/x12XS/DdFAwtL6FfS0d6/vqckRju3oHRFUpr/uWmufRpn3ZLax4Ckh2xeThf6SxNnQb/Stdxoz6nfcihZXi9UKyifNhx9bdCxNzVM5QRhEBbIKBb5ixWPV5O1YqvhjTdGcucqrumNMYyN+n29/F7b5xsbWExdt58cQbREVo6wS+a1xfkuz9ZyZEbMHvlxZiowVqCHw++Ztkr28IvYqP3oOVvuPk9TKl3nPeIxGc1mmKTdLxYdkRx32sSvFc9yI2UBv+qYV2jATSL3IViSaUURNMAFzHXNBxlFCHQ2gkUFBSgfXipaTZFCWLUShPoMXPuclVz2Qp9stawm+Wv/rqN5UuPtnYejVq/w2nhzxcqhA3MX5bNn1/aiqLcWPWKNCZ/+s0kMtKizmMYPPQ7WPEUXN8SYI062xbfKX0ypikLwGT/ylLFvbJ5T+5SFgfJjti8Z3Gh2S5VHLwtpsG//sTPX4EWS6qJuXNjFaVUR9Od1sViEZtuBhlJCAiB1kBAE3NaeaQzBcO1eDnN1dLg8XhULZBOq1PQmAQoNXUBvvXkck7meFrDvq9qjdOnduZH3xmmoflKq/UGuPWhT6itvvGyCE6b0pkff/d8JmqgiuDr8Ri84vp3VZdOs5hbwPhwIUZbwnlDicvS1dK9vOfDwsJ0//Rzm/ZGVUt6ItkrL49nU/e+VM0/OZ+mpn3+eBJLeu0ZX6rUw7WfXWYQAkKgJRHQ3CztNjtarpNQDL+BoFaaQCsaHjLXKcTExDa4Zq+3jvKKelZvztVjxbRMKm21zZqRTnz0Vy0j2l437irk0IEbM1XjxZgop16FvLy2ehWad18dhmPscH5xcE041NV5v/CTbt5V3XCzaa+LdrsDo/GcT3NAT3gi2RGv/5XQzsekx3x/tdXX+/TaO9KuLQHNBflCxcG1z4fr6urkteqq8Bswm80633M/UL6qYeVhISAEWhwBTZjpWSobaKFslla9V8gb4nRpAs0ypwk57Z9Rjchm6fG4cTjOL5rd0ALk50JACAgBISAEhIAQEAJCQAgIASHwBQGfr57w8POzAZ/LqKAgH4f2IbPJpBvhNHfLgJbNMlQ0PPTJZmPcLEXMyfUTAkJACAgBISAEhIAQEAJCQAhcPYHGirn8vFzsukFNxYABrRqBHinn8bhDljlDKLVwQ03EXEOE5OdCQAgIASEgBISAEBACQkAICIGGCTRWzBXk52Oz2/QslnrcnMGoCzq9zpzmY6kpPHGzbBi49BACQkAICAEhIASEgBAQAkJACDQFgUaLOc3N0uHUC4XrVjlFDYk53c1SV3ONy2YplrmmODYZQwgIASEgBISAEBACQkAICIEbnUBjxVx+fh4uVxjBYEBPgKIlTjnrZqlB1P4hbpY3+nWS/QsBISAEhIAQEAJCQAgIASHQXAQaK+ZKSkr0DM5n4uVMJjN+nw9DaWmJeqZWQfTVZrMMljXXvmUeISAEhIAQEAJCQAgIASEgBIRAyydg0IoIXzhjZWPFXGGhVmfOpte41QqGo1WH05wr3eXlqjaIVt/gqmPmfAcxOCNbPlBZoRAQAkJACAgBISAEhIAQEAJCoBkIqN4gmFMuOFNjxZzmZqmVJjAYjbqLZX29N1SLUisarik8o9F09W6WIuaa4TrIFEJACAgBISAEhIAQEAJCQAi0FgJNIeb0OnMOJ6qq6NY5s9ms15vTxdyZKuJXHTMnYq613ClZpxAQAkJACAgBISAEhIAQEALNQKApxZzf78NisehZLTUrnS7mtD1olrmrLhouYq4ZroNMIQSEgBAQAkJACAgBISAEhEBrIdB0Ys5xujSBWS8ersfPlZeXn7bMqURFRTfI5JKlCUTMNchPOggBISAEhIAQEAJCQAgIASFw4xBoCjFXVFQYipHDoBcN177qljmPx60GteJzEjN349wo2akQEAJCQAgIASEgBISAEBACzUKgKcRcft4pnK5wFCWk27QwOe3vhvKyMlVTd2azRdwsm+U4ZRIhIASEgBAQAkJACAgBISAEbhQCTSHmzpQm0MoRhJpBT4ZiKCstUQ0Go16nIDo6pkGm4mbZICLpIASEgBAQAkJACAgBISAEhIAQ0Ak0hZg7k80ylPjEgK7fUDU3S4+qm+gMBomZkwsnBISAEBACQkAICAEhIASEgBBoQgJNIea0OnN2u12vMacqocLhegKU0tISVfumFkQnRcOb8NRkKCEgBISAEBACQkAICAEhIARueAJNIeaKi4ux2Ww6S80IFwgEdI9Lg9tdriqKVjRcLHM3/E0TAEJACAgBISAEhIAQEAJCQAg0KYGmEHMFBQXYbTbdIqdpN5PJFLLMud1uNRDwY7XaiIiIaHDhEjPXICLpIASEgBAQAkJACAgBISAEhIAQ0Ak0hZjT3CydTid+vx+L2RIaV4uZ08TcmZg5SYAiN04ICAEhIASEgBAQAkJACAgBIdB0BJpCzGl15ux2B8FAAKPJqLtaahksDR63W0X/h0pkZFSDq24qy9yxHe+S0msGVnvIGnjq4GfEJPfFFZnU4BrO7VBRmo2nIJMOGZM5sXc+XQbddbaLavBScmwTQUXL+GLF6swgKika09m0npc93TV7wFd9kv2rihg4a0ij56g8uYhjB/szYGqHRj9zJR0D9eVUuM04nRXUW1OIsl/JKFBTtJG9G5IZfmssx9atJ3nYDJwW9SuDeU5tptQ4gq7tv/r9K5ux4afqyveyb62FoXN6NNxZeggBISAEhIAQEAJCQAgIgcsg0BRiTnOzdDgcoXIEhlDyE63pMXNaApRgUCE6OrrBZTWVmFv/7jcZOP1ZnKfF285Pf0lq3znEJvdpcA3ndqivq6Ci5CjR7bqxdcGPGHXHX892UUyl7Pt8Jb1H30LAX0Lmsr+RNuYZomNCAYQtqbVkMYeqoChawKWKajBhvEIxfEbMjZiXiqIFbpotX5TLOH0YqhJAxYxR09/N0ETMNQNkmUIICAEhIASEgBAQAjcogaYQc/l5eYSFhxMMBs5S1OLmDOXlZbqY08RdVFTzWeYuJOY69JjOqf0L6Tv5KSxWF4c3/R+umI54q0uoLD5M0F9PfKdhdOp7C1vmP4nJ7MBksdOxz2zc+XtJ7T3rwmJu5Vr6jZtHUKnlyMrfEzvwRxhr1pGvjqBPRxdBYxH71+6n3+iJZ+H4q45y/FgWNrOPqqpEeo8YRlXxdspLFRyu3kS385J9ZCd2YxXl2ZV0nfwQ6vG/cTQvkegkFfeJ4xhjuxIZDtV59cSPvYMEp5ecvaswGHzUlPqIGzePmPo8Dq79HEdCHNTXU5bXgWFzh+KrPETO8WwsRi/VdV3pPbTv2bX5KvdyaNcBomIiqC4/Tr33Ft0yl3/gPSrrnZj9ddQbRtN1mInMf7yOrd8gXGo1bncEXUZNxunbw8HdWURG2qis8BGfMZeEuC+UU+7eBdSawjFW7afkVAe6T5+B9+THeOpc2AlQWZdG95EDMGS/ypETCdjincSmj8JQvJncshpcxloqK1Lo1DNI9hYDvW8ehdmfx54FG2k3vD2ntiYx7DYbe975hC7zHqBk59uotnYYCcPZcwLKsdfw8C169vDre1a9OWRuWk94XAQBtQMd+g3Am7eK44eqiWwHdeUGkoZPx+rewp6tlcQmKIRH9UcJ7qCi2kmYs5iiY6foNOIpag8swDV+DvGqQsWJpRS4hpNqOnXWMufJ30Z5aTGqv4Jg+E2kp9Sz7dPFhCen4XRVUFbgxRLZDpexlOqanvQYM5j6ihPk5x7A4nfjKetDz8l90T4qUA0+jqx+g6QRjxBuNXBqy39B0tNEO45SVJCLWl+Bzz6NjL6w+7UXsQ4YRbipBneZg7SR04mw13Fi72pMBh+VxZA0cTamY++RdTCCyKQg0fEjiU+JPk8M36Cvk7JtISAEhIAQEAJCQAi0SAJNIea0OnNOp4tQnTmtPIGColnp3OXlqs/v0wPpomOar2j4hcRcx96zyD+8HFdMZ9L63cKmD77PkFn/Twvtw2S2UnR8C7mZCxg869dseO/bZIz+Du1SB1OWt4eSnK10GXgXO5b8nOHz/nD2IDXL3Lb3nkJRXaCGE9H1P+jWP4nKvBWXFHOqGiDg8+oiN2vt5/SeNJmsTQdJHphK3h4v3YYlE/DV6ibOo+sfpV3PN7CV/5Pc+Dn0SIilcO9zVPMIXfu249S+l6i1/oDu3X0E/HUoQYXS7BWUx84hvvIfFBbfSb9RDuorj7BvdTGDZ4/izPxKoJ7Da7fTd/rU03tSyFr7bRxJL5KSbqUs+01OHhlP32kB9i3YTddJN2EJ5rPn/Q2kPTibk+8+T5eZ/0NUZJDjW3+MIfyX+Aq/gyv1r7TvbMFbspIDW5PoM7MHoVBK2P/53+k18VEU7wF2fpJDxp1dOLJwD71m3IHNFOTwyq8R2eUNonyvcSQ4hT4ZnXQ33cw1f6TzoK9jtHg5uPRJOox9mYJtz5I64jfg3cDRI2l075qju1meEXOdb72LE8veoOOobxAR7sBkNJB/8KtiLli5kT1b6uk5ZhRWmxUjAY4uX4Bt2m2kKAqeglWcLBlIl4RMdn9aQf8HZ+BUajm8ZDHhM+6gvSHAvs//Qq/x3+Pk+kuLOSXo0z80qK/JJWtXFQNGJbDjw810uv8u4lSV/Z99RJdpt2I3eNi79C90H/c0NqufgK8OxVBK5gcL6XLb94m0hUzfpTlLKagfT8+upex4cwnd7/oWEWaffre8lUc5tMnEoDnt2fmPH9Pp5teJiw1was9v8KpPkt7fpN8xLWNRwb5F1HW+j8SKtzl6MIW+M0dgbZEvV7IoISAEhIAQEAJCQAgIgS8TaAoxd+JENg67A7Ml9I5dKyunf62oqFBD5jrDdXez7DzgTmor88k7+CnxqSPxFO2n17jvcXjT6/i9VSjBenzeCgbN/CU7Fj3DoJnPYnVEnRVzXQffy4F1L9N34hNfEXP7TlvmNIFUmPk2VZE3E8vOr4q5NfvpNyZkmVOVGnI2LcYX05Vol4m8fcfoP2M2J3e/RUm5SkLfO7B71lHgjaNdhInC/X+g/YDXsLnfoSx+Lp3ahVO893fU8QipfWPOirkE13xOHY8gPiWC6sLdeNMeILr8f6ng27oV6oyb5YCZ3Tm2ZiFqUg8i7Qq5+0sYePP00NoM9Rz87AdE9XmF5KQgZ2Lm+o4rYcfSXXQY0AuzJn/VCMJS4zj07nt0vvV7urgoyHye6vp7qC/8OXGD/kFiQhClPpOdC3Ppdfs0HKd9b/MyP6TMXY8pANa02aQlHGXP5x76zByvC4jCnc8SdP2AWOOH5Fnn0CU1BsXoZs/iF0jqPg2jUZffRCQMorZkMWWmUbjKV6F2nEWkd/tXxFzXud/G5D1GQXYWVZ4K2o+8E/85ljkMQTz5eyk4doygoR3pI0dycsUyYqbcTKyqUF26hcO725HRp4C965MZcasmLhVKsueTk+3B6TJhdY2mS98u5Kz5kpjLXkRB+KizlrlB01wcWL2NsK6dsSmlFJyIYuCYduxcdIJud4wnXFXJXLaYXlNmohorzoq5wv1vEojqSbi1kpPr9tDtS2LOX32UPUtzSRxaS8nJMfQdUcuRtatxdEzH4i8g91AKg+e1Z/drr5B690+JdSgUZ/2N0tI5JCavIb+gA+2Swig/sQ36fEsXc6dyxtBnwuXHlsrLqhAQAkJACAgBISAEhEDzE2gKMVdYWIDNdiZpharZUfQyBafdLE16IF1zlibYvugZOvWbS1RCdwJ+L7s//RXDb/0jwYCPrfN/SNDvJbXfrTjC4vWkJgOmP01+1ipyDyzRxdzOJc8ycMbP9QQqZyxz6UMf0BOppPaeicEQchvUY+bOirkgpYfeodQ5lQTTHnJrBtOneyS1lZ9xaIeNQRMmhASTN4/di/aTdus0wgLl7P9sMf1n3oO3uhafkkfWZyewJhXSdeh92ExV7Fv0OB2GvnJJMVdj+x5Wz3+jRj9D5/QAp7a/RWXKAyTWvsvJ7LH0uymZ+op9ZK6pZvDkdmybf5wed0/G5s1n/4rNDJw19/TNUzmx5Yco4c/QuWcUxUffJO/YePpNU9i7cCFdbnqMcAf4/UGM9jJ2/esXpE55gbg4P4dX/Qpnp19iKPshwfBn6JQRScXJBWRn9aTPpHTMp2co2LeU2qRuxGuXxByHI8bLgUVL6Tz5AZymWg589gTxA14isvqNs2JONQQ49PlfaD/kO4SHm1H8oXg4f+0JDuw9gbnuMN3HPIq/PJQA5YxlThNz4daQFask5xMKqmYTZ3r9K26WX/6VO7l5AcERs1BXv49h0G10CjNSkr2QEv8EOkXt+5KYg8KDf8ZdN5P2KWAwRRMWHUvOuo+wjbiNRHM9pza+QE33h+lkDLlZ9hpRyv6N8QyZm0F16SaydlgYNDb+kmKu24T/IGvd2/Sa8C2CdZnsnr+SjNtC4jkkvv0cXfUMFbVjSZw5k+Ty9exYa6Hv7GF4i9ZyaFMYQ+Z1ZOcb36f9pDdITFI4tvF/MMT/J4H8H+FI+yMdUwMcW/cP/D3PFXMqdZW5mGztsdqaKcCw+V//ZEYhIASEgBAQAkJACLRqAk0h5vLyc3E6XLpm03JXhmwwKoayslJVcxU0m8xENmPMnLvgAIc2/E2PedOEW0KXMXQecLt+UCf2zNdj50be8ZJeP2HbJz/CYg/XRZ+WHONiYq7zgDvY+slTDJj+LK7IxLNibvsH/43ZHoeqmjFaRtNt7FisSj77V76FajRgjpwChlL6jpgUuihqPcc2/y9l5eVYrWPApNB/3HCyM/dTXbIMxXknScnZnMjcjM3YE0fUMWI7PnFpy5ztB6TErGH/hk8xW5IxhiVh7n4LPePcHF33LlU1ZVhdg/FWJzJ4ZneOrP0rnuparLbRqKqFAZNHn73EQX8uB1b/G7+/Dkd0Gt7KMXrMnLtgA9m7VmFQDZid95A+0cXBN17FkBqLWu3G2O4Weg3shSlYRtbWd6mtKAHnKLoNm0iYI2SqVYxlHFq7nqSMPpgMCnl7F5Dc9zso9dvJ3rsKgmE4Ot1Ht55xBI6+flbMac/WlO3n4I6PMQRUDNZRdBs3CZe5hoMrfovqeJieo1OpPZ3N8qyb5bw7yV/9CnWBOjD1pPOYO6g98VU3S6VyJ3s3LkZRjBgjbqLn6BGodUc5sPoTFLUWc/gE0keOQi3ddFbMKYFqsjasI6JnBuEGlZKcXahd5hFdsZqsvRuxmpMwJsRiTxl71jI3eFY79i79KwGjGattGEFjIv2HuxqwzP2U4oOvUlKQhyl8GAb3YTpNffysmNO41HvXsneNm8FTbwHVQ+aKl/D6VGzhA6jzpDH4lgR2v/5nDF07oVblY4ydSc/BA/CVruDglrWYzR0x2MKw9w+5WZ6xzKmGOg4u/jHh6b8mJd3Vql/kZPFCQAgIASEgBISAEGirBJpCzJWUlGA57WKplZXTkp+EShN43CFdp6pERTVfNkttTm9NGfXVZZjt4V8pSXBs53t63FK3YV/Tz9TnraSi5AgRcV3x11fhikymtqIAZ2QiBoNJF3kBXw02RxSekiNEJ2Rcs7tQlPUBVRFT6JrYcIH1a7aIRg6sGIvY8+b7Z90sG/NYoG4jh3aF03tkH1TFR8H2v+Ls9G2i2rW87J+X2o/fW8TBbdn0HDNCtzjmZy6hsv10MqKuMA1nY+BdsE+Q0gN/xa3eSXqvdhfsoRjKvuJmecVTyYNCQAgIASEgBISAEBACLY5AU4g5rTSBy+nU9JtuldMSoWgmui+VJghyvYuGB/11bF/0tC7k+k35Ca6o5BZ1GIovk+0ff0DC5KdIjXG0qLVdaDFXIubQkotsfZniHLculCN6fYOMjHYtsi7fpQ5AJcDJXe+Qe/QABtVEeOr99BjaHXMzajktrm73/P8iaH6UXtP64biIJ6SIuRb/qyQLFAJCQAgIASEgBITAFRNoCjFXXFyMyaRVIFCxWKx6Nkvt76ctc6F3uJGRkQ0usqnqzF1oIlUJUpq7G0d4O8KiUxpci3QQAkJACAgBISAEhIAQEAJCQAi0ZAJNIebOlCYIlSRQdTFnNBk1MefR06FoprromNgGOVxLMdfg5NJBCAgBISAEhIAQEAJCQAgIASHQigg0iZjLz8fhdOrJT3z1PswWMybj6aLhWgCdZqaLjGy+ouGtiL8sVQgIASEgBISAEBACQkAICAEhcEUEmkLMFRYW4nQ6Qq6Vp7P2n3az9KiBgF9fWGxsXIMLFMtcg4ikgxAQAkJACAgBISAEhIAQEAJCQCfQFGLuVM5JwiNPJ2BUVRRVwWgwYigrLVVD9QoMREU3bzZLOV8hIASEgBAQAkJACAgBISAEhEBbJtAUYi5UNNymazYtpaXRaCAYCGrZLEOlCbQfXO8EKG35EGVvQkAICAEhIASEgBAQAkJACNx4BJpCzBXk52N32HUXSy35SUjUESpNoBecEzF3490s2bEQEAJCQAgIASEgBISAEBAC15RAU4g5zTLncDgIBAKYzRZdu+kxc+XlZarRGEqAEhUlCVCu6UnK4EJACAgBISAEhIAQEAJCQAjcUASaRswVYrNZ9QyWQa1guG6WM5ypMweKolz3ouE31KnKZoWAEBACQkAICAEhIASEgBBo8wSaQszl5p4iIjxCF3JafTnNGKclsdRj5jSXy5BlThKgtPnbJBsUAkJACAgBISAEhIAQEAJCoNkINIWYKyrSLHN2jJp7JaoWJBf66i4vV80Wi+5/2SRulvbwZgMjEwkBISAEhIAQEAJCQAgIASEgBFoyAdWngjnlgkv0+eoJDz9dcuASm9DEnNVq0yxwGIwGVCX0VU+AogQVDEYj0VdbmkCpviTHU/5DLZmzrE0ICAEhIARaEYEwYzTRpoRWtGJZqhAQAkJACNyQBAxmMNivSswVFoQSoGhNs8hpbpZKMIihvKxM1fwutYyWV12aoIHTORbYh8UYWoQ0ISAEhIAQEAJXQ8CqmEg0p13NEPKsEBACQkAICIHrSuCyLHMWq26AU1VFU3TaHy2bZbmqfUOrIH7VRcNFzF3XyyCTCwEhIARuJAIi5m6k05a9CgEhIATaJoHGirmCggKcTqdekkBRgrplTtNwITdLRcFoNF59AhQRc23zlsmuhIAQEAItkICIuRZ4KLIkISAEhIAQuCwClyPm7HZ7qGC4FitnMOiCzuDxeM4Y6cTN8rLQS2chIASEgBC4ngREzF1P+jK3EBACQkAINAWBxoo5LQGK3WZH0TwqjaEQuaBWmkArGq6lttR+EBMT2+CaPB43DoezwX4X6iAxc1eETR4SAkJACAiBCxAQMSfXQggIASEgBFo7gcsRc1arVQ+U06xyWsFwremWOc3NUvunxMy19usg6xcCQkAI3DgERMzdOGctOxUCQkAItFUCjRVzBQX5OOyO0wlQVL1GeDAYCMXMGQyaqQ5xs2yrt0T2JQSEgBBogwREzLXBQ5UtCQEhIARuMAKNFXP5ebnYHVoCFL3UHCaTltVSt8y5Q5Y5LZtlVFSD+MTNskFE0kEICAEhIASagYCIuWaALFMIASEgBITANSXQWDFXkJ+PzW7TKxDocXMGox47p9eZ03wstbg5cbO8pmclgwsBISAEhEATEhAx14QwZSghIASEgBC4LgQaK+by8/P10gRaoXCtRriqqPpX3c1Sl3IGKRp+XU5QJhUCQkAICIErIiBi7oqwyUNCQAgIASHQggg0Xszl4XKFEQwGdVdLzSp31s1S24/2D3GzbEEnK0sRAkJACAiBSxIQMScXRAgIASEgBFo7gcaKuZKSEj1OTvOm1CxyJpMZv8+HobS0RD1TqyA6OrpBHi0xZk5RitmUWcTwPn0wNbgD6SAEhIAQEAJtgYCIubZwirIHISAEhMCNTaCxYq6woAC9aDhahFyoLIEeKucuL1e1QaxWW6uNmQsED/PKggN8Y+5cLF+6D1pwYE19LeH2sCu6JdrzWi2HkNhtG01VAtT6DbhsbUf2BgL1GEw2TKfv9eWeVMBfj8Fsw6gqKAbjFY9zufM2W381gKKaudg1VoKK/gmPNCHQ2giImGttJybrFQJCQAgIgXMJNFbM5efnnS1NoGkT7TmLxRIqGq65WGrfbPFulsFaSsvNxMVbz3IoK97O+wf2oQDRxgHMHdsfx+mfnirP42cLf8f/PfCnK7o523P2klV4hHuG3Xr2+fwTS/n4RCFgJNyUzKQ+40mO+rKEvKKpmu0hb8kenl3j4LnbujX5nEptPiuPhTOpT3iTj32pAfdsfQ9Hr7l0c31xLy5nAVs3/Zv4gXNx5K1jh288MzPOV4VqoIoNOxewr9aHw5TCzAETiA9rHYK4+tArHLTdxZC0iAtiWb9lJRnDJxKnvRBIEwKtiICIuVZ0WLJUISAEhIAQuCCBxoo5vc6cw4mqKnqNObPZgqIEQ9ksDUbtzauhRYs5Vall6eqX+fBkFT+c8WN6tLOfBXJq7Q/5xfEBvPjAvXzxXfiymNM2XVRVglaGITYsBpvZSlFlCUaDgVq/l2hnpG6y9NRW4LQ6iXFFsfLwerZkb+cnMx4/O9fRXW9R03Eu/WLslObv4uMd2dw17Q7CrSr13nIKqioxmyJJ1lxW/VUU1dkxBguoCZpJjErEadEsIEHKygvwBINEORKJDbN95XArK/Ip8fmwGiNoHxuDUQ1Q7i7AHVSIsCUQF2FH9VVRXOfEohRQp8aQFAHFnjK82gFjINrVEfwewiOjMAM+rwefORyze/9ZMRfwusmrqkTBQmJ0Ig6jn9wKP3bcVAQUYp3x+OtLqAqYiHUlEekyEfDXUFBRil81EeNKJsp5xqIT5A24zE8AACAASURBVGTWMt493J67R6WQEhOFp6KQcl89NmMsSbHhGAxePOU11AaqqMdGfFgs1bWFeJUQG4fFSLDeQ15VBQHVREJkMi5zkIJKLzbVgzugEOOIR/GVUBEwEu1MJjrMxBkxl+4wUOIpoCqo4jLH0y7KSSBQjS+oUlFdTr1qJjEiGafNgOKvIs9TTtDgIi9rDcmDbiFZqaBGjSPGeb6oyTzwIZurb+KhIRHUlhdjDEvAYVEoryjUWYVbE4mLtKKq9VTV1lPvdVOlGIl1JhHlMlNR6cYZEa1bjv31FXgNLsKtZoL1bvIqK/BjIjkqGV9VHo7IjlhN4K3Kod6cQqTjNGNVocSTR2VAwWGOIzHahVHxUegupEYxkBCRTJhmcVX9lLoLqAiqRDoSiVRLqLMk4bJ6qa0LUlXnxquaiQ9PItxuxF3pITwikurKYip9flCD2G2JtIv46r2U12Ah0NIIiJhraSci6xECQkAICIHLJXC5Ys7v9+kWOc2zStNwBrdmmdPsTEZTCyoarlB+7Aj+xB4kuBRUpYLFS//Ih4UlWC2deXLWf9A1+gsrTPGmZ3n6WE9eue9Wjma+z7+yc0mLvp2JPc1nLXOL9y5j7ZGtRDrCCbO5+N7Er/Ojj36FL+AjMaIdFXVVBJQAUY4IymrcPD3jB+w8te/iYi7WqZ9VduY7rPLM5eEhpby/dC09B4+kpmAnVZEzGOXcwRMrd/HIyJk4TCfZcsTFw5MHU7D/b6xxD2Nw92h279nN4DHz6GTXbIugVO7lnU2FDBnQDbXOTHpqe/IPvM/qol4M7e3g+O5N9Bh9J3Hubfx03RFmdR9GesdkCg4twh09nq5xeazcksncCQ+xftNCRk+epVtcTh79lNzI4Qwk56yYq8s/RA4OvN4scj09mNk9wBML3mFaj9volORh2dq1dOoxh+7ObNYdMnLP1EkoVYXk1NZh9mWzdKuFR+4ci0u/QUFyDi/mvayO3D0ylZSYSE6cyiFoD7B/56d07Pc4fTpm8rfXljNmyiwo2MY7x4qZ3XcKdiWLA8W9uW9sR3wFhzmm2FHUExzLS2BWv2h+sfgfDEqdR/eOlXy++nMSM26ld8RJVuyq5d6bbyZ717u6ZS7dUsue4x7CYvwc3vwB/UY/Bb6VvLnRzy1DemOu3cahyj7MGpTGqvX/JhA/hi4RJXy2diPT53wL5cT77PY/xLw+9ef9Hu7P/IhD3Mxtvb64dwUn17ElP4I+aXYObfyATsN+RJf4k7z68XKGDZ5BtO0k2/d5uHXyTFau/YRBN80hXlUpzPmULPMgxsQpvLb0YzL6TCPRUkl8uzS2Lvlvek36I8kRCsfW/YDsmN8yuVdIVNUUrmPFKSe9Okbhr42ke+dIstb8npyI2+jUrpJtmTXcN3k0x3e+xhr3YEb2DSeMJExZv+VQ/JP067if1xbmMX3YUKy+vezIS+b2sQNZtHIhIyfNwqwJU5+PE7tfoTzmKeYOvLAl73JfpKS/ELhWBETMXSuyMq4QEAJCQAg0F4HLE3MOXcQZTZp3mKpb6Azl5eWqVpZA+0ZUVMtIgFJVncmvP/obAfsQvjtlNgf2/IM3jx4hxtmDh8c/xoCkr8b3nBFzf79rBq8sepv+g6ajVthpn1yvi7nfzXuG//zgWb42/DZdyP3fxvd4ZuYPeH7ZX5naczwzek/k+WUv0b1dZ+YMmMEflv+NKT3HU17j4WBhFo+O/dr5lrnTYq7s+Cf8bvcgnuyxhpezU5mYYaeuIpt1pwbw5KBifrIqkufv641VqeX9RYsZPG0qmz78kJFzHiHNoVCU9T4f5c7k2ze5QmKuZj9vrz1G/14jSU+Kx2b28+8lnzL85tmkqCrF+WtZcaoXc1IO8+PlBn77wAjsqpdFiz6h+5S7SbfX8unSN5k85essWrnokmLOV13E4dJCamtL2XUiikfHxfLMB/v5wYOaAFT41+KF3DNzNgajh2ULXmXkpKdwGMo5WnCSGkMlm1dlcuddjxF/WohW5K/lX/vS+e7UJD09alHJUfKq6yg++g6++J8zY2gOH31yjDtmzECpPcALHx7l4ftuwV5xlOdXVfP03H4Eako5XJJHnb+OXVl1fH1iT57/eDMP3jOHBFXlo6XvMXv6nRiNlaz46Hn6T/o1BQfeCblZ2lVO5h+lLBAk/+AiOvV/nEjTOrbnDWbOwBiCpmKWLN/OjNGj+eeyzTx08xSd+cbV/yJpxN2oxy8u5gLeEhZvmk95IJFunXsyKLUzO1f+lq7Df0i7CDOB6tUsOtCOqQNsfLSygHunjtbH/nzp84yY+CRrNyw4T8z1Mh1hwcFOPDQhOXT2xio+/+ASYq50A4sO+RncdQCd2kVi9OXym3dXM2xsDxxqgC07s7l93s0s/XgNM2+fRdJpt8miDT87K+ZW7oxl3shuKMYyPl2ygClTHmLJKk3MzdZFf21FFm9tLOee6cMJ3UhpQqDlEhAx13LPRlYmBISAEBACjSPQWDFXVFSI1WrVPQm1vB7aV4NWNNzjcatavQLNMtdSYuYUfwXvfPo7lhR7sFvs+P11GNV2/HDWf9E74fy4qC8sc7dRcPgTfr9pFzNHPkF6XJUu5n489bv8asmf6dauE2aTiaAS5NaBs3h57T95ZNTd9O3Qkz+teIXeyRlM7jmOv615g17J3XHZnJwoPcW8gTMvKuZyD73L/Pw5zI17lc8q7uS2waGIPYPBgalsC09vTOEPt3dExcunS94hefhcti1eycyv3aq/2a4+sYzn9/biF7Pbn55Dpb7OzeFdS1lW6OL7c2bw3qcrmTFzOjGqSmXRFt7ancADffJ5ekMHfWytVeQv4TertmK1hDGlzzcZ1SOC+Su+EHM5WQvJjR7DoNOWuV9P9fOr+Zk8ePMMnIFTLNhRzYNj4vn5gjyeumc0YarCm4s/5b6Z01G+JOY2rvkrGUO+RnR4MZ+8+RnT776wmKs79S6L8/oyrX8qJ3c8x1Hn07qYW7ykkFsmj0OpO8xfPzjOg1+bjtUdEnM/nRrG//twC/fOmE20pZJFGw5y74Te/H7RIR69fTwRmpj79CPmTZuHcgEx5836lKOOUUzpZOfopr9g6f49Ik1bOFzZn4npUWfF3PRRI/n3qu3cPW2Szu5MzNylxFzocFR8Pi9Zm/9OZdqDBPf/np5jfkFsmBG/NZPPVtQycUQMyza7uWXM4IuLueOLOGwdRoZpH+tzB3Lr4KgLirnD6x/nZPRvzlrmQKG2ppgtGz9hj28Y3xkXzs/mn+R7tw3RraMGzDhMXl5evIuvzZtI5Hli7iBbDrVjav9OFxRzsXjZ8NkfSBn0Q1JjW08caONeKqVXWyQgYq4tnqrsSQgIASFwYxForJjLzzuF0xWux8lpuk0zxmnhY3rMnBZIZzJbWpCbJajeYj5Y+xoLT+US5erFNyZ8iz4JF864l7f+v3g2ux8v3XcrJ/JKibEV8eLyEm6f0YvfL3ieF+78FU9++AseHHEnXdt1xl3jJj2hM99772m+MfpeerfPuKCYi3ZGkVN2ipl9J58v5mJsVJZm8cm2vUwYfzcxlat4eaOXr8+cTIQ5SJ3fDGUbeXxpNr+45z6iDbm8umQf9982iQNL/kx9xmOMS3OxZdMblMXdz4z08/e2Zu0ndBg3m5LVb1GfdjtjOlo4sPt9SqNnM9Sy+ytirnT/33mjsBNd41QibJ0Zl9GNz1Z/QOfBd9LNUcWK5X/GMvjbDD8t5n4+qpifrnXx3B0DKD6+kI8PdOC7E6IvKeaGT3mMdSveZPq0R6ku2cSLS/fyrbu+fdYyV1mwnr9tS+aJ2Z0p2/Y8mdGPMK6TnaXLnyOY2LCYe2qMwo+X+Xnu7qFU5a/gvR1WHpvSvdFirmDnQpKH3k6aWsRHi35Hr5HPXlDM3Tx2PP9cupipE+4kwVbJ/M/epP/kr5+1zM3tepIdJ73065aK5XQulJrKCqzOSCxGH5k73qAy8VYiij6jJn4mQzs6yN75Eln2uxjXreaCYm7zlg9J6ncnGc5q1nz+B3y9H2W0s5C/rS7ioekTibZ48WNg06KnSBr1P3SOrOTtBc+RmPGrL4m50DVU/G7+9dFaptw2nnX//judx36XwclO6uq82G0qS5a+SVT/exnZ3kmw3k/Z9l+etsxdSszdTOW+f7OhegR3D0/R4yzVqmwOVUbSo33sjfWqKrttNQREzLWao5KFCgEhIASEwEUINFbMFRYWYrfZ9HIEoWbQk6EYykpLVIPBqJmSaGl15lSfm/cWv0XvkY/R+yJCLvfEIp5du1LPZpmojmfamC5kbnydsB5PML4z/HLxH/n7fb/jWPEJfr/8Zer8XowGI68/8Eee+OBZHh55Fz2Tu/GXla/rXydmjOHVdW/SM6mbniDl80Preeme587iz9rzF367Jxswk+QcyLdvup32MaGshqXZy3h+02dUKlHcNeIphjq289QWB32Uj9jrjeSxyd+lV4IDxVjLggW/Z1F5DRO7f527h6WfHV8pXc9/LZ1PmWpkZNrXeHhMb1TVw9IFf2B+hZfRaQ9xz+ge+Ao384vNHfjN3A4oPg+vLdvJHdMnEmlSydz7MSWJcxns38Jzqz6gijTmDRhAeEJPenGK36y38/O5SWxa8Dz/cNczKv4ubE4Xdw6x8evF+Xz/jhG6Ze7dz5Zz19QpKMYKPl/8fwyb8Dh5WW/xh93b6ZF8CyNqD5I+9THibKF4PzVYzrsLfstm32B+f8dIXnz/BY4HEniwczxFztuZMvgkn31WzMybRqN4s3j14xzuvWcKVk82f1pTzZO3dGXnkt/z95IaBsc+QHyEjzlDk3hhaRYPzR2jW+YWLF/A7MmzdZfEVQv+SN/x/03hoX/j6DGb2Iot/HzFRzitQ7mvjwNLzBTCTNs5UtWX8V0iCZpKWLZyJ9PHTaWmYCO/+/xjKujNtB7d6Nl7CMGcj9jrv4/pcSv49dpK/nPuLMLNoWQou3a8xd8zd6AaXIxK/CZ3TUrB4vfw4bKXWFFWx4CkR3l4SgpB/3FWbHNz88iB+nOrl/2RYeN/gFq+m1+veJtKUrlt6GDsYV0ZmhxHxfGFPL9+NSVKBD+c9jOSbXv47ZI3qSWDuzqWUhX7ODf1CMXMVeV8zE/XrqdejWDuoO8zrVcUilrEGx+9xPqaGtLjb+fH04ej+op4d9ELrKjyM7nHt7hJeZusuO/Tp8NhtmXFM6lvKoqxnOXLFjPxpvtZtnYpQ8aM4/2FvyGvNjRXRvtZ3Jayl7fz+/D10f3kBVgItEgCIuZa5LHIooSAEBACQuAyCDRWzJ3JZqkEg6HEJ5p+09Ieam6WZ7KhtJSYucvY/wW7Zu96H7XzHDqFm6iuryHSEUrkoP29sq6KGFc0dotN/7vD6sBiMuv16DQXTJvZRo2vFovRTEAJ6glSopyRV7Sk2rwNZ90sr2iARj7kry3i3bVZ3DVtjJ4tcevmD7H2uZX+EvTUSIJtr1tVWRbL9geZMa7H2VIdbW+XsqMbnYCIuRv9Bsj+hYAQEAKtn0BjxZxWZ04rGq6Vk9PcK7WvWkSNobS0RNX+oQXRRWnp9BtoHo9br3FwJe1YYB8W45kqcFcyQsPPKGWb+eX6Azw44T5SI66s7ljDszSuh7d4Ny/uTuTJKYmNe+CKewU5mbmEN48cxa+aGZl2K5P6J39hhb3iceXB1kpg0/rfs79yCvfO6MuV/ba21p3Lum8kAiLmbqTTlr0KASEgBNomgcaKueLiYmyam6Wu4AxoFjrtzb7B7S5Xz6i7tmKZa5tHLbsSAkJACAiBLxMQMSf3QQgIASEgBFo7gcaKuYKCAj1mTnOxVBQVk8kUKk3gcbtVf8CP1WojIqLhulIt3TLX2g9U1i8EhIAQEAKNIyBirnGcpJcQEAJCQAi0XAKNFXOam6XT6cTv92Mxh7KOq1rMnGaZ01Sd1qKjYxrcqYi5BhFJByEgBISAEGgGAiLmmgGyTCEEhIAQEALXlEBjxZxWZ85udxAMBDCajHppAs3PUrfMaX6XmraLjAzVu7pUEzHXECH5uRAQAkJACDQHARFzzUFZ5hACQkAICIFrSaCxYk5zs3Q4HKFyBAatLEHIGKdb5rQEKFrhcLHMXcujkrGFgBAQAkKgKQmImGtKmjKWEBACQkAIXA8CjRVz+Xl5hIWHEwwGzi5Ti5szlJeXqVoVcU3dRUWJZe56HKLMKQSEgBAQApdPQMTc5TOTJ4SAEBACQqBlEWi0mCvIx+V06VksDVpZAkVB0ax07vJyVRvEbLESEyMxcy3reGU1QkAICAEhcDECIubkbggBISAEhEBrJ9BYMXfixHEcdruu2fRi4aeLkBkqKjx6aQKttZTSBCuOrmzt53JF65/U9Sb9uWpPgOJT3isaQx5qXgId0p1Y7cbmnVRmEwJCQCcgYk4ughAQAkJACLR2Ao0Vc4WFBXrR8FConKr/0coU6JY5zVSnBdK1lNIE/9jxr9Z+Lle0/gcH3a8/5y7ykXOo5orGkIeal0DG4AjsLlPzTiqzCQEhIGJO7oAQEAJCQAi0CQKNFXN5WmkChxMt18mZ5Ce6ha6srFRVFRWz2UxkC4mZEzEnYq61/HaKmGstJyXrbIsExDLXFk9V9iQEhIAQuLEINFbMlZSUYLVYNIMcihLUi4aHShN43CFjnZ4AJbpBes1RmkDEnIi5Bi9iC+kgYq6FHIQs44YkIGLuhjx22bQQEAJCoE0RaKyYKywo0IuGhwoSqChBRdNyXypNEAgS3UISoIiYEzHXWn5LRcy1lpOSdbZFAiLm2uKpyp6EgBAQAjcWgcaKueLiYkymkIulxWLVs1lq7Yui4aoqbpbX+e5IzNx1PoArmF7E3BVAk0eEQBMREDHXRCBlGCEgBISAELhuBBor5goK8nE6XbqY09wsNTFn1OrMeTwePR2KVrMgOia2wY2Im2WDiK64g4i5K0Z33R4UMXfd0MvEQkCyWcodEAJCQAgIgVZPoNFiLj8fh9OJwQC+eh9mixmtVrgeM6eluNR+EBnZMoqGty03yyC+KhVruBkFFePpmhAXunltU8yp1BdWY0wMxxIIoJjNXEki/7q6Uuz2OP2eXuumBmrweO1Eh5lQAmA0X3xGEXPX+jRkfCFwcQJimZPbIQSEgBAQAq2dQGPFXHFxETarTS9HoGk3TcBp1Qj0OnNa9JxmrmttCVDCAy4CZaEjNEda8FvL8RqvRCqcfw20sX0WhXq1Tg8yjAxEUGPxElD953RWiVCjqDN58CvnK40I5T5mdd7BhyfcjEh2sSr/2EXv3OWKOYNqpr42F1+9AZPFiTNcM70a9WDIq23a2CZzNYGgXR/KoCqYbAoB3/nKxug3YjYF8RnPn9hgsDFocDrl+/ZTH5uCryKHkurQGSlGL97SChSDCUdYOFarjWAoqvMrzaDYGDasEzt2HcYfuNqdNfx8TPvO9Iv1sOFogJQoI8fzPYS8ks9vIuYa5ik9hMC1IiBi7lqRlXGFgBAQAkKguQg0VsxpCVAcToee+MRoMp4pNRdys9R8LjWV15osc0YlnFm9HsNb+yp7S+0M73gb0XWbePvEVuoCPioKa1GNVqKSXBgC9XhqDJhqa6j3m4jqEIHZBMG6OqpKavDjJLqDE/NpHXhm7BLPc2wsMGIOJHH3kK+x/thvOFpUTWWpHwUbMR1cWOpTuG/kdBYs/R/K27moK6ugtlrFGBFJdIyJQZ2ewVrzBpvzcolw2KkI1l70blyumLMEUhkx0M/eE5VERCbTvYOBDTuOUOvzU1mUS2Wdmej4DrhcKjXuIuoDAWrr/cTEpeK0G1DxUlpcgq8uSHRyB5yWL4SaNvawftWszwyp5fiIbnSLyWbD0RpKCrWxTITHdyDMUE1yxkBKDm6k2hSHAzdFpZUEfDbapSTiCncwpm8SazcdolJ1EGX34wuERF9a70EY3ccpr4aMnp3xnMok89gxatVEwuxG6msKCdqSCI9MZXR6gHU79+OucxHpshCoL6UqGE+UvZJyt4q/3oPisxLfKRGzWktxqYoxWE59wEpCop2y/FL8pjjat4/UhWlpcR71wSCR8R0It5hRA7WUFZfgD9oZOf4momv3sOWgH1diBH6v/3TmIBFzzfXCJvMIgcYQEDHXGErSRwgIASEgBFoygcaKuaKiQt0yp9WZU05b5fQ6c2di5jRzTmRkZIN7bSkxc2ZzCo/0m8HKXX/liGLCGj6SH2Rk8Pbmj0hKmk3XqFrslgQOnHyJQvNN3JOWTFZVPRHOjhw69Sp7SyKY0n0ydmMFzrB0Mo+9xuaKUn3/+th9p7D48z9wWDXjjBzHE8O6869t/yKp4z2k2/3EOTuwa9+LmNK+zsS4APvKTrDzxA4GpE3HarSTZq/j/e1rmTTim6zP+inm6B8R4XmbTRVFTSbmwtMH0KXmGLvzK0PiaEB/wg5lctgWwcj0OGoVKy5vHpv2BBkyPh2lwoNidWCtzGZjlpeI+DS6JZvAYEGtOsHm7Oqza9PGTi7exZbj5fr3MsaMx559kDJrGL06xWKwuHD68jmY52LggHhKi9zkFZ6EiE4kORXskTEUHNxHUXU8fbuUsivXzpgMO59uzdfHMwYjGD6mI9vXrKEiEMPYUQMoPbkHS/JQgiV7OJbvo1v3Hrh8+ym29CFBPckJ0ujoy2H3SQ8pqd3o6DrFzsr2TEg1UeRRCQ+zU3hkF8dNqUzr4SSvXMUZ4aSytg5rwERcgoldW/birkyhT18XJrMNSyCHdfurSUxJp0usSgAnsWFetq47RsdhGVRm7uZozcWLgotlrsGXDOkgBK4ZARFz1wytDCwEhIAQEALNRKCxYq6wsBC73YbBoFmfQi6WimaQKy8vV0NF5yAiIqLBZbcUMRfnTOfe9I68sOdz3WoSFjGW/+iexNpshc72vby4dgP9E77HqH7/5Fj1d+ga9mfezraTyoOM7baIHZXz6FT7JosraomM+TZzLGv4R9EBff/a2I/2fRCjUq+71xmMFspr3uOv+3dSU1hLXW2AUSN/SnzR/1IXew/do1/m7awwgsEaagr9BCxd+NnMOSzdt537+vfm7+s/Z8rAe1h1/HlOVV08AOtyLHMGxc7QUYPIO7qR3JKQb2Lv/gMpPXSQlB5xLFy4hqA5nfvv7saevVUM7Wphzdbj1IXHcPOgBPbvK6dnZzPLtuVhtLsY3789n23K0sfR3BqHjhpCstNPQDnj91jNys2ZuIvKKaty40zpyz1D4vg0M8j43lY2bT5OreKnsrCIykA9nSbcRkr1UdwRHelQkk0xHegSnc2m48HQHDFJzBuSRsDvJ6j62bdtN7mV4YyY0pXjG3aQ57MyeFA6JZuOEjOiJzVZmUT0HETpsY2cKLLQs28PjIczCXYegCNwkJ1HvKSm9CCpdi+FYX3pGJHDun21xPTuS+KJwxysNDBkfD/y9m3k6CkPnrJKwsO6M32qkX3HohiU7mXlNg+WQHtGjAqyflcF4/q1Z9XWoxd1sdRF7uAI7K6Li70Gf6GkgxAQAldMQMTcFaOTB4WAEBACQqCFEGi0mCsowO6woyoqBqNRF3P6e+ry8jLVaAjVLIiKbj1Fw9Mj72VI+Ee8nVuLWlfP+G7fJVFdSJX1DuKq9pJj06roBSguXE/Xzt/k8KGXyVJV+iX9gNiad0nqOI8FR16n2qvQI/Upknxv83nxSR3KF2Nr8XIwpuM3iKl6iRzz3XSP9FDssdG7Yzyv7v0XY9O+gfvwS+y0pjE1eQJ+NRcnKXSK38iS7K5M67iLVw6k8Wi/VN7a9TZlysVj+i5LzFljmDYumW0r91ESCGCxtWd0/0i2HVcZ2slEYWmtLnKDgVpUUzvibMfZfNhLuLMdI3spHClMIKZuN9tLLVjN0YzsY2L1rv/P3psA13ll54HfW7ATAAGuIkVJpBaKIiVRC0ntS0utVru73em0HTvpmYkzWew48UxmJsmkkpoax1XJuJLMTGInVZ0pl+PY2ey07bTb3e5FrYXaKYkUSUlNaqXEFTtAgAAe3jZ1lu/e/4EgAUoERYoXitPgw//+//7n3nvu+c75zjkWmcw19+DxB9fqvQerOaB9HR7ZXMCrB4exft0KTE2W0NO5HPnSPnwwfT02LOnD82+OYsWaNbimK4eTJ5tx9eaV2L9rD1Zftxkfvr0XS9fdhPJ7B3C4ZElva668Htf1HsPOfafQ3t6Nh7euwJNvjuLRmzvxxLMfoFRrxX13rcDz+4bxwB1rsfu1Pmy/6wrs3vkTDNdq2L5tM97c/QE233ktju15A4fLeWzZull/v+KWzZh5ez/enWrDtrs24q19b2Cy0IPHt6/C6y+dwFUbl2Fs7BQKS1ej7chbONZzHXpPvIX9J6sotm3EtisGsP9oK7beMI3n9o+edasnMHeRaMI0jMtSAgnMXZbTnl46SSBJIEngMyWBBYO5EyfQ1tZmpTFyUgTFAi6hmmW1VsGy3uXzCudiiczt2PC3MLzzX+FgfQW+/vm/iuW5Z/Fbb+3F49f+LXSM/BZ+e9cx3LjlJgxMn8Rfu+MX8dbTfw8Hlvwl/Pz2ZfgP+34Pj2/8+3j1+/8cAysewl97YC3+3Sv/EQNVA1o7rv3bmDr6O9g3bbTDr23+Rew98B/whZu/jm9++9/hpjt/CY+sOoRvvvlD/MXNfxX/+c9+E1ff8Q08snQIv/nEfnz98b+B9oH/Bx/kfgFrS7+B/U1/AY+sPI5vvvXaWeV7LmCue/kaPHDVAH7zP76HzXfdg/tv7cWBvXtwGDfiwevG8Du/vxPLrtyM9c11rNq6FV2lN/Cnz07isS9vw9BrrwNrbsGVHU/iD57vxFe/dBc+emM/jk9YcRe997V1fOfl4/rvVdfciA1t/RhrvhqlIzvx8jtr8LNfvQ5Hn34dxc1bkRv8HvYcXYmH79+EP/3uk7jyugfx2J1F7PzRMLY8/ooVAQAAIABJREFU1Is9z7+DTbdtwr59b2FqxhbeDTduQuWV/4wnjyzHji89jhva3sdPBrpw97Wn8O//60e496e/iCsm38LLH+WxbVMBr3yQw+dubcEf/Pvd2PDFn8KWjkN4Zl8J9928Ak++8gHytQ7cvX0lnn/1Q9x7x3V4/rW3UWi+EvdtLWLXKx+gbdkKbLu6jA+GrkHr0H/Fi2O34SsPb8Ke1/ai48qbsPLdP8RT49fhq1+8B4feeh1jbeuxfux97B41QH+mnwTm5lUZ6YIkgUWTQAJziybadOMkgSSBJIEkgQskgYWCOekz19ra5v3l8hqhE3alFUDxJLpLKWduQ89t6GoSymgNU5URfDj2IaZrObS3rMGGzlVazGR86gj6Jz+Hr68fx+4xASYz6B8/gBPTVXS3XYerl0j1xxKOjr2F4XKMmK3vuRHHTr6jBTLk57qea/De6BFcvXQTugs5TJdLmKmN4NB4P9b13IyeQh1HpvpwRfuVyNcrKFWmMXLyfeQ6r0Vp9CCaO65Ha+En+GhcBnzmn3MBc+1tXVjRY5Umq9UKTo6N4uR0DajnsWxFLzqaZZJnMDxwCrfdtgHvfjSM5gIwPTmOgbFpFFrasHpZJ/Iiv1MnMXhyJhT5kHt3tZ3ECU2Xy2mV01x1EJPoxaolTajXK6hUajg+eBKdnd3o6Sxisn8Ele4edDXnUK5UkccMjo4DazqA/v4alq0uYHBwPFSr7F2xHJ1NJvNKZRonhsa1YM0Vy7tQqNdQKlVRnjqFU+V2dLdPoH8yj1XLl6IlX9eCJJWZKYxONaF36TT6huV5nVjRU0X/UA0rVwB9Q9NARxdWN1fQNzKJttYuLGkaw0S1G8uXtqBWLaNcBYZHR5DPd2LlsjZIH4LpahET4wNo6liGmYlRTM/YGkhg7gJptPSYJIFzkEACc+cgrHRpkkCSQJJAksBFKYGFgrm+vj60tbaiWqtqfzkpYCkRutzJkyfrlUpZK6NcStUsFzYbOWxb//fQPv1f8Mxxo1BezD/nAuYW+h5t+TW48+ZTeHbv2EK/kq47BwmkyNw5CCtdmiRwniWQwNx5Fmi6XZJAkkCSQJLABZfAQsHc8ePH0d7e5uPLoTxTQrGp2WiWEpKREpc9l1DO3MIkncey9rUoVY5hYp4Iy8Lut7hXLQaYK+Tb0dFcwsnps0eYFvfNPrt3T2Duszu36c0ufgkkMHfxz1EaYZJAkkCSQJLA2SWwUDAnrQlaW1s1KletVKyaZb3mrQkkgS53abUm+CwujMUAc59FOV1M75TA3MU0G2ksl5sEEpi73GY8vW+SQJJAksBnTwILBXP9/X1oaWlFXQCcVrJkNcuhobqUt5SfpUuXziuhi6UAyrwDvQQvSGDu0pu0BOYuvTlLI/7sSCCBuc/OXKY3SRJIEkgSuFwlsFAwZ33mrF4GPBBXKOSRGxkerku+nHAtP3s5c5fWskhg7tKaLxltAnOX3pylEX92JJDA3GdnLtObJAkkCSQJXK4SWCiY63MwJ43CtfCJBOaEXKlgrlDQiog9Pb3zyjFF5uYV0ce+IIG5jy26T+2LCcx9aqJPD04SQAJzaREkCSQJJAkkCVzqElgomBOaZbHYhGKxoD3mJDiXz+csZ65Wqyr3UkrQz/eTwNx8Evr4f09g7uPL7tP6ZgJzn5bk03OTBJDAXFoESQJJAkkCSQKXvAQWDub6lWapuE3y5XLCtqwjNzIyXBcgl8vl0dXVNa9ALgSYm3cQ6YIkgSSBJIEkgcteAikyd9kvgSSAJIEkgSSBS14CCwVz0jRcCqBoo3CnWEqanEbmKIWLpWn4JT8r6QWSBJIEkgSSBBZdAgnMLbqI0wOSBJIEkgSSBBZZAgsFc9KaoNhURD6X1//L5XOQ/Lnc2NhYXX/J4aIpgLLIMku3TxJIEkgSSBL4DEgggbnPwCSmV0gSSBJIErjMJbBwMNeHpqaiUiuLxWJsTSA0S62Eks8jReYu89WUXj9JIEkgSeASkkACc5fQZKWhJgkkCSQJJAnMKYGFg7kTaG/v0DonUrhSUuQ8Z25Ec+aktuXF0pogzXWSQJJAkkCSQJLAfBJIYG4+CaW/JwkkCSQJJAlc7BJYOJiTyFxTyJlTZqX8NzYmOXM5RXYpMnexT3caX5JAkkCSQJIAJZDAXFoLSQJJAkkCSQKXugQWCuYGBgbQ3NwcInPy3grmRkYsMif/l6pZXurLIY0/SSBJIEng8pFAAnOXz1ynN00SSBJIEvisSmChYO7YsaNob29XemWtam3lpFe4VrOseyfxpUuXziun1JpgXhGlC5IEkgSSBJIELoAEEpi7AEJOj0gSSBJIEkgSWFQJLBTM9fX1oaWlRRuFVyoVFApSDKWG3PDwkLYmuJiahi+qxNLNkwSSBJIEkgQ+ExJIYO4zMY3pJZIEkgSSBC5rCSwUzJ04cRytrW0G4HI51GtSw9Kbhku+nHzQu2zZvML8JJG5d8qvo5hvmfcZ6YIkgSSBJIEkgSSB+STQVm/F6uL6+S5Lf08SSBJIEkgSSBK4aCWwUDAnkTlpTSA0SyldOT5xUotXagGUcrmsCK+3d3HBXKk+ddEKMg0sSSBJIEkgSeDSkkABRRRzTZfWoNNokwSSBJIEkgSSBDISWCiYO378ODo62iG4rZAvoFyeQUtrqxRAGa7n8wVUKxX09PbOK9xPEpmb9+bpgiSBJIEkgSSBJIEkgSSBJIEkgSSBJIHLRALnAubaWlulPbgG4aStXD6fl5y54bo0npO+BYvdZ+4ymZP0mkkCSQJJAkkCSQJJAkkCSQJJAkkCSQLzSmDBYO7YMbR3tGtqnPIspS1BDsgNDQ3WFdXlcgnMzSvudEGSQJJAkkCSQJJAkkCSQJJAkkCSQJLA+ZHAQsGc9JmT4Bujchaig+TMjdWlKoqgvKU9PfOOKtEs5xVRuiBJIEkgSSBJIEkgSSBJIEkgSSBJIElgXgksFMwdO3YEHR2d1mNOA3FApVzxpuH+mO5F7jM379ukC5IEkgSSBJIEkgSSBJIEkgSSBJIEkgQuEwksFMz19Z1AW1s7arWa5spJNwJJldNqlvKhxOkWu2n4ZTIn6TWTBJIEkgSSBJIEkgSSBJIEkgSSBJIE5pXAQsHc0aNH0NnZiWq1KrVPpAqKFkHJjYyM1DV5LpdHV1fXvA9MNMt5RZQuSBJIEkgSSBJIEkgSSBJIEkgSSBJIEphXAgsFc9JnrrWlBbm8NQyfkdYEzS0WmZMwnUTmuru7531gAnPziihdkCSQJJAkkCSQJJAkkCSQJJAkkCSQJDCvBBYK5o4fP4bW1la9n7SVE/wWqlnmpLRlPp9olvOKO12QJJAkkCSQJJAkkCSQJJAkkCSQJJAkcH4ksFAwJzlzGonL5zVvTkiWEqXTpuEyFEF3PT2pafj5mZZ0lySBJIEkgSSBJIEkgSSBJIEkgSSBJIGzS2ChYC5E5jxfrlCQIiiQpuFDdcmXk6ooKWcuLbckgSSBJIEkgSSBJIEkgSSBJIEkgSSBCyOBcwFz7e0dOqhKuYxisWgRuuHhYe0zJ4CuJ/WZuzCzlp6SJJAkkCSQJJAkkCSQJJAkkCSQJHDZS2ChYE4KoLQ0N2sArlIpazVL+V1plppAJ60JEpi77BdUEkCSQJJAkkCSQJJAkkCSQJJAkkCSwIWRwELBXH9/v4I5SZaTapb5QkHbFDiYE3CX+sxdmClLT0kSSBJIEkgSSBJIEkgSSBJIEkgSSBIAFgrmJGeuQ2iWuZzitmqlouLLjY6MaF3LWrWCnt5l88o0tSaYV0TpgiSBJIEkgSSBJIEkgSSBJIEkgSSBJIF5JbBQMEeapTAqC8UCKpWKtijIjY6OaJs5QXipz9y88k4XJAkkCSQJJAkkCSQJJAkkCSQJJAkkCZwXCSwUzElkTgqgCGar1aoWlcvlDczJh5VKFb29qTXBeZmVdJMkgSSBJIEkgSSBJIEkgSSBJIEkgSSBeSSwUDCnkbmWFm8WnoMUsJQEOqVZSmhO/kt95tJ6SxJIEkgSSBJIEkgSSBJIEkgSSBJIErgwElgomNOcuY4lOqhatXp6Nct8Lo/upUvnHfXIyLD2NUg/SQJJAkkCSQJJAkkCSQJJAkkCSQJJAkkCn0wCnZ1d897gxInjaGtr17YEhUJBG4bL/5cbGhqsS/Kc/GMhrQnmfVK6IEkgSSBJIEkgSSBJIEkgSSBJIEkgSSBJ4LxJQMFcaxty+by2JBCapYC63PDwkObMSQLdQgqgnLcRpRslCSQJJAkkCSQJJAkkCSQJJAkkCSQJJAnMKwFWs5QLrcdcRYuhaJ+5Wk2QXTGBuXnFmC5IEkgSSBJIEkgSSBJIEkgSSBJIEkgSuLASOH7sGNo72rVheC4vFS2lAAqQGxsbqwvFsiY0ywXkzF3YYaenJQkkCSQJJAkkCSQJJAkkCSQJJAkkCVzeEjh29DCWdHYriBOKpbAq8/mcgLnReq1aQ61eQ+8CmoZf3mJMb58kkCSQJJAkkCSQJJAkkCSQJJAkkCRwYSVw4vhxtLS2IJ/Pa3QOuZxUQDEwV61UkS9Iztz81Swv7LDT05IEkgSSBJIEkgSSBJIEkgSSBJIEkgQubwkcO3YUS5Z0alROKllKvly9VpMCKMN1CdHVatJnrufyllJ6+ySBJIEkgSSBJIEkgSSBJIEkgSSBJIGLSALSE1wic03NTWhqalYgV6tVdYS50dHRuiC86elprF59xUU07DSUJIEkgSSBJIEkgSSBJIEkgSSBJIEkgctbAjMzMxgeHkJLS6RZVmtVLWCprQmki3hpZgbNzS1Yvnz55S2t9PZJAkkCSQJJAkkCSQJJAkkCSQJJAkkCF4kETpw4gUIhj6Zik0Xj8nkIfpP/1chctVLRfgUjIyPafK6rq0uT6ySpTv6fJthpm/HM78LTlK7jmnxnP/JvuyR+lpVBuF6JnvyL/TL7XguSnd9Hqrnw2T6ST2/cWTk1vrzKseE9jfB6+qtmPme1mrPJQ+/JuZl14Znk2vi5FjT1oTTOZ+Nc6mJoeMJca2D2mvD8zLnfNS6e8Pc5x1yv+1I0GTauMx/XLHnaffTKOWVsS9vXdnYeMs+adx02zFXjfvCF/amNO6yLzNpo3INz71OOm4m1lN9c+zvO1ay1Efb43OtFed46j1x7s9adaZ+MLpl77WkSsMyX66LGOed3Gr879544/f5x7uf+W1aWp62l0/b26e95dt14tn3Y8M2517dN4px/+7TGPZeeyn529jPA3iV7zZy6cU4dcLbz6HT98PF0ox5iZ9Vxc+vKsNDPrGrOpGP4+Vl0Y+O+OH2PzXn+ZM/j2e90PnTjRTFut23mOjfnmce559n2N/XRmXRo/Hy+dTf3/uV+OU030k47y3l6um7kxfPpmo+vGxvPjLnP6fnsv8YzplFuC9EZc2+ss+vGCz3uM+pGt18W8p6NunEOW3yOM2lO2+gstvyZdWOcl7nG2vDZHPtrbt04h202ezLl3J9lAzCHrAG3ZL/ntt6CdOPZxhr+Ftd14748i/V4juMuVyoYHRlBc0sLlnR0qJ6R96x6RUv99+DgQF24l3IwlstlVMoVlCtlSIVLNbXkYv3NFBWNaC2LKUl3+QLK5RJaWtqC8SDXae8DGt3672roi5B9xXy+oMiShqP8W4yQarWGvDTCy8sBbuMQwCn3lc9ljBJJ1HFXyijmiwF0LnjclRJamhcw7lmg1WRx+rhNHtb3QQCmvUcFhXwR1VoFxWIzKjLWYpP+r6BrWVAqq5zJt1opo6B/r6gtVq1X9bpioYhKtWLGWb0emgUK+JbPpBO8TbABY5k/kRd/9N4iZ/2uzY+EZo1vS2VuYEQ+k/FLHqV4AWwt2OEn/yvPlL+ZQS73NJBvIE6SMasoFOXeBqYMbEsvDLle1o2Nn0rcDkCpqGqgtCCylX9XaygUC26sy9Ctn4bIQWWn95HvArWayUbnxcPOIge5t/yfyJOgUr4jsgjXhYpA0HcT54bNhz1bx6mbZrHHXUGhYGvifIzbahxxnkx+tsZcVtpwsqx7OCd2KBVEtaLvLvKSvZkvFHUdS6EkWdZNTS0OwuqYLk2jVfe+GR+2JmQ+aigWbZ3oKDJzRV0i95S1Y/Mh69HmzuTO9WL/5vqW+/iMhP3R3NSC8swMik02Tu5Pzl3enT3yfjI42aPyY/uUziQzxnmNvHy5bGwFeZCsHxmH5BdzDLImbDvWdc3q4cC1LHsIeVRqFcj4bJPENaXfNWXq69veV3SbjpvrT/WvyZa68VIcd9CNVdGRphtlbYkOqlTLuu5VVxYKKmueSVaty+TGv5seg8pW9KJcK/pUrqF+lWtEd8mXVZ/Jf2FubB9Q7/G80jNGrtF1HB2E1Kl6eOreML2p6zWjG3U6pUS06DlbYZBlLPezuRM9Qt1oZ0R2j8qYOU7qRu4JnmlF1as13Q/yu6wVlZEbYEK50c8z+02eabqrqPJpbm7WfWk6JoeK7GsbSDhXTH7FDEAVvV903Uhdb0fu2cbNfXaxjTs6OrIAQ/Sd7MO6n8GyLn2uZf7C/LshVanodXJmi/5CHmj2PBaRidooTS2ZM1XkJrpO1rnN3cJ0o82p6cCoG2V92f1Mj3Et6X3ddpDnz5RKmmPDcy2XMxvLvuEOM3dqhr3pZzf9+eE61/TlygyaipKzE+ffzmIDtdzvXKdqS4gdKOe660b5XWwhOvTMlrEzx73Tvq797M1U74t622QYdaM7cBuwegSrMidiO1xM455TN7p9VqnMqL4xx1XObZ/mYFvbvjZ7jg5S+YznpehGnqkzMyXVlfZv6kY7h2iDae+yjN1N54RFfzLrJePwsXUsutH0+Jl0o8yp6hC5l5ybfrbFuTOdY/3TPJjk61Ntj1wu2HvyXbUxPSql9rS/W0V0o9vFPGfVJnb7R8Ya14/hGBnDTGUGLc2tYW/IGDhW2QcaBauZ3ahjdrtX7q37U+1GubfuFltjajOJXWp26scdt9y/pblFq1jSnlYsJOMul9Da0orcwEB/nYOxQ8g2BiePC8S+aIaxGjM0ikRp+OarlGfQ1NxiB5JZ8aYsAAiyVONOD3P/uxh9magSO5mLYUQjRw0sN6yKTRZa1IO8WtExyEteFONGzgEMQVU0GA1kCKAoe+UZMyjNiJAZ9ogOS4y64SGbzw5zUXpFnJoYR2tbB5qabMMY4LLFaGKxuaPxQeAnn1PBm1xtEfCANaBsQF0XnB8yAu5F9jYfZlBRccpzFQgS4MkhA1kLFZ0PAn8arA3A3oGnzL0BFzOQRSanJk6irW2JjccVshi4qqx03Rgwk++Ika7vo3+zg0TevVL2Q1gUoIxFNrZ7Udxm0TVrxphVciUAV9mIXOu1YFTSyNdr9UCScbvhdxGP29aXzZHIwKofmaFqjoY4f2o8i5GYMXy52RTgV+1v8iMGtPwuRkJnV3dQeNa8shGwU95ckzTOuW5kfkTWesBmlCeNHoJzea6sR1kLYkDpgdMQ1RbAJfNjxjT/Rt2kDgJ3COl6yXxX5lP3Z3nGuOfyvr4HhKMuxm+DjtHvx6hhdKTICWU6Tde0K29zTFQh+otjo5NK3isAVT+wI5CwDSDXyqFAfef2lD9nkcet4GAB4w5gyYyr08bdZMYrHT50GkXdKM4W28t26LsTx40Log2CnfJMyYFHVefn1KlTephLLgHlSQei6TXRcTK3kQVioNzBUPCAm4EsOtacYkZhye4l+Y4c3PKmoitMl7uB7CBQn20ITJ9roMb2j+ktU0l6XzVuTGeKp5VsAfldACn37NTUBJqbW1U23D+qq4JuNKee3qtBN9paNN0oAMQcVvJeqtvNUg/2s+hXmXNj7PjzfZ9ybYqeV0Pc986lNm7ZnwShphtNp3N92lltTkYCjtmgNTqv6nrm6DqR76COqalJdHZ2+7njZ6o7uWiAR9Dvp7faQnTuuGPVn891olOVcRhzTYmeErCkYw26MTol1AnhY9Oz2W0o6nNbQ2YDEOjaHrVzjs6S7Fk8PTWpTnyTmSoqBxl+xswCv3pnN9Qpb5OpGflZp0fQca5rw3r3c972tOltdcxWq+YAcuP/ohl3Zpx0Lp427uZmvq6L0c9tB1nqKFDZ2fkt54jqJgEVvs91Xfg+lnPM6Hc1BfFSD0Oua21rc91o5zllKGtcHTduG5oeNttMHVt0TrmTUR3pDrqpG812d6e8O5vkmaI/6BQnMFTHvTw/2JQxaETbkWcycQj1HDGF6CbRYwRUpdIUioUm040ZWziLY9hcmzrbxhAximAKOrtFJ9ABZ7ZGxB3q4HG7kbrZ7Ee7RveanzUXcty5oaEBdXWrd14mqMGg8M7icmDlAFEYMpHy0i0trRG1+lK0A0kideJN8OicRFIqFbS1tXu0yVA3PQm0qWQhyAEthho9MxS6TZx7smjcuFf/vI1bnq/e3Y8/7gYlWK2GjSCIXyKH8g5UfDSoucHluRJd4PvLJiCYEjnIBjYjxaNfGUPD9nBOF/LxY4exctUajyaYpyRrXGU91bIhCbDVt+sKguPMAk2Zs5nStIJ1elQI9BntEAVgINO84HZ42H5REO9GssdC3HthoJ9RsslTJ9HatiRE4WjkqGJxL70obQG6WSOank6uJxpK8n0eGBrZdKNG5GyGY/SkcC64eRUIuP8yOB3sjYKzQsZtQHuRx+3KeqHjZiNJRlBlT+neRg4zEpFuavXoaIym0TiJSt7RvStH2ceyxqKSs40f97wpUgItWdMjw4NY2rMM09OTGuXSiLEYDRnmm0by9DCWQ4JexQJK01NKK+DhxwgEI4iyX+TvMk8yl/J+sxUt1yqjFSE603CYiHEuERM/HMLJKLrLIukG0mwNE+zzBBaZmDFVUJA7p250sGNGkTnE5H4ydrmeTIasoRbxpoC5sh4QQTeSwXCJjDtGRA2wca+VxZubyweAbmvQnA1xP9rZUGxqVoAh8hZdzbloapbInDl47EfkZakDBJDynaHBfixd2qt7fmZm2iLMgT1iepUGkjrQ3GlGA1SMJDoUDajFqKGceeLkkB8aInRsUU+SWUADiAArGFaMlqjX2jzuxnQwhsLU5Ck0t7TaO8kGCg6FCILJ+pCzg8463Xc0NnzY6gzzSCZ1pBrM4ljRfWpsGVa65lqXNZnd72TumJNCAOsc4546pSB00cbthu65jNsDUXYmZXRjqTytulHOQJ7n2Xen8UbQLGtA/lOQXCgE4E/HYpCxTVZwIsm1/X3HsGLlFboWZd4sWmoOIepHcyiYM1c+ozPcbAVbb/T6c4/J/pGzWvWQ6EV3tjOySscedY6CA0ZDPKrDM1zuyUgi5WCgK49SadrnVRy70dlv9zXnsryXnNXUmXJ2249Fk7lf6cgJdog7UyUawc+CQ6fBiWfzF2xKBbsGKi/YuL1EvNpPH2PcgRHiwI97Sh316uhsDpEqRmYj6ymna09Za+6gZqBDzqNgN6r30ffuzEyDbpS5nBAnemu76hxxRAhIV+eGnlu0Oc3RpWe1RHqV3WRMLVlvPKt1dp0tIONSx5HbhNTpxnAwBxj1DoGV6FG1t3xvmk61AARtSXX2uZNOfpe1aE6XzKrSddLoIBSZqm50phvP3ka7kThGzuroIJP3aGltc2aTMYrowDa7x1ho4tjRPeY2yYUad254aKgeqIwelaDXxNB6Nl3OvO70utrEkNdqQqRCUhqfR2sYdtQNL6g/eBHs4LX7xENcPlVD3b2eSrn0qEwIwTuos0iSRVM+7XHTcFYF7+Hv8kxZZ7koHs7ZFqxsLveW0WClUgzv5VFSbtbp0hTa2w3s2IFOA8afKYvJI0iMwPF0oDFhkRo3KN1QoKEeIid+OJuBY9QTjpXRFHoxBFDLwiUVJFIkOKfmeQmuC3++bCpN5PQlFN/dlAbpB7I5ZKOGqLEfHFmDz04/rixGO0UW4kG20L4BPlMKutEYqaFB55EBevcYMWSUhnJbzHHrOtA5/GTjZsTWIlsW1ZSfUkko0QKQeKaacyWAFjeiGR1Q4OoKTcGKeqQsqiuRYjEuVVFTm4Xbmp5g5DR6/s1ADMaQXsKoMCOecjA5hckdGDSieGDSgy4PMTquOXvke2rg+FzTUG2IKvs72IESI9K6xrP0adImM5RIeU+NSohR4sa8GeWux5yxEHRj8Gwa/YiGDCl23CvBsRDtGzvM9ECPFPegG30+7Z5nGTcpH5/yuHUNhrVhBr8YIRaVFa98RPd0Ktr5wei9HZx0ENH5k3X0iUGyZEmXnSVz6EaL9lp0PegB9+7rueI/jEbpGaZUZH7HZG1rz88uB6aBguSUd41++RlGYGjRsEzOrzuFxAFAJ6IxCcyRp6yT4O3OGvqRjWAgXxyx5kAzHRqNr9POasrTGQ5CTWYkLuQgOvWfBglBSDg/lHlBurGlCVxK4zbdaIAkOJXzOdWNEuXN2jUyXyYfoZzS3PE14DYI16UZoBZlmp6a0vkw5lCDwZOxoVi8gACO4NkYDlnnMCMxRlPj2WBzfZpuDGvfHKDKQBFwIw4QpdIbvVd1CSljrkMC5S9EiE2Hc7/RKWDrzGjxdL7IGlC6m8swnuEGrnScYf3b+zEKxHNC91Gw7bJ0Z7clPGfTnAzUjQaS1SnozmSePZ/6uDPUfY3kzzFuUrUpLwIgcVi1iCzdoaz2T7ANJDoX6adcgzKnZjtYZF30kMzLyfEx1Y20lWfbjXKNAH/S/FVHhsigRU/tXHWGjzOSgsNNI/dkpHDexMaKekvmSO0MdZI5i6cmwLDFAJDTcG27mD6jU45ONu5HdZyQmaY2k4/QHWHqFHWWggZ8POpIR/ycOMaBpY3TAkiyZxgJpZ1iUTmzIfUsyOT/mxnk693ZGMQxtLHPZdxcLwsa99DgQF29+I4yaUyahzgesXr4eq4Nw4lE+vRAcsbF09QsuWgZz6Ueg462KVhuPsuPIBXQDgfS/ggmIFZEAAAgAElEQVTkLKJii8FezIR2Ycbt+Q2+IM40bhrgajRUKvoe4sEoTU+b8eebcUa8uMViMBRoHFAhCbVGow1KI21SOltzi3il6S2lAWrKTOgVzCSiJyIAFc95pFFgoDEay+ZZ9Hw9X/ykXRJQ2uIjFci8KTRg+Xu8Twzh6/tkPOwhBO5eba4HmUyNyvoGtQ0Sc5pICzHWkhnuPJh0XXnEjgY+PVuyiSRXUdaxRn3c+5jd2KqglKohtF2jd1nkxHL4omFIBkkstiH3IRVWD8iLbNx8N/lfcSowV1D+TX65KXHn0IdcTAJfM05kvRitzI4VNXIllzHjfVNQRb6961Uaw3w2vXoKUjz/MeQdZeho3A96UGQiJ1mAJMau5KfQQUCgRI87QV/WAaFyECO5yQwz6hhGC/X+6g0UkGEHhOkYM1oadKNHmuUzkQVpVlnnluV/eT6SH4aMCDGyEnOpsjQnc1DJd8W4pO5UHZnRjXOO2w/Pi23cNEC5BjTvtalZPaqyN9UhoHR6iXAYrdFAlBkPjD4EEOFrVeQuxqPlSlrOoR2uWRCciQJ4WgAPYzMwIz0oRnZn5Rs7LbFB/p4bTaNKnZ82Wxlj3PQTGQrZ6LIa00pPMool9X8wNNybrZRS90qrnsk4Q7KUTaVLuYEtlDc6NylbOjZUL2So5OLciekPjcXE5GxhrrZ83+ivZqSZOd6Yk8tzWmS60HErFXVRxu39l+YYt0XxbY6Nvm1nqKw5zSn0dJBggGnExwA6KcBZ3aj3U1ZSWc9qRlstN9x0Y9TH0UEhDg2df3UaWIpC1oFhrAVzbNEpTiePK4ZQV8AXX3DMmR6NTqRG3ZgxvN1wU/tFoyJRNjTGuW5JGbf1arpR1oPKRdaog3wCQLFzJIqoDgen78nj6CTh+ypjpCw2QNGDANk806gbuYZFVhJxZjT4NN3oevDjjJt5rfONm2fEJx03c8xoZ/Fs02hTk1MHqbec1cJcdn7XHH5O83fKbHR0GXCiHqCtbY5MW5dkCciZo7nGTgmOeWKWCqFOWNdVXM+M4lvumbFuYk0Fc5rHqNms9ei2m531toJJ97UIlzG8Qp67n7u8jjrGQJQ5wugoDu/re492Be06vnO0AaO+kLFIXqhG7pyOaXYodbmdNZZ6Yg4Vy2GOrBOmDsn9yUxb1HGPjEjTcFNSPHAb8trEeHOvpQrHk6ZpWBGZm4KvGdXElYgBCPO2+zSF3ANGR8yuN6ORyZdMQKcRY95wo0HZgUfFeG7jpnKL0UAzms7XuHUheW6LFe6wDSYULBmzHJrMWYi0DAM/pFcRqJLKIgeLgTjbd/Taysaa7QmR9xC6X7dQiZzeapHQbDYwc+L8fgEIGkBmgioNaZG7LlI3UnTPhWI05pUz48O8MTR8ybNWH3Ew3t2DRnoj597XFIu2ZIFUVDQW/fGtZKBOPY5GrbM1ZlfQ20rgGsEpqVtm7NHLaYc6PX2MePq6dL64HUROy7wExk0jb3YCriikyclTaGsTGoUZnQYc7HCkIckoKAuK0EYl75173HSHFPkx2kOWGjg9PaX7vbXVnkUPN+kvoleiE8LWHjnudBYQaBN0io4wT5nNtxxYRiUxo4j0Hs3lIX/eC+6QhiJrRnVOiGZY4Qn1/vla0JWUKTREYBoVu0U/IpXOqeohwBT1VMiVCh5CLyzkEQI6wWjQWtEFG2PQjT5XdC7wkF3wuN0TyqjNhR43jTfSkrlYRL8IfVHyOQTISeK65i7M0iXB4eBARAsZiIfX6bLUjTQqDaRlohaoY2JiHF1dS3UpE/wxChijwx5Rphc6Q8Vm7geZCrK3RB8zMmGHtpxTcT1SjxpgM31FIG/6yRxHtndioSiOy0Cc6R56y21txIIH0Ugzq0wdDE4xtUJULHJFh4sZWwRmBMo8V0OkN5OTo+8cDJlM3qHrfe7HS2PcsYAJDUCe1ZOTQjGzHk6kstG4Jsii05D7Ws83sgPIQKGzQTz7ng8W14k5AWUNdnR0mm6UPG+fq8CmyIBlOtFsDdhZa0DboiYsGCbOY1ufZkAy2jHbQUY9p2DA6eEhT3WWbuQZQYelASg/P8VprestUs4adIxHKQhqeX7Q+Xa6bnTmjNtl3BPxrI6FYzg/cd3GiA7XPKPNtkcuznHToRlsXI+synsJoNMUJafu0RZXtpHntzfm1hrtUhyWBLIWdMkyG2JkmQf2qVMT6OwUVoPXwHAnFyNipDQScIXiI6RvOrtGc2c1OmhOTDJiRP4yLqPEe+2I4Kw1J5E5eA0kkVapxZtmRbt0vbsNmsUNzLm3AiXMNY6F+ajDyMYRG522YijUFvRnzPE2J0gj7Z/Ik1G2GOA4XTcGvbnI484JmGNkI7thYuWjaCDJi2u0SQuRZMpEkyss1d+UdmWRHPNM0/NY0EmSSVZ0KkmvXgHGkH62EECjt4DKUr5ET6wa+Y7qP864GU5WjvN5G7dD1gwBlxV0eCBrKJtcYQc6WaM6GIhCzfRql9Gz6pGFYjHwmrmosh5ljV5KlMmrCVKRqYLP0CcY6QpjdKvSqkyJR80OGI5dlbZ7as0LIdV64jW8P59BwK6f+z1Jz4geISsmYJ47M2wIXOkxD1FFUkY0wdaoJnaQsDKmA03h80uOjUc/I/hn8RSLvhmvPkY71WkQaCcG9IM3Z9a8yT0v9nETEAUg6n449Sh5darsXuW8MSJCZ8rU1Cml9hpdyNAKvcMEG+NO41Ajww1JA1pCOZJcyyb3vhs1SKOmnstBQ4VOB4vaWLQmJEpLTqsXWKJyjBEbA2Yyd+ohc4cSAQsr/Mm4xTCjB5meYjqo6NETj6wcOnw+nVgEdAE4qoBMeRP0Wk4VKUQ01OsapRDdyIgTwQ29gvq5OIJm6UZS3KKDwo14jzJnKasX87jdmxcpinpmWHSAcjajxDz9NJiznnc68kTWGk0KkWBbk5q3JnpLCgAIGHQ9a/lInrMr1cgkB4nGTsbxSEcCzzZG+HWO3Fhh1MKAXARapEBZA1fLvTSqjl2jbA2J/meqc6r+0QJF5qCwMbJitJ1vZrCR3hSdcozkZNeRGkSaI2WR8+CIIxPC960Vj8lrwQADKOJIcd3oIDoYdc5ckHdgnovtfWNqxDPl0hr33Lox0v5i6kmWOhYLgphxB80FbpVco5DrRuMxVhQcGxvRYigE5ipbqdja3ISpqSmNeKgtFCpSm3zdmghgn+vFClAYhVL+s5wl0S9SNdcjwZkqh2rIV81243ok4GP6gUylrtdQ7My+Q91IJ5bpmKibWb01FKwI43bqeU2ceEYFZjTP6JWREizMJRk7z6II+IxWyGrH5oCzvcBoEA3trH659MYdz1Q7c71WRSbFgY5pO4OsMiLBqdnTxkgQ5oesR+o77lGZA+oHPUe1Emku5NSpMz4vDClnrsj9Msw6UsQ5b1yf6jjyNWMUXS+QOKseA+dJdbI7dq04ijnDrMK22Ymsoit2AHEC9wJNkODsdKYWz+HIFrSKlnYPr4KpNR0scCLr3opcuZ2n8rM9IEwBzacO4N9wjEUI3RHkOEZsKVmPLBA0F44xeyDOl+qOcx23n4lzjtuptbkhyZljojPLLHtRAzPeTIzmYXTUKdEmDQG3xPLPIcfFkx29+hW9j77c9I1sYXkxECY6uidGFoYK1KNERNk8oGjYZz3k5BybYWSFXC7EuEnn0Q3mkQkidC5slvbXIYU8FyvzTHCcpZJlo0UsyiDXMarBxUc5mWc4UxnTaY0ssEA5M5pmh7IVUjEj1KrVhRi3R2qyCbY03vlsArIYhIjJ7zZfsYS7eNDp+WNCPqlTpOTE0LwZItzkEtEkaAzeaa+6mY2+kVLFCJsag745g/db31XmyTybAWi6PDQnwmmcpIoY7zpGTT/NcZMSsdBx09NsAMWcK6RqEZQQ5NJjLMa0oomgxF3RerJyUNZOq6HMTD9YtINVAA20mAFNUCXP1Uiztykx4MNIquWPyOMJBs2bGKO/gX/v1VIZ2WswzJgT6QdiXN+mqHkAcl0wGkaDx4wdr/bpEXHm47LaVYiWZKLBQZaQ3JspzQPgejTHg0Vr1PPoVCR6H824iZG+rNHHw52ecBaXunTGHaNEjCDQEqFxoXogQ/lhZEINBke3sp8NoJgzgKX1NarsFRpp0JEWTI80GSJZ3WyRO3M8NFasNM+y6AhGWxp046wcOepGi+ybMyEAMj+HDPyQoSJeaDPGJDoT83mtjQfBLI0Xgl1zHpnHWdkZYnSpM8sBYKblBuk9qiP9oLdzwKsV+rXBscf2DQ7OLFpo1iLXbtSNdLiZsady8ijN7Jy6AL7PZdzulf/E4/aI/ZnGbUanMS2ibuTvrOroZrIbdQ0Go4Ne2jLMT9Iom1cDtfVme9vabbDtjAFt1UVeVVDpneqgsOrULLQTi3tIsYlYWZNrKjpaY7uNULTGnewWUWNRHbY2MOd5rNRp0V41qN2pQluLDig71zO6MVDi6l5UQmiW0cGhjqhZLWCkjZVEroNu9FZMMUIXc/kbonluiMs9GVlpdOoZ1Z2Rcjr66Ji8mMdNhygBNu1YsmSYwyufkzkVwb5Z1pZu5Aw3T0mS9UdmDs80Mmk0l9IdTXFdGwuP7CfVL+7sDrraFTJZLob5DHQzUki7mEGIOXWjG49cx9wrpv/MMcdnUo+YzexOJGepcY3aezo933OTs+cKQS3PaepIK1xllbTNqWhOOj6HuYR0ZIccVVh7NBb04T6nLUqHl4LdCzTu3MjIiIbBKDAacl7SIFJ9Mu0EONlEoYE+EHpVWX8FmVT2+jElwV5z7sVzuEpBU/EG76cbouY1sEgKc23M63qGcbvisgPbvKI8eEhjpJHrvCyfzPnH3Qhgwr9i5RovO23JwAZsSZ/IVqWyzWTJzAaOWP6aHmSLgjG8zQ1jQCR6zbgJrPqZKVICYOP92oLjIjMKjfe8YBUmVRKxOABlRA8XwTz5wMqrz7QDUMXpOQchikYqrH9OkBY8IaroTX7RcLLqc6QzRZDrc8+oXaYXnR+3gQbKMXNmSF/NyieGzKMhEhNsswd59K5eauPOcrSZUE0aoSjJUClVlJhTTKMSizJgnoXt0Ug1COFT9wpmQXOIzLrRan9zg5YeKc8jMWVnB1E2EmpGCvsIeh4ty6h7NCGsR+/bSMOYXkodsesO9UZ6JTVWr2OLBeoH6hhdH+7xznpEg25klIYsA/aRcU95o46hN8x7kLnzgJFzep2oG2ms8IAPBrh7bNUA89YQl9K4Vccx6sQ2LQ7QGE1iLiNzeEUmdByRJhSNUvaXjMWZGB0IdGhfvHoP6kYvKS16w4qM0JFFpolplJj7QEdZ7M0UDN5MrjKjJMHQdGQZo21eFMB1GHW+GjqzouRqfPvZyDSA6OAwz3ZwHjBPxqMWPB+yzgVmDBIYEKxy/Zh8Il1UVbdHDW2tsedrBIPqtXaKK51F5zpu06kx944RmUadbtRVNbYC7TCeB59o3JmiMZKXJueOnMkC0GiEyTPl/a1npuVhqtvF8yy51+nQCt4HP5H0PAxl/72nrJ9fuo4ybUzMGWZntenD2brR3lsNd3d6kh4W9YRFDLlu5H6m+8SZZOBedauvT/bsZU4T91zWAKUOzIJ3c8yy5yxb3sRiVtnUnJCf6kDAQKyAhljy3ew0c57qe4eUGlKibcDBoeoOPZ5P8r6MMtIQv1TGTd1IJ7PSEL2IlwIy9nyMMYrgRImORQK5aD9lAXJD7qNWZDZ9Rz0UHdcG/NlXdTYIIk4grZppPJay4PcMPY7JsItOjUAhzvQzDpHabM84L4yX7S+Xtdmzuotrh+e+6r5AszcLk+kXPIOY/8/UEILBBh3jDj25P/EGnc9ZBxadJSGCxDY0oYdupkiQYxFGCOnEzeKvuD/Pbdy5UQFz7nkyjq3n0bi32Cgq1jOHB6puFj/wopLlRjaPptxHqSM+sVpAoV73ZHUe0qbomF9Gih09Q1SUQelnqsYw8qLeDF0zF2rcnpQ/x7ijgRu9fTRQlVLGfirez4uGhCajO4VVvHPqfW+o5Bn7v6jRIN7YUEnKjEVRrhLJojHBqAk3QKTI2DyZ18PmQfOlvEeLLlbtiRWL0uh3CVK1WImF4qks5Zlyj9D7w5Vulo5GhZWlfvp50qBUGI2xQz7K0ahyTAK3SJBcK3lZlj8Ye7GoR4/rNfSLs5A6q6JqwQpSBuml9QERZHO9z6asXirj5sFH+o5FLIwWK5Xb2FuOTg8ajDQwmZtmRQCsR1c2sZkg0JRPrKZKSq2ueW9WTI+WAWlz7JjnL3qhmbtnnkbzAgsFmoY4jWxRvKTJqYHlDgrzBJqHTahkYrzIdbyfUISMFmTaIiTsq/UaaeME+zTaQoTIJ56GUEx4Znlw81CrE8b3aCMANN1IPRi8gJKvXJPCCy26j+gcUT3okUIa/MwJy1aFi15BPzTd2Jx73FZUic4dGtDqCfViI6Jb4rhNv3zScZtvx6IUXI8GGixfTN5Vi/JIDp1HeIOzTqlaUha61SmUDrBCA/J4YOvZRN3o0XlZ92wJIe/FqMds3Whr1HQpo2zWZ9CavmuERQvoxKI0lDHZBaxCaYa4RXnlOaGSoK9tRs3MoLIz5XTdaCuNgHC2blS97F5fVr40Y0OoxgVMlyzyZ2M0F+zs5vZmKDoV1MENafq27wjaLBIX6IDMg55F57ct8snGLRR5gonFGjd1o81DLEAi8hLdyOqVdOxEVokDKS304FXvPFpKJgL3YzZ6QmesVm/1JveqGyXa5WyTLJNB88Dd8cV5l7mS+wTgJRQyVqd04zhbeVOuDRRzt1rlXqIHZWyaQuHvLlFipbyx17DTG80pYLrRcpnc/vBokOn4SLsnyKWOsfVgOkQj0ewnl+2P6PuUTh2NUIYIiaVUsPiGXepFuOSM8DoFpM6RltkwbjoSQ99Zp/ifl3GbjSL68eOOm2MV/cMAAKNEVmla8tmlyJPYauact7xEU9Oik4Ju9D1M9oNdYw4Tc+ZG3UYgQRuVEWELCFj+mq1hsgni2SF/z1b1Fj0nZ64wUgIDQnS7O2T1TPYUBwXlbLui+aIzupc08OE9pgPrRh0hUj07tpnhWWLjs+AHnc3EA1kbWYvqeL9MOiBIxdcAkd+DZ2EoiOUsEHNGWLCEOIZtQehoIo6hPmFevtkIje2fzm3cseBU1gk/57jHxsbqMkDxPomws9QAGutM2g5cXtI1fJ/W3UtEDwJ7/lA4PIyYEEklxygOvfDk1ZIWY/rHTS/vW2KPNOUbKQhMBveS9qyO5Zv3Qo1bm2ZSd0m+Q1286AZAaMCoYpMF7AYLla9VcTIKTdYzrJ4MV+KqyHzhqiHioIkKzSKhmf5cXj6WRq5tUHpJYj4PaWQ0irMehgCSM/ljjMR68M09apYITe8sD0HmdJC6Qw9EyIfzw6PRq2teJjoCVH4eRjelIPTL2Dg9G9mNkVZvRJ5pOE6AaHkt1keItAOVkQk4tlFwNywL89DDTxpntlBPeK/suD2ZmCH8T2PcjLbRKGyg1DoqYZ5gpEllEqbdWBDPtR3rmaa2ocCEGeg8wEm5IHhU4zlQtCUCbVG6cNAEL2F0lASKXGZ9cP0GJoBvtih7B2RKLZMKdcyljNXjsjlCHEM2CkKHTNAx3p8rVO9r8IzHSnUEuqTzZKPbWU86G5vTQ5kFe7qOs0UmWP7ZKW/0Nl6K42bBHEYqSDFlzp/Kzdej6kSJJHhPuVh4IkZnwtmkTjLnirhutAiK0Vt4f1kqooumJie12ApphMx5MGdbRjdmDBFzoFlEJJxZvi6za9jAZ2yzQb0k5x3pXowWW/TBmBlcz9xbgXLqZx4dl9nzkmkHCgadzmyGn6UwBJpQ9qx2DzXZCkrV9/YcNDgI7tQZxh5RZLeEfJ6YT0Odag4hr453SYybOs6MVXMusU9VzE1kUQY1hlnh1unfCn48F5KULs2zdOONwENkzDwgVtsLhqNHNEgbboyEUEdaLjiZA7rOvP0EnQyxWmYsvGQ6qNFJRfoqz7vguMpExkJhiGzxrwylXN45Rso9iu35q5GSaWCXdo9FgNQ9ZlrbAwi8j50ZFjnMFlFjtD3KxQudsQptpuAM17UBUrK2YmG0xnEbyOHZvpjjtrVz5nEbLZGtMiJVm2wpOmBEbmRaWb4+m7R7z8kMKKaeJbDKpvgYaLPq6lG3iW6cQFt7x5y6MXu+xeit2KbmRG/QjaGQkwNJOs3n0I0yFtNBlh6l+oz1FULk3+t2nKZjoqVK2jQjjKyySv1kxVHsOafjAd9nDjxVt7LeBxmJLCjklT5P141epZOhe08PyNo9MUJ4nsadsU9V/lIARQzlU5OnMDk1CUigK2dREVFAM+USmjRR2hMzHT0z0oSc0AEteTeriMwLYAeb8WvFeBbPjvSPMyNI6QtaiTDSRkL1RVmfdduUzDVh5EBtHvmLBuVs8mUMMhb1IuQLn864ZVxexlQ90DWPRhYlTyiWoJZ9XatJomUO+WIBTU1FtDS1qHdF+9z4gaAHveZ1WFREqr1RPvSmirdGvWzek8mUY0zaNiOmqAnSVumKSd6zepS4F9b6fVjzY3kHDS9n8zHc4CJAVU+h9yPMGhghiqKJpuJVspK3sv64UUj/YMhcbq3GV8UaXPPZssuZSyjPo2fTQt8GyLS8tNPd5J0bvf/moQze3kxeVvROWVTaKEPeX8p7jVAhfqJxS3sEr+R0IcYtESk1ah0QmNfTIq70RMl7iUyM1mF7TebIIhBWlIYHr/xb59rz3DS6xiRgV3DupzADwulklC/XEPOZYj8hqzplDgvLCTFj3nJ8tGVF6CFn46cBnAX8cn+JosgaD+/sFebokKBRzSbKjMToXvVWItZA1wynQNfxQhQEq3K9rHlGEMyTaTQ8+91oHvIfqZ9ZOlbUlezfZJERA8RGX5I5olcvzpf5ij7RuD3ywFzajz3uTHXhhYxbAbznn3J/yntZNNJ6DJFVIDpIHGNci5qP6QDPcjjs3zJHZCBoCwiHdZaPY1Fk1Y2ZnoM0mowWaVE4K8DAcvRegXlWIaZsfhOdOGYQu32aKRhMHSY6h3lSfC69fRo1YRGn0DeTEccqYvsap7Q7W1cLWXieHJ9NWjpperZuDVhpVFJYCF5kjOAjS8sjgDNnCXNWFaY6eLVojD7HKathPtxzr+dO9dMZN6uBMt9mznG7sRzHbfqQ+UjMTw9mllejZOTVwLdVPebaMweEzaNF0SNzRCMsDtQIxg34+/+XafhOQBac2JkCQLSfqHtZbl4+l4iGpXDYu0hUhGOb7VyyYmbOWPGUCuoXgllGl+zstCi16rNMtDx85tRbfbbrbUZxWISIUTK2d6BsyfQSu4eOl+D4yBjwfFfTqV69OtBPLVKTZTcwknypjTsLnlW3yVkourGl1Ss/GvWR56ECH68ALjI1toCw4MxmY7VIAjaxEbPnkcpNmWAWwTd9Eiv/MlIn553oRm0Q7gWfwnr0Nlt0LASnkjt+dL+EvnGxijkdmwJKzda1c5JBCtOPJgN+Fv9mYySLhGvf1k5kvZgdGfWfgmApcii2j4NqBpYs8BSvtcKP7nBw8Mx9wkh5ZJm47eKOIJ7TXKsxbeTCjDs3PDxUF8GN73sJ1W/9thlh7h2mYJnb5NDZzyO+sHkF1ABSIXhj8SCQzL8drTKUrzfyML4uJm8dmwV35o0y0Mbv8RA1vZhp4vopj9sMCC+vysat7v2gsgoHDb3AIrxiEU3f+GUsuf4W3zhGn5HFEIxtp4/xAA9RscDfJ13HIntUcowiMRJmwIfV3hhOzzQlFsPJKXAERDQAYvUsi2rp56xE6UbNXIeVbiQ/aFjtTd6j7IniwRj23kdmGMReZtlqmzRkeMgGvrQ3DTWlxL4qNqjgiXFvum02o7EYWMn0+XGqHqNABB+X4riN/uGOFN+PPKgZBclGv20vEZCwrxqbgcbISTi8M8ZQNkrLKpbZ0u1i8GSrzpoSiZTLqBPYD8fYWjoP7HUXStYb9YQGshlNmQIq3utG/s75twPBAJrNuXnqAoWWVU09x1Pv7dRiem9JbbT7Ug1aRNe870bHIBWNzgszgKn4o5606r72PVOFvC8bq5s3m+Omsfdpj9uA57mPm3k8BsAyBzCb6Tr4DnPkkfJwTrihQ6cem9hzfTDKOVs3kjJJoyAW0vHk/dDLzuiYMjaL6MlczdKNDmLjuWP6JUYDzWDOeoJj5Nf7JpJhkUmiF3lmKbTZpuHBqZBpcK4OjowhpOvHK5yGPLvg4LN8L+am2vqnoW77i4DDQE2jbjTHhnvgw+/RETTXuBnpoJFIsHexjFvGrI6MUKFODEjfm/R4h/xtRtuibrQ5jtUtSTWMZ6dXHXSngR+PIepAI5J6iE4sMYAZqTHDnA5c1zeMyolutPyTUE1P9gXPK9UlnhvFgl7m9HZdw7QUr+7HqC8dM9kWS2Fte5E30sDNHWJ6mvqNOiwCWFZBtfODEROLTDr1z52yrPTKiKJFUth/0b0lXgCF5xiZNeE7fi4QIBmosLY5F/O4DVxZPjTBBNNUGGUL0SfPeTR9FvtYShl/pci7E8eoinDARjvZzlymELBKJdevx6ganNo8Z7Uar8yh91dTu8nPSPk+nULhHhl7S52TpNh6OyPde6aI7OzjwLw9Afs2y77kWmAvx5B+kKmqqzpH++TJfMc8vaxu1CCSU8tpB6qN5DTOaANlcoLdKcOWDyFPNZMnSAeCneO020WnW4qS3J8OlXieG4Y6b+OWAihygA0c+gjdv/5LyLm3PVgr6ZdFl0C1fQk++hv/As1LVwRP86I/ND3gvEhgulRBawubBZ+XW16wm1SUTuDFFi7YU8/tQeVqDU0e4T+3b352rq56lTJtiJ1+zqsEZH1dv64rY0CTfmWea4nYMYqXjaDQC2tRXKd0e6TGmWSZ/ECLaPFz/W6m0ax8bjQ0A01WsZORSfuM0RrrL9AAACAASURBVCdZAhq5zvRzpUFt0SOLdpDSNj01qREbzXcKRassAq75H8H4iO1dSHeioOlcZSELUrYIyC+GcQdckXG0zDduRi+ZD5rN42EkkoaeOYXMILZorzluSFPNgtZYSdqiR/JDkMT+sgp+yJrwugJ2LYsemFHI+zLiFnorEpG7U5WUOdLTY/GyTJELd76yyIulQBi1UX+0HVKW+mtjEMaDNE/OMleYEkOgl2Ut0Jmshqo3Tdf3qNWdJmi1FBSMaFTEDFpW6rWhMDAQmUTyeZZybeve6L2UHQtVXErjFhBm+ekmb0al2G7KfFqRMcAIccyL8wQIzxUXBpCuQQ+wyF9JIzZHoBdJ8WgW2TaNIMMrlIdq3rFQESOi8hyfgjAPpCMzmppt2RHTBGI6VMi3zOwtOhbIHsmCLzqVJIfOnmFBDAZLGAXm3na+bWAUGDC1FT89Pa16MFvRmGwlFklj1U/fIBbomqVj2E6hofCWO2dZkfNCjDs3ODhQl8ENDJ/CjddfHYRyXk/MdLOzSmCmXMXRY/1YubwrgblLbK289W4/brpu5SU2ahvu4MgkervbgnK7GF+ib2gCq5YtuRiHdsHGNDY+rQ6DluZL02lwwQT1MR7UNziBrnbJVbZy8bEENx3kNHVJBfLiCZlnxTQAN7gy0QAa/qSyMQeaRroBrMaeopOTE2hv61A7xPJLvYG80uclcuNR3ExehrFjLEpDw1ZBnRuB9DwT9OjfQr+qjGfcmR6kLUXGjMuhIRpg0TmCnDONW4sOnMu4HcwaOPX38SDQeRk3q9V65DIYXGz87UVpNGVD14WlSCjdl552j6YbXaxF6eAaHfLKd6QDy/dnSkKHLIT+g5qi4nMo4Emc6WOjo1i2fGWks3qFaCs4YjnkwRuQ8f6Tcs5qvTQajVLvzes9d44RVubraQTH0woMKBl1U+h9BrCsubnMn4C5mFMdC78wd4+RenMkWHE1sh6UNugsCYskekSGlVwzeX0xt8uBGiM33AOk5Hl+GB0KBIQaOdJxS5GX2oUZdyavisykEHGad9yxZyNZMbr33IEXqbemfyzibRFLcQwwqm6pCDGCLDnuSqOUzxmVdNBLJ4cWABMAKDR3L7gn9z11ahxNxRYt6MLCHkJjF0qmti/yyH5cj57e5P3WQiTRmSeWq2h5b9n0mSxdnc4sAiJzXtnaZ4VXuY+Mra2tIzirWMiLqUZM9TBnjDnCOB6mfRHo2j4QBhgb0bMegH2XUbrAVAw5e6yw65H5UKXZdGSWwWYOmQsz7tzQ4GBdJqh/aAI3bbwmgbmPYRB80q8ImDtytC+AuUjJ/KR3Tt9fbAkkMLe4Ek5gDkhgbvHWmIC5pZ2Wb8JoCT3haii70Rham2ipeiuaYcZV7CFHyh4p2s50s0JODmbMJDfqMtv2MMeFxgNppqTf6nngBYSs6lss3kBKlholShe1HHIm+mcNGRYpYo4ioyX2vjESYsZabJlAAyUaPW5szoqUnJ9xRyOK9GSOOzYutijPGced8dST9hwBrtPNPG+oIS8107+QEJ7RDebQEvwQtBktF54XbqCPhil7IiogrDht3enWHL+Mi7lJbM3BaBUjGcxvZP4SwTMjGPHfXt4/UwBIxmY9u7woDiOMIYeSUWWbf6N2Wg61VoisWN5noJGzWbVXkmUEM+4Vq3zIHFa5h1Y9lJwujz4T2GlkzlNTWPSExbNYPbQBwGYiywQIGs1ygBEonhx3s+VfM5eSea/ZlJOLYdwE0jIW5nPHVCdz4IikDEix9YCBKkaMGW2yyL5VRqbjgakpBOME21xXrH9g8+EpJxq1d2eN58lmiyqJzOmIMrqiR8oyLSdYv4GAhgCJe4oOo+igMgon9RfHZbrPqlpKVWBWuqYulf+14nuZ4jpeu8JcFLG9TBb8c/+QEq7rPJPrGsfJYknmUeIeDylP3rOPuXSNdSnO47idhnr6uJttz0oBFPEcDY5OYdMNKTK3eGbDme+cwNynIfXz88wE5s6PHM90lwTmEphbzBUmYK6jNRpMNGAY8dD+Y9rGxaJccmhac2dJuLciLJZAbxUeQzEBz19jRMWid0aXslwXyxkMlDTP9aVhHioMh8IbJgWW1lZg48aLfIfFVuR+NOLUsx16nMVnZmlMFjVhb1OW6WdFTlZRjB5oBVZNFiE2WpgVRzkf41Z5Mmd1kcedpedZzoob/fZmoVAJAQIrjwoI0+JS0mLE82/YxiDbLDmWk2fxN58/L7nPQgvMaQ8FLLzwUraYmBmbzLWNveoY+WLUlwUagpHv1F7mNEZHgBnHBJJZo5UgIhR+EYPenQS6N7R0vD2Bzgd1IHgusuax8neP2pKqGoGV5WYrpU3zp2LDZzoaSC2W2gFkl+tac2qq5i9JO6byDFpbWxtL6XuNhU933AZuKKezjTs6XGJU3eiA8d+kXrM1QXBOeOEba5geK59beybrsxyK+3g9hNjLMNK9FaZk6IMKIL1VgoIwl3uIunoFWFYr1wjfzIxWCg660WsRcMGwMJMV3bLqlVbxNDrNSJM9k26Ur4R5na0bna7MQjDcu1ndyKJtJpdKiMpFgGSUeLaJYUsgo8YLbdjqRViUMfb2o7ONTh5GP7nPLsS4tQCKVEkcGJbI3PoUmVtMy+EM905g7lMQ+nl6ZAJz50mQZ7hNAnMJzC3mCiPNMkuL4u+BChmaw8d2LmxjwvyyQAfMFLJh9EUNl0zFVG0hw0pvXkiDRhIjgArcSPt0wMSiEaFRbyj9bkYfqUVua4TiCKReNuTNZXL47HqnSvm4mD/DFhpa3VAArCf3R5BogM/oj15FdN5xZ8uEfzrjzlbbjTkwBrBDhIf0KacBsrCWQ5lAyQ2eei/JHmmMsfgWoxQE8hYVdbkpWLNquGrEB6pszAnT9eMV/giOSMUTQz8UUfJS/fZvA6UKkDLFJlipUltSSSGjYpM92ytTWpRFaHxWAVOLnGWK6RD8m3PBo86+SWMTczoPYpGhWDQpk3/IfnKZysixkqEBPlJcCTTpCAmti0JkxpwlH3/csTAQQRgLrJg8F2vc3urDi9sQfOs6JKU6VGjkGMyxw5/Y4oW5r0bvC/ILhXgYwbLIO3tusjCI3G9225yYh2h5c1pYxwuOKQ2Y1b+dsUD6Lts8cT1TnzY4f1w3ao6aR5RJ/yagY484Rugj0DfAygJ52XOC+0WAn/yd0UNiVsqLNHFGBFnVm3rA9raBNupoVvWNtGXTjeyFzEgk77GY4zaZGijPDQ0N1qVs/fBYCZsSzXIx7YYz3juBuU9F7OfloQnMnRcxnvEmCcwlMLeYK0zAXGuTePklET4a1XI4lmamlV7W2tKmQyDdkRX5GI0T40PO0Na2dquy6rQvsXysgqtVldVG905TY5SBho7SPENrCwNGlhvDXoaeA6KV17ydj7eZYdU3uTffQbzvkl8izzcqIaXIflakeZqxTQM6RAQcFOi/PW+J0Swz7vOW0+J5fIFeuOjjzgCXTzBuAQKMMNJgE9DDwjIErzIPQm+0wjLW8oFghm0xjFbr/dacNskCCgRZrOTIdjyyTgIYylTNFfCkLVaamkOOmgH8PMbHx9DR0alRQZaLl0hA6Inl/d/EiBRqo1HtrGWHPssjCaTXsqCN83Z1Oct6k+dLfhSjrWoAh0hczCFl8QoWAFKHACuWO22XgFL2RLli72Xr3Fu/sEm5r315VsyxM3pb3Cvswev5q7oprQctqwVmmzSf67iZo0oqHimciz1uzaF0EBWAqvRfU3pqc8zDdOAsusaaVtcDjVS+r0WNvGq0rEmLchbUcaT0QW/dxIiqrgkyD7x6uObhhQI0Rim3YkxWGIeVhOV+oh872pa4I8eidyEvTYVnVU7lPSQPU96TjAJ1aoQotPeoDTWOzUFE55CCcwHT3sNXo4FeiZb5gLqevLUP95WuDf+MTjIWgpmaPKX3Z79hVtNWGrU6rGKF6Tl1o1PMQyTR8+kY+cuO9fyPW+ZDemLGCv/qrBkaktYEEpmbTDTLxbQaznLvBOY+JcGfh8cmMHcehHiWWyQwl8DcYq4wAXPdS5gA71GZOtTQ136XUrlQmkmHstmRXqbGohzi3hQ4Nvf2HDeh4UnhADG8PC9Nro99txjZMA+zGZ9Gr1Lg4IYu85dCMr+2XvGS1l5cQgy5mNOS00ptcreW5lZnOUXvvxrH/jTm1hlV1KxjgkjNMWLkxWlFAuwa8qC8afBFO26nps4eNymizD80ylUTyuWSGsXavsLpsDTyjU5oxVw0eqLFWTLtkdygm56e0hwxMTBDexKPnCo9i20evEovjWvm7pjBbD1CBWhZDzmrPmq03tj4OBstyuY+MbqYvadS9RyYh+ihUnTt82xlUwJUFuChgR9KsNM7wOqeHrljFEKjmO5AEIN+dHQYS5cu0/w9la9TK7PUO0a/ZP3JNYyeZMGHORuYM2nA0vYF85piayjKmZE9c8b4oD71ccciJ3TYmD5xLcB+wB4plnex0v7mVLK96eX8uXN9D7OIiMypyFu+IzpIvseoEuc6FAMp5K0YjlOu7RnUCaYXdU2xvYRHlQkqqaOzc0X9yMiROgv8GdQzfCeLFptTifLIOhPoJ2BBIss89iqeXuiE0TWCyJg/aH2OVY/mckrNlcI+S8QxkumfqXst47CJOpEy91YhGk3kurMegNQX8g91ChWlOqntARnlwsZtUfmPPe7hoaG6VLORynabbvhsFUCpTE9iJt+G9uaFlfQW4dfqUvu5hOl6EzpaDJ1nf+rVMpBvwvSpcbR0dMKrnJ7Z3qiXUauLYjrzJR8PzNUxNT6BpiWdKJ7h9epy0IuHYWYKpVor2loXJod5jadcFVNTVbS1WmnaM/3UKh/ipeemsKzrOHJrHsUNq80Ddf5/pES09FOp4dToNNqWdmC2uLU6khyE1RLGpwroXDJfZUBRLLIJzy6z8wnmpidLaG1vWYB46ihNTiLXugTN+Ui1WMAXGy5ZzGqWlXIJ5VwL2uYT8zyDvpBgrlqaQBkdaG05D/skV8Hk2Axau9pPW4vnOk+XQwGU6clptLZbFb3ZP6XpKbS0WnRMfmozkyjV29A2zzyFPX8WgSvNsiOWkKexx2hDiK55JIXNt7O3DIVFyqLra+pNZ65F8PJ7zglNEJYg14pybpwqdclpjJpTJUaA0tyMDmUgoTk0EGahlWw0hJhzfOIkOju7tWAAe7XyXdSgmRHQYlFDK81tVTX5vzQqWeWO0RH2cOJ7MKK48HEbbSlYOQHkmqQ++bhNH55x3F7dk9HFEFXy/CLr62rl2xkBZZ9CK6SQ6S3HKpEeTSI9jNELziFz6YxuKxUjZZ1I7o/12ApGthexsYbxTQqwxBhnAQdeK+9n/V0twkVHg1IM3ZA0ypqBfqNlSmTR6GKMolphlpj3mTV4Zb6ZN8TCIc6x0+/Ld0ulaQWtKm91QFivNP2u0xJJb8sWVeFndp1VYSyVSh4VdTM9E+nQ9el5ebHQhldj9eIToTH2pTBujzbq3vaG3pGmbFFH7vlAPcz022P+bYhahuq53vuxLHue/VotR1fbkGQKaFjunRWliZFBrzLqfTIJfiUKRoeS5s5lqo8yTy9btIS6kf1X5TnSY00cPtK4W6LG0RHioD/QGG3dkiGg+Nufycix9s/zeaacRJ9ZKwN5esxVJNWRFHXZK9OlSbS3L9F9KEVVWGiJEWMWpOI6FZ2odFfX4QRodBAxgsuKoqxAyty9Tzpu5uNNl6bQ3t5xxnErzVIG2z88sSAwV6/M4Du//xIe/cYDaD9Hq6SGAXz31/8IbxYjSNpy8xfxpS+sDVQA3nLy4A/xXttjuPmqc3xI5vKjr+7Ega5teOSGaAjwzwee/338txfHpfMnrl17N770M5swM/Ay3hlZj2sKh7BvagMe2br8tIe/+b3fw6p7voF3nv9D3PLwn0dH++mAL/ul8b2/i4PFP4c7N3ed8UUWAuampo9h13P7UarZQr1p+4M4/MNvY8NXfh6r2ljZqPERRw/uxviq7Vg7+BT2jt6J++5slEN58BUcq9yIykfP4r1Rs7qXLNuOe+5Yelah15oGsevFYdx15w1nvK6cO4SDBzuw5YYVes3w4AH01a7FppWm/PlTKw7ijZ19WLNqAuNtd2D9mrNb/+PH38WL+9/Xrzc1LcetO25BN0bw9GsTeOihbvz4X7+C7b/8OJZmknnl2oEjb6KvdQtuKr6BP36+G1//0pVnfcfK9Em89uYYdtyx7qzXzQfm6tURvLzzVZwsq38G6zbegU1Xzy3fV3buxbYHbp1/wefK2P/EE2jb9mVc1/XxAfJCwNz4iffw6oEa7n34ejTXgVOH9+BIeTM2bjgdyNcKQ3jnlUlcf/s6DHy4F4dabsWO1fO/ztmumA/M1SozOPjeMDZttAdNjRzHOyMrccuGs+/LuZ45uv+7OFR4FFtvOjOgrjYdx+EDRVxzra1r/tQxiX3P7sKKLY9gTU8VtWIfnv6dg9j+3z+IJbPW4rlKZCFgbnLoCF7Y/ZYaiblcEbfd8SCW9567DBreKVfC27s+xFXbbsDpGrTxLWrlMex/dTf6x8tArhnX3rodG1a249RHL+Nw7WpMHjiOjV+8HR1nkMWeZ1/Fbfffifr4u3j57SasKA6hY+OdWN1aw5u7nsfm7feGB5488CTemr4bd209+6gGj72FE8VN2LLyzOCc1SyZAxbL0HsbAEak3HMsgyBNTX93oylUMGNEwosfsDG1UiHV2LDIVtYLzaIPWvSEVCMvny/P0Ap/HgnSqnYa1TBjjd7rLMWJ+Vccq+UWGQ2K9yfAoBeblFGN0qiH0rz/MfJj/e3UYMpUIIzFVhy2LuK4g+xdxuwLJwbauYybvfjCqsjkxDHqpbLyMvqUjTw/yM9Xo8hE+215ERrmKfE7Rgmz87mpqagRUwNANndqMLJPmhu0lu8jYN6omw2ROAaWPMeNpfxjMQdWJo396ozm1uJVLQ24cz0Eyi5zLnN5jVxoJMcrufKlrZG9RamtUJD12pMfMfgJYm3VeGVNv68CMuZEeZ4Uy8/T+KV0LXpoxjOrvjIiyIijzoVHkWhcW2ENq/yoi9Qn68KM2/Yp88TOZdwEZaobfG8xV47Ubo2Y+XvxMz4rtIdwYC5zZz37pIm8OWjIDJBnSaVRmw/LUyMIYg6eRbgsAhqdBczZtIXPMaj+maUbrReb6UauczpBspV8FdRJOwOuK8/Fs31hveMErJkTyqLgBHdKXdS9U1AqvEUejWoZ+mBaGDMUNIk61+i6jGSHdeu5w6RSN+hG78lncrRoXPbdAtvCI+9K+/X3u2DjlgIoovzFaLppAZG58b4f4Vu/dQCrv/TX8cWtraiVxnF8vI7SwHFMVApYf90GdLYBg0cO48RwCU0ty3DtxmXImujV8Vfxb39tEH/lnz+OVszg+L6jWHrTerQX6+j7aBhdq4t45v/7TYxc+/N4cPs16MmP4L0jw8jl2rBh01VoLZxC38FxjNfHUaoUcc3Ga7CkKYeJ/nfx4UAV+WInrrtuDfr3GJj73LU1vH9gDFfdtAZNrsFf+/5/wfq7fwY9XXW89Z/+MYY3/e+466YKJkptqJzYZ2DuliU49O5hTM7UUK7lsXrdlWgr96Ol5yrs/uG3FMy1t1Vw9J0PMDJdwPIr1+OK3iJODh5BeaKEwWonrl85idHqWvQubQQxWVNoIWBuYuIDvHGsG3fd0Ktfreen8NJ/+Y6CuWW5AUzWutDWVMJg/0nVYZ3L16A4M4pyaw9yH+5UMHfvtgJGBiawdFkvcrkS9v7ZH2HVXT+P4df/CGu2/yx6OuzQqc6cQv/AKKr1HDqXXYHuwjiODU7YJs63YuWVNbzykoC56zE+OoCTp4Sb3Y4VV/SEeS7l3sCuV7px/50Gho4ffRmHKrdh++oZjJRbUB3vR9OS1chNjaBt5XKIT/7U2DDau3oxMT6C6vQUJmbqaFuyAr1LmwPYH35/N/ZN3YWHNs9gbGg/Xv9gNR68rQt9QxWsuKKEJxzMtYwcx8ikNdvNN3VjaRdQyneia+rNAOZmpoYwODyNfFMHVq1YitKpcZRbKpjoK6Fr9XKUTpbR23t2g3FeMFfpw5/98SE89BfuQmttCs/94GXc/sWH0FGbwmDfIGaqBXT3rMSS9gIMzN2C8ZEBjE+VrWlxaxdWLO/CqbF+jE2U0dzeixW9xQjmumcw3NeHqXIdXb0r0dmSw8jJEvLlUUxiGa5YMXe0Q+ZkIWBu+P038Mz772LThkdw44ZOjB14AgdK92HHra2YHB/E8Enx8Hdg5couDB16Hi+92Yzb7tiI/MxHONxyC3ZcUcHoiX6cqtRQbLZ3mSmNo1YrYXS4imXrVqPlLGBnPjBXLU9j157juHv7el1nAj5f67sKD23NYexEPyYqNRSaOrFiRTcq5XFUKjM4OVxB75WrUBkfxKiMv2UpVi3vAMHcrZuBkaESenu7UDo1gsHRSeQL7VixsgN9B3+MgwNrsOmGDVi1ujNE3aZGP8Sz+99BT9tGbLtzXQOYK5zsR721F/XJMV3frM4m4y2XT2K61o7OszSeXwiYO3nsIF4b3IiHb8lqFv+9Oo3+sQpyM2MoVfLoXbES7S0FlKdHMDh0CtVcE3qXr1QGw9jQCUyUxJPfie6mQfzox+9jy7234srVyzE90ofxqSqKzd1YtSL2/qvnJ/Haj59F2w33YtPaJUBpGqV8Ec31CobHc1ixrAX13AzGRsvo7mzF2MQEypOiu/Po7lmFzo4CFMzddzuGBsexbEW3Dvzk8BCW9CzDT14xMFeaGMZEpQtNJ3YGMHdy8DjGSzW0dy1DT2cLTg6fRK65hPHRArqXN6Oc68TSswS7GZkTy88ohV7EQxr5egPuSFmzv1lUxDy6RnuLxSmykTi51nLLMoanaVE3RK1AQfiOU5l0DG4wazn6pmb1ZNOIInALPZk0F8oiNBqtc8pZoAWyHL5SQi0alO3npO8ghpMbUGaURgooIzxuxsWxZwo00JN+sY6b0SjKyYBabOZOmbOyojRyFtqlAg6npYZiA15MJNLHvE+fz2UoDiHydFqkRA5ExgKe5O+l6RJaWls9SmatLmz92VpihVRGxTQibEsnUNH0WjV2DQT4ArEeZBKRdaqc3UPGMtu5E6tDktLJQigEExoVdLCrxr+XgGdumiwBM/rjmuI+IlWUeVT6uTssdO9kytCzMiwrcsrZp2e3yK8gRrr3N3PgYLllGcqq0vcy1QUvqXF7AQsH6IzkkNpoekbmwfJUCbpIEWaF3ODYCeep6QWRFKNvpFHKv5u9ubhWrZTqoEoN5jwadZBrPoI+czSQ1q22qFfelOcQ1Cj1NRNN9NJCga1u35lDN2aIRqSUki0xu0ed5A7KmBnxjlVB2UTetgTZCpSnRdDdkeKR4Wz0j/qe8iRV2aKTpFXSyeIsAwe4Rvk1mj1/DBibfpb/Fmvc2mdOhCSH2nx95uoo4cV/9i+x6he+hlf+9Xv4yj/+Igr9b+JX/9le/MLfeQwdlVexe//V+OpPX4/+94dQ78jhnW//NvIP/l3cszHCuSyYa8EQ/tNf/ve45zf+V2zoKuNPvrkTd/+Nu7D/X/8GJrf9Ih7cuhSYGMJUPYexN5/B9wcexN/8uWH89v/0Yzzyv/wM0L8Pv/vadfjHv3w1Ro7+BFPFFTix+0eobf4Sruh/XcHcqqM7Mbr6HtxzY6RFRjA3g1e/+eto+an/E2uLL+HAsWtwQ9dRBXM3F36CH/VtxKO3nMSP//l/wz3/4O9g7KV/i5V3/xIOvfhHCubG3vgxnhjZgs9vncBTv/cCvvDLv4D9f/B/Yeiqn8VDW69A55HfwgvTfxkPbT9ztOuTgLlrvvwo3nt2HzY/8ABG3/oxWq/cho6mOtDdi5GfvIihK+7H9SNP4vWx23Ftfhf6ltyBrdd3oTp6EN9+vhlf+9J6/OSpP2wAc+XJkxieyaG19D5eeLGOh396E8qnZlA7tQ+v/qQbD31+tYO56zA8MIpiax5H9jyN+rqvYPN6OzDOBOa2tryHP3rqI9zz0Has7mnF7ieexTVf+QLW1ut4+7Wd2LD1fuzd+SeoXfMIrl8xhD0738a2Rx7DkhbbHVkwN3x4N94vX4M7Vpfw7Scn8NNfXaZg7s5f2ozX/+hDbHnsFoy//yJKq+5CT+kDfNSyFdtaLTL3ta+24qXv7MWG7dsxcex1TK2+B0tHduGVd/O4b8cWdLaVsWvXCB58yEDCmX7OCcxVRvH8zvdxz+duxYevPoXhJbfhuiuH8cZr07jvgS0K5m7bcS1e2vUhbt26Fode+T6qV30NW27qx8tPjeDmm9fh4CuvY9ndD+LUiz/QyNzKvu/h4ORm3HBNG/btOYz77t2AH/3ZU1h+/T24/qoedHacOdK5IDD3wevYN7UFhWMv4ubPP4DcT36kYG7brYN4/unjuPX2jRj+cD+OVG/Dbctew5NvduL++27E1NDb+KjlFmy/ooSBD8fQ0tOKj3bvxNqtX8DUyV3Ys78NO+69Eb3d7Thb/OjjgrkHt9YxcGhUn3tkz1NYcfMXUZt5Da++1oTt921CT28Vr+x8D1tuuQbvvv4a2q9/HKsHvo0Pig9h2chTmFr3MG5Y04SXd+7BhjtvwuTB5zHUugPXtzyH3cMbcefmq9GxpCUYUcfeehaFdXfixBt7cMtd96DeZJG5bT9zBV5/8RTuvP9WHN23E1ffcj+Of/AS9r6Vw4btm7Cm7RCOlNbj5lUGYOb6+aRgrj55FH/4J7ux9cGHsazpCPYdLOKBHWvwws5duPqWO7Ak/yHePFDAjodasfu5ady4aS3KM3l0N4/iuz98F3d9YTuWd7SrkyFfbMLBV/ag955HcW2bRYWrwzvx4jtX4b4d1zQM/9TgYTy7t4DHH1mDWtMAdr00iu03r8WT33sG6++9H8sK72DvgAOVcQAAIABJREFU3gLue+gW7HvuVWy9+xY8/cRePPz4Nr3P6zt/jE13P4p39zyHzdvuxu7n92DDttuR/+ApBXPbr9qPF9/uxM03rcWbu9/AzZ/bjref/D7Gmm/AbZvXYerku/iouAU7rjh7ZK6zXWhjXlTEm80K7Us8tqTriZGiUYnMKW2URFLbbJ+pIe4lucXQVgqdF5MQgGAeYYsc8OA3Y8EiNDRYWMhAmjhr9UtPyDcj1sCDUqU0N8Nc1jT2NX/D+f/6N/c4xypsmYieG+dmwDAXxwoAsLAEKZYsSCD0OnqzNS9srnFXjB54UY5bqXlW0ETmXQrFCH0pAgQ7a+zflsdDOmAAut6agNRFpdZ6o2z/cvD8E0BbBMYq65kxbIYfaYkC+Ow+BmIYoRMZa684j2gpHZYN5L0Igka9NN+SjZLdweAhKq3KqA4KWy+BAubRZVK5LPgj2Ui2bhqboFs+EKNfCrL8HWSM2eIbpOhpCfggP8/U9Ib1zB8MERwveqH30Rw8OkEildRGZ82nreBHNTR1z0bkLqVxMw/N2jvkcPLkMHp7Vig4jVVjiQ4izTdWo7Q8XOofKXyjUScB+jq/1j6FRXnks9B3MKw/FlUyncYoluR8ZnPnZF6lBYE5gGyNWg/Coudd2ji5Lkjj1u9JpMpp5ao7M7qR65G6kRFfAnmuNa5vWc+yFmWcEukO4NDzWrm3sxTkWA3VjinduwSjzlzggW7OHysSZQVQDMSxoAp1I/MWKWPRjYy0inzONm4WUOL12tLBddLHGXdueHi4LoLvGxyftwDK9MBu/NqvHsB9X7sa/XtexL1/6VewrvgufuP77fj7f3k9KtXD+PZ/OoSv/3d348jBA3i/fwoTb/8A+a3/Gx7PUPzmA3P3/s0H8O43/19MP/D38eBN4m0/hD1vD6A+egBPfng//o9fmcG3/9EhfOmfPIbm4X34lX84hn/2zbsxfegtHPiohKEj76F3++exfuwN/PBYH1pOrsdf+oYZCPzZ9Sf/BnsGrkBLM9A104mtP3Ufumu7G8DcbZ0f4o93TeP6tXUM7uvHg3/1z+PIk/+mAcw9963fxcQ1WyCkq+N7n8P2r/8yjr78e9jy+b+CpUsKmNn3r84TmHsPO184jN6uVuSrXdj0wHrs/89/jKEly3HDPT+FjUsrGDq8G2/3FbBi+SpsuHo1Dr/5UgBzTx4ooHXpVfjCfUYvfH//c5hc9RC2rKxg7w9+F6PtG9FSzGHFxjuwrn0Mhz8cRLkwhvd3TePBbzyA1tIoXnzydVx/z4NYscxplndch6G+wxg6WcLksf2orfgSbt9skaCzgbnv7l2On/nCCtRrU3jhe6eDuX0vvYRb77sHhXode3/0h7h6x5/D0i4z+QXMPXWggrW9xq3uXb0ZN6yabABz237xDhz44evoWn8VyuN9WLFpBwqDP8GHGTD3lduP4DsvVbB580qUxgZwonIrbup9E0db78NdV5dRmRzF8+cJzP3pt15GzzUrNWpZbFqKTbetw8t/+jS6b7wenQAOHzqORx57UMHc7Xdfj1defgM9K5di/PBHWHnL57Bi7Nt47sg6XL2mC6NHD6K26jF0HH8SrTsewdAP/ytq14ixXcXhA8ew+Uvb8cYTB/HA43fg7BmNC4zMfbAH+yZ34NaeF/Ham124dc1HeL9yL27pfAr7xm7HjttWoTb9Nr777TF87nNVPLN3Kb7w6I0YJM1yZQl9hw9jrFTD+ImDuHrLYyiN78Vg5+24tXf+hLqFgLmnnngGS3oMDM1MjmGm5xE8ems1PHey7ydYtfELyFXfwInCFmxd2YrK6BN4ck8nrlnbg8n+tzHaei+2tryA5w+1I7/ydnxxRzdKtUN45kfHcM365aiVDuPY4Drcd/27eHXwFtyzNdJ067kxvPCnT6Pz6o04OfABurZ+GVtWHMMTv7UL08vbsePxz2NVsYZ3dz+jYO7dN3ahbcU1yBXb0NXywXkDc0/sGcGaZUAhtwQ3bl2LE++fQLXWhnXrm/D9J8bxtZ++Efl6DS/8+EVsvvc67HltBg/dZ5Hz3c88ha0Pb8Pe5/Yhv3QF1q69CstaxvHd7x/EQ1+7D0vqNQwc+wAjE2X0v/8+lu74Crb0uAFx9Pt4qW8z7hV67dGDePv9E5hq2oi7ryvPCeaee+FDPPDQJtSKI3jue2/gnkfux/4Xzgzm3t7zA5SHBtC1+Wu47qp2KM2ytAO9o9/B0cJWrF2ZR9+hD7D8gc9j+rmn0X3/o9jQUkP/4f34YAFgrqtdeirRc+pUHrMk9TBmpIS5XtqIWsq3u3FuQK+oxq9Q6sTIaGmR3ldV7/XkZeLdW52NUDheUOOZRpMZLFYIIFvGm2BLWgmJkZEFg8HrnCmOQY95tlQ2o4Kk/sTqjDSYIz+NUSnmavEvHB/z6+Yet7UcIPiU9zz7uKM3fdHHrQBEipNYr6syq3M6pZE5ZtYLbha4ceM3fO5REAMXRk0UI1x/HChX1Bi0j0KfNi+MwKp9WXoYaYchIpahE0ZwZLRFAzZm0Go0K5NvpPrQcyMDuPLoDsGbOhJmUSQJJplnxKiKlemPtH6uA41g6Hs3timwyIYZ/NniPJkaJCFKbc3d5Z1YOp9R5AgMGumC/v5OzROAIT+yXy+1cTNyacVBLNLD/Um6rgJ7p5HGv5GKanRDRp9Z3ojAPRsh5RpRkKcNwm3fZYstGZAnp9HAYGZAIReTjogsG4EOBequBmp2XaJS096LznLl+Hzmo7GdSxaYG5XTqiCQHmrPzoB9d76I7mWvw+z7cS0SJEXwZ43KzSHmBWj8dwPABLcxqsw8PEazmYdqUWoHwt4HlJG8UNRqEcedG+jv1+Bfv9As5+kz9/q3vofyTz+OO4rA6NF9ePWDHjywcQL/9ulu/M8/d2UAcw8/1oIfvNKLn/upazH4xL/A7t6/vTAw1zmDP/g3T+KRX3kkgLn7bxrDd37rh/jK//gzqB9+Gr/2J+sVzH3nH36In/qnn0eTg7lf+wcz+L//YDV+9e/ehBNv/RjHWm7DupOv4/sjN6L+3Pfw1V/96wq4+MPIXG93EaX+P8EPXtmIe7cONoC5h68dwD/9l2X8vX90M5q9gtDe7zaCuVe//T1s+LkvY63fWDyiL33nd3DTI/8DxEg4f2DudJrli7//+yiuWY8jQz348ldv0ZwmWZRHDz6Ht2cexLX5FwKY2/leN+pj72LTYz+La5dW8doLL+OOe3boqN+cFZl7/ZkncO2Dj6KtcBQ7f+997PjGAzi5/wc4te4BXNfdCubM3XJbDa++1oH7t12Jobe+i4/waABzM7kP8dqrwN13XK3POH7kZQy0b8X1M+/jibfW4SufW3IamHvr5Wdww50PYP/Lu3Cbj20uMEeaZWVyBD966iM8/vDKBjAnOXMDz/whlt7657C8yzzhJz7c2wDmvnbXCfxg70p84eF17ozJ4ejbr+DEsntw5/LzC+ZIs2yvV7H/uSdR33Q/xl58FZu/fC96/GSTMQqYu/P+jdj15B7c8MjdmvenSvzon2L/+N24daNRbJGv4I0nnkDrjscw/uS3sOyBv4iruv2QrYzjx09/hEc/vyWz2uf+dWGROQNzQms99vq38f+zdx3wURXd92x2E0joLQlVekfpINKlKU0QQQFBEAsqdrF3xa7YPvWvoojSRFEQERAB6b0jgvRe0gjJJtn2/52ZN5sNCiyEkHafH1/ae/PmnZl9d87cc+89kOAFil+HplFLsPJwXbRqXA7e5L/xy68p6NzOiQVnkLny8cuw09kE7RuG4cSWuQgp3x5piZtxKuoq1C54dumx6XEwZO6/ZJa1Cq3H1oQrcW3jAojfNhspZToixL0VMUXqoW6RgnCnLMamf6qjUT0T1GdDwpZZWB8ThZN796FVv5tQJvwI1m5MQctGJnDXBu+hX7HyDDKXuHsBNic0wdUNi8CXuBuT5nnQf0AxLPhqJSIqhMDlaIZ2baKw2yJz9pAk7F67Ervc1dC8TsIlI3NnyiyNXATOw/hx9jH07NcEYV4PlsxfjeatamHZ6ji0b6c9z+sWL0Sj1u1hs/ngcZ3Ggrnr0KxTfSyevV2RufCjc7DySG1cfVV57Fy5GGm1OvnJnNu2BYvm+XBtpwaqrbSkeKz+y4mGld1+MucJO4RVS5xo0bAcli8/iGva1TwnmfPZXFi74E80uKYTdq7+DUVqFsCWzWXRvUMtTeZSrkZZ589IKjcAdczwhLixYe5ylOnaHhW8wZM5ZrM0RY+1zExL8Jg8hB9PI3E0C02ziDFprlV8k5U0wFrFq6WSSUZhvqr1vVWQ1siRzA6v8uIZb4zbrWKc2K4iiixUq2KI9MLCkEG2l559Ti921PvCSkNuPEKUsOk/asmVSQmuFztWDTw/4TDyNXoY0wmW8p74n9FknUtf7Jj7XnS/La+migW0pKBZ129Nkk3MjS4Ibr0/reQdxtOlZIZ+T4UubszzSR4YK2ckt0byZuRqKjGMlZXSKGmNN8HMMSW6UqUftEdWSRdV0Ku242qxq2SGuhi0P9W8RXoCvREmUaP28up4O9Nv9axWnJxfBmbJEAPngiJjpmSA8ipYNebooaYHWhWm5sKeBEtvNphYLpP8xcgl1d+IqVUHS3k0rcPUtjPJcwwObJeYmngv46UwRDAw+Ya5n5GaKvqsSG/u67fDQS+TW3uquMng0El4FDmzMpkygYguQ6E3QHViHB2nx80ClpJQY2nVjjPz28hgTU0+4z3WyVe42aTfb5y3Zu4oeXFASRL/u1HNDRbUZqZfnVDFlAxI9+xrYsT7G++fn0j5Z4AunUEvdPq7kd5iXS6EfVF9YjxqaKhO+MF3lzUH+Y5h+zoWUsch+9+jVi1Gv3fZeidmSEoS8I6hWiJQXh/4eTB4pxey14oHs7lnvIcmHtHEy7Iv+jPLMbx8/VYJUAjayTjnOT1zPjgxa9Ii9LilmxoSb1osvnlvBa4dcgV+/DMjmevWIxo/fL8eEaWLIvz4JtibjjormQuHG7vnTMCiQ9EoWsSHY9t8GPD89XCvnoypK4qhebcWiFkyA4nFo1HIeQybY9rjsf8gcy+/WgzffLwF5WqXgi0xFuU6dEHl2K1KZtm44FZM+u4o+o/qjtKFtbFaNfN/2BRbHgXDQuA9cgRX9b4ZFQpuzkDm2lU4ihfHbkWtehEq3qdz59Y4uPjTDJ65tBNb8MvMPbCXsiOicCl07toKm+dkBZnbhcXLD6FUMe35qlz3Suz6dQaq9OqLpJ1/4lToVagQth/747xIS3KiZO02KHg8XWbJmLkmVQ5izfoYXNnQjR37K6NZY+1dOJPM/b12IeJ9RRHicyJujxdNOhfFn3P3oly1iihYsCTqNyysZJaNGxbB8j93olCxcHhO7UdoZLpnjh+2v1cvRayvABzwwJtaCA1bNYDv5HY/mQO8OLh1CXbERaBohA9xMSno2LE1Np2HzC3824cKpTwqti+sRD00ruLJSObuvRb7Z/+AhCJVUSDUjsgqDVAwaVsGMte3ewlsX7sG8a5wOEIcKFurIXB0bZaQuVnTVqFk1Sg44EVSsgON2jWB5+BGbP7HiYhCdoQXKYcGdSromLnWtbBswVLYixShuUXZSnVRIToNa1dshjeEsr4wVL6qAY4umatkluXTNmH91hg4wgvCXiAajesWzzIy53YlYMmc2QiveAOaNXZh8/KNcNnC4U5JRelqTHhxBItmb0PRCrURWTIBhwtciZqejVj+VxoiS+qYyHpXXR4y1zDqbyzd7ERUKcB56iRq1O0AWwCZY8zp+qVr4baHweazoXytlog4MEMlQKlZeifWbfeiRZt62LV6GWJtBeDw+VCm3JW4IuoAFi44iFLRtVH/ynKwe51YMX8NqrZvh8hQL3y2VGz7ZToKtWqD3bN2odngxti7YhnCrmgH+5EVyjO3d+d6pCW5cMJVBlfVSbxkZG7+hgSUL60ToNSo1RDFi+oFFGWW38/eisqVSsHnOo3QorXRuG5J/LN5BY6nRCA0JBmhhWugQQM7tq3chzSvB4muIrj66srYNG8xUktVxJU107Bm1SkUKxaB00ePodQ1vf1kjvc48NcKbD/uRdFwB3xuF9zhNdGqbiiWLlqPsBJFYIcbySGl0brB2clco9aNsH31EsTYCiHc50HCaSdatemgZZbNW2HP+kU4HFIbdQpuww7n1WhW4yTWrNsJW4HCCAkpjnrNq2L7nGUXTOaYzdJIaLgwUAsBK87BxJGp4HqrtpGR4vh3bk0iEhPwb8nkTLFaRdxC7GqhYqQ9gV4MI2M0iySTUMBkm1R9yhDcb8kkA8mclag7NdWJgsz8qTbW0+Vy2rumGJ21yDa73Fb9uoACxIYU6h17nUQg3VOYns3OeO5yXb/96dcDYxbTd/lVEhxTFsLKNmlkVyZeKLCUBBfMXJAzuYnC3pIHUjqr4i4pBbTiEVUR44D5kZ4wJT18UnvA3P5Cx/4seibxTIB3zZ/swVq0pi8w9TonMG26itdh7J5KjKE9k9oRpAseK+JIMsjFqElzb2KLHPoaM1fVM1LWGUD4eTMjteRfudjWkkwt69O4WOUWjJzMn1jCkE8di2RSxKs4UGtT87/mpd/ToiRq6Z5BJSW1Nk5yer+Vh9+SnhpSFEhk/SUlNIJ+2bbetNHeZS291Z5a/o7Xcyy05FKTsMD5wGtJnE2heDXelqxWS8V13KyRhRsS6M+8a20wqDMsJYHJeGlIJt9xfs+imk9688K8X/l9mlvLh00tTCN7NARJcQ3rc0Q5p5FZaqKYnqzJlHLRmweWfNJsllibZClOp+UVtGTopqyIpbAwMXemzAr7azbu/GTVAlHHHOtkKOkbN4Hn69IifC5/v1Utv6zrty0uLs7HIpEnYpPOGzPnJ9b55JvFP09F5S79UDE8BPHH5mHdzpro2Fp7mi7lEUzM3KW8X15vK3bXCqw7WgfXXlMMnqSjmL0oHj2vr50lj32+mLkLvWli7Ar8c7IGGtUsBa/jIJbNO45W7RufvwTGhd4oyAQoF9HsJb3kfJ65S3qzy9hY/J5fcNDXCvWrWt7Wc9w7mJi5c3WdZG76fCf69qx+GZ8wd9yKseKFw7njzYWq7rOS6liZ+kwKbZONT8WIqL9zB9mlAvBNVj4TT+GPhbI8fKxdFhpawC9VUhkK/Uk0THpCLWYzZI/94AKbCwIuuvyeECvlvNoVZ0ILy4tjZG6UVvmTX1gB+ybOzxTspRQ0sLgyFyRGnqR30S3JnJWdj33RsSM6oZRaaKo6YMZzd4n6bVKqX9J+aw/Ef/c7vTaZHkN9uNKYnCQ8oEiy9kSZOEETJ2fkoNoz4EJomPYYpNda0zFP2mtkxemZ+mqW18rEEjHTpfEwmEylHFxdLkATJx462UM6UdMexXQiZORpgZ4ek1qe40VJKdtX3l4r4Y7aLLA8r0ZqRg8E2zBxPyR4JuZOL3KtJBKWR5P9Y5sq2YMlCVReFd4voF6ijiHSMj41py2Sp2sbpkskzeKcGPMzZuauyglt6vBR1myVaNCyPr1Iv5h+m3nPZ8yufpuMnRxnvkP4T5fQ0PXhTGIU5TW2PLnao28RORVbq71mfo+uv1SELgGhparp9fb88byWV1NhZxWiZ380UUl/N+o6gdqDbGJozbtRzS/Gdlp9UJtXViZNI7f0b4LwHWh3qM0FlitQh+XF9WeLDEgdqz4bVq04hY/1OSNZDYzVVCTLmp9GBm+uVZ5Al473058ZHX9s4mJNbHHGmp3a051x08KK3LQ+h7qGnC6XYCTa+t2oZeaXq982ZrMkmaNn7nwJUHKHeb50vdy1ai7mbYyDw8viq4XQ9rrOuCL67NkBL/bOQuYuFrn/vi4l7h/8ueoAChQMAbwORFZvgDoVz14aIjN3v9RkLiVpN1at3gufzQ5fCFC2wlWoWaW4P9FGZvp65rXByCwv5f0upq28SOZ8nuNYMn8pSlTvgPpVz10GhJgJmbuYmRPcNbpouI7VMYt1f5IKKymK2tW2srxxgWJ2/bXHLD12Q8VIBcRZGE+Yqemk5TeWd8OfWVLv7uoU9HrRZMihlqZZsSvW4xgZnk4uotOM65gPK7bDkun5szZaCTKUR8UqSM7rKBNURNSKazJxNTprnU4+oQiMtUj21zjzx4ilZ7rLsn4rzNP7raV+Z+m3VaMt2H4b6Z7JXmqSbugSEHr3XHlBTIHYgDTnAQUe/KnyuIA10ktDHB2hLFacLsHVNf+0xFMvgNPb9xd6tmS0hvyZmmL+JBnWotHEWOrYSbOITPe0Gclk4LibrKQkLLreFz3GVoZEeg3UuKcnPvF7KkwogJXmXm9wWEWkrXlp4ib1poOW37LQOb1zxrNsYje1hFTLSc3c12t57YHWcj8jf9NeKwt+f9ZWQ2iNJ8a0qYmwdc1F9pufi8BsoP6YU/PMZ+03F+6ahGkpbXD9NgldeB3JiZl7/rhGlfxIexpNDKLxPvk3jqzsrJoU62y4mpjqgtm8XtdQ1BtR5vOu32t6zhuCZjzuJk7NvBM0yeS4mDqC+mcVh8sNIut9kkGybsW1GaVDepytJlLK0602AdKTAZnn9mfD9Hst9bvRkDX/RlZAZlM9L/Tmhumbf675ve2WYsWSreu5w/en9j6bwvYZ3sn+Oof6/a82bKzEVkb14N8IM1lAM9XvdE99ukrg3P1WZI6Zu2ITUoKqMxeciZSzLgQBIXMXglbOOvdSk7nL+XRC5i4n2hd/r8ySuYu/c96/Unvm0usmqYWqKg5rFgPpqbeJhklYYRbpXFBwgRIYO6I8Xcprp0mB8poZWZklXTK7tulB9HphY+ROZvfcZEnjvZVsjRnVAhaL/gUwPWeUc1pJOFwkDiohBBdpOnZJExe9WNcSqPQdZhPfpD12TOKS7ikxSQBMjSe1MFNZ7nTGt9zZb5OcRc9xjhkXaIZ4Gw+XkVeZBBDGqeGXL6pU+aYNK1OpJSc0hJF/NbI1jqGeR9rjqmOGjATRxKKZWESdDdTkojBeGJM4Ij2Tnh6HdKme9jeYrJfpHdT91FJM7VkxEjwT82fi9DjH/CVUrGQtukiyLmNBD5zxYBvPgyKYyquqcTBSPjVHLCKr6opZBas1pzPZDy1pnx4M/5wKrE9nYg8NseUCXHlJrfvxUpKp3NZvQwJ0ciJdXsHE3OoYTUoptWQ6Q0IOa/NHbyhpohdImA2hNNkp9SaDflfxd0bKq5PPMG6UiZXs1kaDlkgaabn5zJu4WUM4jXfavBv9700rg65OIqXJv5GwKy+dlU3WeK7Ss95qEpwuG9VzznhgDas36gYT86s/V5aM09oEMpttpi3t+U3Pgqmkv5xDVvF69QzWRoOZy+r9bn1ejJpBbaApb6n1OQ2oHWrKxvjfjZbn+Gz9Nhk5DT4mLtR4y9OTEZ2/3ypmjh/G4ycTUbd2Vb8LP++b8ZzzhELmcs5YXGhPhMxdKGIXdn5e9MxdGAKZ98xd6P3y0/npdebMgtxa7Cryo+Vsmtjo2JRAF7kxtFoCFpCG2oppMvFQer2anj5cZ1G0ISUlGeERhfROvBXjFiiZMpkRNXHQ0kzenxnhwgoYhYhOFa7Sc/uFgpqzGcJliJnfi2h5DEx9MLMYN7JJvUueXhhXL0z0jriRJ+mdaZ04JHDhYRZspuZXjuy3lWBCSVWVzM9kUAxI4pfBIWrqyOm4usDyBCrRAePhzELceIasBA0cF4O7WVxqWRfH3EpwpZJW6Gyoivxb3kAz30zyEjMOOlEEs1fqlOk8/NkiYQOJvM5uqcfRxBYZMs/rTTynWuAG1H7z10/0MyJNrrRX1EqAYi16dbyQW80KenA53wxZ1R5dy6NteX+NlJnEznhxeLFJbW8IpX/OBMSEKkLsJy96nDIkSPkv7UpW9ttfU43yWE0CLrbfJDYpKc70DLiWBFB7P7Uq0p8xMkCVbdL+G8+YYbEmdk7LMvX8MDJA9e7xqwmYBZXeOi1DNp4uFetFBYKJow2Q9RplgL9d692n52xg+QTtoTXlEdieThxizQtTosXaXOKc5WGycqamMf40wl/uQ3ncLGKliJS1+ZL+vtT1PvlupNxZ7wmEgKUCWL4lw/SwEjmZZCZ6blneZhJeK7GLP47aZP204jKVx9DadFCfSSWZTn/nnvluvFz9tsXFxfqYKee4xMxl2xqGZO7Q4eOILF3Uv0uXbZ2RG18QAkLmLgiuCz5ZyJyQuQueNBdwgZZZMqW88VZZ8SSax6VnGzSLHUtyqeVgWgaoyxdYsWRmF9pa3Cub709woBf+htwZL5xJ8GBkcBnrwRmvoV7VBWa0NIsnlZVS1XqzCvEqGZD2rPnlaJZHRi0+rN1/vUuvPXF6uahj5UxyAbXos2p/qXMssmEWckZumPP6rQl5YDZJQ7w1rdYxX1z4+Qt3W7FExkNpsNPJa0iirQmhJ4XyHPhTo1srRbW7bhW1VpsALiaZ0LGFJrZNk11T+Ds9Fb0ZJx3zqEtdqLniX1BbkzogsY1ZtNMfli4H1fPRyBu1d0ZLGtWi1Up/r+auRYh4b1NHMTA+z+8V4MLZqlFnyLvfw2t5UfRcsSSxJh7UIv/+57Vir8yz+qWCRmJsfZZIGjkHDZbaa6prmfkljFYNNpOExRARTWytYuO5pN/Gk688cJZ028gRTZZb80pTkuqAmEX/O8DK6Kjr6wUWWdfeOsqTGedqPM5mE0BvEOh5ZrxzgRJWJcO1xtVsWJi4Sn/spF+GbhWwN+/GgBqW/pg54161PLKm9IsZ23TPpH4jBf6s30Va5mg2QgyJSn83pscPmvmls67qeEq/RN7yIAd2xyRfMdlVjbfQqCtMzKKRwRsvttlEU5suJnFQwMba5eq3LT4+zkdDRM9crRqVxDN3AQuBS3UqydzhIycUmTMT6FK1Le1kLQJC5rIWXyFzQuaycoale+YoU9MLGu1T9VGbAAAgAElEQVSB0KnVtdcpPducyc5mYpHSs/Rp2Z4iCWlp/sLhgdIflbiAu7s+r7VbbBVhtoX4kzyYdtOldFZ2Py5mlRzPhpiYYyhVKsqKX9HkK5BgpDiTVWkDI1HjNfQCFipUxO9hM8TNeA9N7M2/U3pnrOfk995Zqen17rtOU27irdIL5er03JnrdxIKFSp6ifutEyCcGReXLjnUJFYRA7UQdukseJZHy3g3MpSV8Gc0tQo0q1ginaDDxP6YBXSgZNMQPc4dzhvGOJkFtvKOWv4Ok3VQke+AWJzAxDRacmYko5r8mPube5qYNtU3K3mJWrxb3grGC7FGoum7wYDnmDg/TQrVLoUad2ZQZayXkUxqIsokHVqfmXg6AUWLFlfPZUgmf69KO1ibDoGxoKokhZWmXxFNi8gZz7Bfsmd53tiGKiGiYss05rmp3yaeTcVqWYRVy7YNMdFSbiO95udMjYWVXMR8JrXHTWOuvlobB5wXOgaQsbKp6t0QGK9prjNzh+caUszNBaUMUKUtdDuKeP3nu9EQMD32fBarTLxqT3nKUlLURoWJHQ4k57yHSqSjpN6alPMbPU+09zAwptNIPI2nl+3Hx8egePFSal6ZDZ3AbJ98fs7bMJVUSvfT6UxC4cKsU5uebTMw27D/M6yCPE2JGP1ZMxsiJkOsJovaA2k+25eu3zZ/TOV/9pueOYIYk5CC6lXKCZnLypXDWdommTt2IhalSzDFdno9lmzoitzyAhEQMneBgF3g6ULmhMxd4JS5oNONZ85ItkyyALUYUfXEdOyb8cJo6ZOW5ykvmSX/UQtcvyfM1HrTHhnj9TOLc3ON30NnyTJ1PAclm3pRpBYXfu9ZujcoMImBWYiplPcB9cRMAhQlv7OkdKY4NFsPjAsMzDbIBaWWKWlyaxaE/sWh6pz2AGoypCVKGfvN9pn9Ue+iGy+WP0towI79pei3ii9i3aowZsULrt/Gw6mR1vX2zNgGxhapRaSVPCLdA0mPZ3qCBb1o01JcfY72jlD+Sm+LKTWg48nMuSaZgRXzZbnOVDykNacMrjqzqt71Dywc7Zd3qjHQhMzgbRbPvFaXCNCeM1MXziR6MUl7TAIWNbZWFlOTCMPvrbUyG5oPmKkHGFio2RALk+Ev0NurCSk/O9qTzT6p8htuLVPTkjUrEYaVrCcwY6xeYGssTEIef2ZYf0bH9OQn2dVv5Umkd9XKdHu+fqtxseJazYaQ33tpxbkZz2ogYTZ11ozb1cTL8dp0T6Yld7Rqypn3VHqheBI1t5VVNJ3MmBIERsZoiLz5DKjYR6senHmfqDhcJe/WY5Tx3aiJtl+ua3mrjRdMfTYsr6RJamPmovn86XpzxjOp5Y0Z3jEWjip2MMAzFig1VRmArcNgTtKpyweYwutWDUUrblRjnp6sxXgB9ZzV801vPqT3zYyTyXp8OfqtZJZ87hRnitoZkkMQEAQEAUFAEBAEBAFBQBAQBAQBQSBnIECSWKRYUe2BJ8EMqNeo6syRAaelpqFMZKR45nLGmEkvBAFBQBAQBAQBQUAQEAQEAUFAEEBSUhKSk5OU3NIoHbSyAlDZLOlWZ3mCyKgoIXMyYQQBQUAQEAQEAUFAEBAEBAFBQBDIIQiQzFEKb2TypmalkleTzFHPmZqSiqjoaCFzOWTQpBuCgCAgCAgCgoAgIAgIAoKAICAIkMwxHM5frsaK81PxkjExMYwYRlqaS8iczBVBQBAQBAQBQUAQEAQEAUFAEBAEchACJHPMCGqSxehkNx5dU9QUDWdGIfHM5aBRk64IAoKAICAICAKCgCAgCAgCgkC+R4BkzulMBktGsCQDawfyUAlR4mJjWUFTySwjoyQBSr6fLQKAICAICAKCgCAgCAgCgoAgIAjkGARI5lJSnDAlXfzlHFhFhp459pQ1IySbZY4ZM+mIICAICAKCgCAgCAgCgoAgIAgIAiqbZYrTqepXpqWmIjQ0TNWuVDFz4pmTGSIICAKCgCAgCAgCgoAgIAgIAoJAzkRAxcylWjFzsMHLLJY2XYzdFhsb42NaS5UARUoT5MwRlF4JAoKAICAICAKCgCAgCAgCgkC+RMAkQLE7HPB6PDpYDjCeuRgfs6F4PD6UiSwjpQny5RSRhxYEBAFBQBAQBAQBQUAQEAQEgZyIgI6ZS4E9JATQPA66YrjNqjMHmyoaLtksc+LwSZ8EAUFAEBAEBAFBQBAQBAQBQSC/ImBkliG2EHgZJ2cLURJLt9sFW3x8HPOgqNoFkgAlv04ReW5BQBAQBAQBQUAQEAQEAUFAEMiJCGgyl2rFydnh83rhU645WDFz3uCKhh85cgQRERE58RmlT4KAICAICAL5CIG4uDhUrlw5U098+PBhFCpUKFNtyMWCgCAgCAgCgkBmEYiPj8cVV1xx1mbSE6CEmHA5MOeJJnMxMT5HaCiSk5LPW2cuNjYWJUuWzGx/5XpBQBAQBAQBQSBTCOzfvx+VKlXKVBsxMTEoVapUptqQiwUBQUAQEAQEgcwicPDgQVSoUOE8ZE575nSsHMPlSOxssMXFxfk8Hjc8bs95ZZZC5jI7VHK9ICAICAKCwKVAQMjcpUBR2hAEBAFBQBDICQgEQ+aczmQ47A64PW7Y7XYwfo7eOVt8fLwvLTUF9NSdL2ZOyFxOGG7pgyAgCAgCgoCQOZkDgoAgIAgIAnkFgWDInIqZUwksbVa0nE/xN1t8XJyPf0lxpiDyPHXmhMzllSkjzyEICAKCQO5GQMhc7h4/6b0gIAgIAoJAOgJBkTmWJnA4VG05HiR1Xq+XMstYHzWXKU6nkDmZVYKAICAICAK5AgEhc7limKSTgoAgIAgIAkEgECyZC7GHKALHsgQsHk5ypxKg0DOXluqSBChBgC2nCAKCgCAgCGQ/AkLmsn8MpAeCgCAgCAgClwaBYMic2+3WJQkYJxfCeDl66Gy6NAHddJRZnq9ouMgsL82ASSv5DwHuopw+fVqlQWfQ6vkOj8cDpqEtWrToWU91uVxIS0uT1OrnA1P+nicREDKXJ4dVHuoSIUAbkpKSkuvtA+1mwYIF4XA4zorMqVOnULhwYeWpkEMQyK0IBEPmEk8loECBgqq+nA02RepI6GynEhJ88QlxsCEE5StUUPrLsx1C5nLrFJF+B4sADeDvv/+e4XPA9Oe1a9cOton/PI81sV577TXcf//9/tSzu3fvxj///KPOL1euHOrXr68I3B9//IFGjRrh448/VteceXARyw99eHg4Fi9erNqUQxDIbwgImctvI57/nnfHjh3Yu3dvhgdv2bLlOTf5WDtxzZo1aNCgAWbMmIEHHngg08CdOHFC2ZrQ0FBceeWVqhbWihUrULNmTWzcuBEdOnS46HvQ5i1dulRdT9LG5wsLC8OkSZPQqlUrTJ8+HZ07d0a9evUy3IObmePHj0e/fv3w5ptvqueMioq66H7IhYJAdiMQDJlLSXHC63EjNKwgvF6PKlFA2aWKmbPbHSpmrnSZMkLmsns05f7ZigDJ3KJFi8CdvnXr1qF9+/aKfNFoJSQkqM8HvWXMKMR/9Lhxx5C7giRs/L5IkSLqGbgr6nQ6Ubx4cbAY5CuvvIIHH3wQFStWVH+fN28ejh49ivLly+Pvv/9G1apV0aZNGyxfvlzd78MPP1RGikaL/eFBrx7b4r24I/Pnn3+qNvk9f0+CR4MohyCQ1xEQMpfXR1iej5t9nOe0RbQ71atXR7NmzRSpIgmirSHxYb1Evvtpc2in9u3bp2ow/vzzzxg+fLiyUyVKlPADSlsRERGhrqV9ofeLf+dXyrhos8zBn999911FrGgfaevq1q2LnTt3Kpu1adMmRRxpm3gftsf+8Ty2x58D782+0k4WK1ZM3eL48eMYO3Ys2rVrp2wqn/WRRx5Rm6otWrTA5MmT0aVLF0Xm2G/ew9jCBQsW4Nprr8WYMWOUHYyOjkZiYqI6h+1TuZKcnKw8drSRxPBcDguZcYJAdiIQDJnjmjKUCVBMoTnloWM2y/g4n9fjRWpqGqKio4TMZedIyr1zDAJHjhzBhAkTMHr0aNWnZcuWYdasWcpI9O7dWxkrGhkaRBqHypUrY9euXcrYjRo1Shm2Tz/9VBmTKlWqqGvoZTuTzNG4cKeTu5sHDhxAx44d8fnnn2PQoEGKzL3wwgvKkLIdGm8Sy+bNmysDX6tWLUXm7r77bnzyySeg55z9uu+++1CyZMkcg6V0RBDICgSEzGUFqtJmTkSAtoibfrQPJGt839MekCg9/fTTeO655xRh4vu/cePG2L59O7p3765sUIECBZTdoveMpIjHl19+ibJly+L6668HCREJWdOmTfHLL7+ov3ft2lVtZPLgPd555x1lV2jvSIwWLlyo7E3fvn2VDdqzZw9KlSqlPIK0geY+c+fOVW306tVLEb4vvvgCtK0kVk8++aQioyRz7CftJsnc//73P9x7773KXt52221KqcL2SFTpaSS55Pc9e/bE7NmzlU394IMP1Fe2/eOPP6o+XHfddYqUEjuGN1SrVg2DBw/OicMrfRIEFALBkDkTMxdit4M1wvVGBbRnjh+stNQ0yWYpE0oQsBA4k8y9/vrrSv5BA7p27VplVCk7ueeee9RO4qpVq5TckZKQOnXqKGNKkkcvHHdHBwwYgIkTJ/6LzG3evFntUnIndciQIYqsBZK522+/Hd9++y2ef/55ZYCvvvpqtfMYSOZat26tjBwNM9vjruk111wjYykI5GkEhMzl6eGVhwtAIJDMkagcO3ZM2QHaBm4Ufvfdd4owcaOPNmDlypWKzH3//ffKRpFs/fTTT4pAkdwdOnQIU6dOVTbrs88+U94t/r1Jkybqrhs2bFB/o+eO60PKIEn6aJ/Y7rZt2/6TzP31118YMWKEIlxvv/22IoRsY8uWLejWrZsiX8OGDcvgKSSZ47lUo9AOMuTgzjvvVN65QDLH+/fp00c9t7Glb7zxRgYyR5yuuuoq1WeSQJ5Pgsr2IiMjRbUin6ocjUAwZC7VKk2g6swxXo5lCUKUzDLOxzA5Z7JTEqDk6GGWzl1OBM4kc4899piSrfCgMaS8xBg8krmTJ0+iR48eiriRwNHwcDfUSB4ZA0eid6ZnjruZ3EmlcaWho/EJJHM0vtyhJEGjtJIeO8pbAskcY+1ouLjTyoPxfYwxkEMQyMsICJnLy6MrzxaIQCCZYwwdyQw9cVSD3HjjjYq0kUTRTnBjkVJ9kq6ZM2fioYceAkkWY9Aef/xxf0IUesBob6ZNmwZuGtLOkPDwoGTz1ltvVbbOHFSH0L7RDlHuya+8d6Bnjp9JkkcuSt977z1F/kziEnr+KJOkxyzwIJkjoXz00UfVBig3TmnnGDMeSOZok7du3arkm/SyUdFyJpkjKeQ9qYyhx4IbqySiJIb0KsohCORkBIIhcy5XmspeyXg5Rei8VgIUyix1NstUlImUmLmcPNDSt8uHwJlkjpr+Tp06KUPBDxzlICRs3L38LzLHIHSew2v4PeUeNDRnkjk+EQ0Od1NpCBnMHUjmKJ95+eWXVTsMOqdkk8Y6kMzxbzTUDACnJIbSTRO3d/kQkzsJApcXASFzlxdvuVv2IRBI5hhLxrgZqi8YU03P3MWQuSVLluC3335TcdpUmlDWT5UH5fuMa6Ot4dqQnkBuIJLAkcwxGQrj53g9iRuJJe0ONyYNmWOcGuPYSCjpKSNh48HQhLvuuksRQXrguNnJv5G4kTySMPJZhw4dqqSXgWSORJCx5YwZ5MYq+3UmmSMxpYKGXj4SXcpOuYkqZC775q7cOXgEgiFzTmeymtcMjzOxoCqzJckcbyWeueABlzPzPgKMB5g/fz5uuukm9bCUqcyZM0e5tRlkTf0/49xoSBmkzjgGBmtzR7RMmTLKS0bpI40Wdzm5G8ldUu6Eli5dWrVp5Jn8npp+xinwXHroaFxpOGlcKX9hvAQlntyVbNiwoTKoJJYkgZTXsK/sB3dB+TP7KIcgkJcREDKXl0dXni0QAb7fSZb47if5oXSQUkbaDSo7KPmnjJEkh4SHnjhKLim3pM3hZ4WJvWjPjFqEybdoo2ibqCahjWNSLipKSOSo7uBikff5+uuv1eYkk4pw85D2ZcqUKUqRwt/xZ24ism9UqBibyQ1PEk96DGnLaEPZV3rWBg4cqOwZSRpJHg/aLyY6YTgByRxj5aiAoReO19H+8hzKPOm948Ymn482kl9JImk/SS7ZL5JOxrvTgxjoZZTZJQjkRASCIXOpqSnK88w4Obfy0gGO0FAdM0eXHXWYkVGSACUnDrD0KXsQoFELrFtjsmj5d0N8Pv/OCHtoNMyB36vCjjab+ndme7o+iNpL8Z/D7815/MoAchovGlASN0pGuLNpDl5v+hjYv+xBTO4qCFw+BITMXT6s5U7Zi0CgnTA2wtgNfg20M8auGHt0pr0KfJKz2ThjswLtjDnXZIPkff7Lpp1pM42N4nUkhOPGjVP2rEaNGv6uGNvFXwTaM/MM3BRl0hcqW3guM0MzSyc9cDw/sB+mrcB+Sv257J2/cvfgEAiGzGnPXBgYHqc/W3Z4PR5D5qB2T6Kjy0o2y+Awl7MEgcuCAD2EZneTmn/ubpq4hsvSAbmJIJBDERAyl0MHRrolCJwFAWbNpAeQiVFMaYJgwaKXkXX3mFCF2aMptxSSFix6cl5uQOBCyJzZwFEFw/lfbGyMj9lQXC63eOZyw2hLHwUBQUAQEASUdMwkJbpYOBgbRPmaHIKAICAICAKCQHYiEAyZS05OgsMRSn+8InGMlwuxMZtlbKyqOJeakipkLjtHUe4tCAgCgoAgEDQCQuaChkpOFAQEAUFAEMjhCARD5ihVpsRSyStZloChOfTO6TpzgCstDWUiI0VmmcMHW7onCAgCgoAgAPHMySQQBAQBQUAQyDMIBEPmnMlJsDtCVX25EHuIkhqrGFfKLMnwUpKdiIyWBCh5ZlbIgwgCgoAgkIcREM9cHh5ceTRBQBAQBPIZAsGQOZbvYJyc3e5QX+Hj/wJKE6Q4JZtlPps38riCgCAgCORaBITM5dqhk44LAoKAICAInIFAMGTOZLMkkdNJUEJ0/FxsTIzP7rAjOSkZUdHR55RZMguRSfcqoyAICAKCgCAgCGQXAiwazHpVmTl2794tGfEyA6BcKwgIAoKAIHBJEGAMXNWqVc/aFmsNM2YuxGbTZQlYb87rZXU52OLj4nzUXZLMna/OHFkj08LKIQhkBQIs9MnK9nIIAoKAIHA+BGjYWNw4M8eBAwekmHBmAJRr8wUCKSkp/mLj+eKB5SEFgWxAgEXvWXbjbAdtXloaE6CE+AkdiZzy0MWcPOGj9pJ15s7nmTtx4gSKFi2aDY8ot8wPCHCispaaeH/zw2jLMwoCmUPg6NGjuOKKKzLVyPHjxy+43lWmbigXCwK5EAEW7S5RokQu7Ll0WRDIPQgcO3bsnOV2jGeOBQnoxWO+Ex42JkGJjY318Q+pqS5ERp07m6WQudwzKXJjT4XM5cZRkz4LAtmDgJC57MFd7pr/EBAyl//GXJ748iMQDJlLS00FaxMwi6UqGE7JpVclQIn38RcpySmIKnvumDkhc5d/cPPTHYXM5afRlmcVBDKHgJC5zOEnVwsCwSIgZC5YpOQ8QeDiEQiKzKWlWh45H7weD5NZguXlrDpzPlU0XGSWFz8IcmXmERAyl3kMpQVBIL8gIGQuv4y0PGd2IyBkLrtHQO6fHxAIhsylOJ1g0kp64/hfCOPn7HZN5sjuXC73eROgiGcuP0yn7HtGIXPZh73cWRDIbQgImcttIyb9za0ICJnLrSMn/c5NCARD5nQ2S8Dr86laczxUAhRdNDwETpYmKFv2nMknhMzlpmmR+/oqZC73jZn0WBDILgSEzGUX8nLf/IaAkLn8NuLyvNmBQDBkzuVKU145ZrFkAhQSORU7FxcX52OdArK93CCzTEhIQOHChWG36ywucuQdBITM5Z2xlCcRBLIaASFzWY2wtC8IaASEzMlMEASyHoFgyFxqaoqSVjIJigqWg/bS2eLj43ysWeBMdl5UNsudO3dix44dGZ6ydevWWZbuuWfPnhg7duy/isXGxMRgw4YNuPbaazFr1izVH6a5b9asmSJ/cuR8BM5P5jhxbRkehLsS/B3nNQ/9M+d5+nlnngMqjdVp6dflfHSkh4KAIBCIQFaSuX379mHhwoUoVaoUWrRoob5OmzYNTZs2xaFDh9CmTRsZDEEg3yBwLjJnbG6W2FN6HbRBP8PyXzz0XvsJfBn2A/qmjEQpa71w8a3JlYLApUMgGDKXkuJU69vk5NMoUriY+mz4PXNc2aalpaFM5IWXJiCZ27JlC5YsWYKSJUuibt266NChg/KcFSlSBG63GyyEx/p0n3/+Ofr06eMnevHx8ShUqJAiXYmJiap4q/lqCNipU6eU17BMmTIKMUPmWF+I17P2Ce+1fft2PP/885gyZQr69u2Lfv36qd+vWLECXbt2Vf/M+ZcOemnpUiJwLjJ3ZMdiTJ3wPq4aMAnt64fCF5KM9T9PwTFbJMJLlUOrpg1x4I/fsSbNhqJh8Ti8xY7+9/fF4fXjsPFAMThcCXBX7Yd+zZOw+KcNSAhxIu1kPGq1uQkNagjZv5TjKG0JApcDgawic3v37sWbb76pbAiVIA0aNEBUVBTWrFmDevXq4e+//0aTJk2UbXM4HOB7i7aO9os2hnYnsB4rwxMKFiyIsLAwsPhysWLFLgc8cg9B4JIhcDYy50qZhk/fPYUKdUogBKeRmFAefQd1RERo5m994q/XMHtVdRQp5kCh6Cbo0rJS5hulF0PI3CXBURq59AgEQ+acyckIsYfAYXfA7XGrEgV0yKkEKNz6YDbLyOioi46Z++STT1QB1+uvvx4HDx7ETz/9hPvuuw/79+/H119/jejoaMyYMUMZxdGjRytjSZJGw/bOO+/g008/BY0zzw8NDcVbb70FErkXX3wRLpdLFdJ77bXXcMMNN6jzuWvK84YNG6YQDSRzQ4YMwYcffqjaZhtPP/20uubBBx/ESy+9hNKlS1/6UZAWM43Aucjc5mUzUMr1O3aUekeROefBKfhweSvc3qEAYAtHyZJFsHrWLBRt2xXVIk7h97EvoeF9L2DjO1+g9WOPIcKxF2932IA7Ft2AEnqvDyf2rsCGuCvQuVHZTPddGhAEBIHLi0BWkTmSNW48Pvvss37ixU3CsmXLom3btsqe0Yb8888/4GYmCR9tzObNmzFz5kxF8J577jlF6J555hklUaNnr1OnTli1ahVefvlldY4cgkBuQeBcZG7xny3RsUsF9SgbZrwPV/3b0ahCIqZ/+Dr+3BmBxr1H4Nau1bDjjyexcRuwZJsLzbuNwMBeteFL3Yvxb43FxlgvOlz3EHp3rQLzyfjr23JIbLYHzWsV0DD53Nix7huM/3I54orVwn0j70Xd8l5MnLMUpWPmYKl3IEa1S8FH42Yh/sRh7Esoj5feHYbVXWei95qHUcJ+GB8+uhXDP7gKk0O1Zy7s5HK8M+YHpKQ50Hf0U2ha/B88OCkB9Y7+hA37iuLGW+piwQ+LYCt5Ne59YSiiIo5i/JNvYltsEprc8Ahu7lQjtwyh9DMXIBAMmSNv0sozXTjczsLh9FzHM2YOPqSlXpxnzuBzPjJHw/jGG2/giSeeUJccOXJEeeG++OIL3H777Zg9e7byvnE3dNy4cahduzYo1zx8+LAieTSKX331Fe68804ldeG5I0eO9BvFs5E53uvRRx9V5JAks3z58orJypHzEDifzPLkkvuxpbgmc4eWPYRPl/XHTd3CcXj1FpS/rh+qh+/Ht6+Mwa7whrix7+1o2Ow4fui0GTfMvgFh9pMYV+wDdDr8CioX9MJnT8TCz79AtV6jUKm0LKxy3myQHgkC50Ygq8gcVSrceFywYAGqVKmCO+64A7/99tt/kjl652iHYmNj8fjjj2P48OFKhnny5Em1AcnNybvvvhsej0cZXnrmuLEphyCQmxAIlsztW/IrtqA5rohfioRm16NVNLBm4r0Ib/sx0tY/h7CGz6F+eTuWfzEYvmu/hu3n4SjS/zvUL+fF0q/uREinCbi6kltB40nehbk/z8eW3eHoe3c/lPNtxuez3Rg5uBUciMe06XNwU+8eeO/dybjxrmGoVDQEy+d8i+rX3IySactx1+tF8fF7JfBd3R/OSuZK+lLh84QhNW4Dvlocjrs7JWPI00fw6bvd4T01D9O+K4Tho67GkSWPYWXYGNzQwg6Pi4knPPh88lzcObB7bhpG6WsORyAYMpecnISwsAJwu11KBUIBsgo2io05qWLmyPYioy6dZ47xBfSEGc9cIJnjbiaJHSWSp0+fVsaOhpMSzS5duijSRoNHWcr06dPVruayZcsU8RsxYgQiIyOVB/CWW27xE7NzeebojXv77bdz+DBK9y6IzC19EEtDP0T/5h4c3fEL/jh+Naom/QZbnf6oV/xvfPfMdFz3+lCsGDEH3b+5E+GhR/FZucnove8hRNkTsHrGNKTUHoD2tSIEeEFAEMiFCGQVmTNQUNVhvHA0mrQ7DCEI9MzRhg0dOlR55bhRWadOHb9Nqlq1qpJjMm5bDkEgNyMQLJnbuWAqDpfsAtfW/2HF4YIoZLcBjgLocdMwODe+gRJNnkXF0nYcWXQHloU+geS7P0b7FWNRMcKLf37phk1lfkHfFhk3V1NP78C7z6/EgAejsXB7ZQzvrL1hE74dj1tv6YcPv1uJUUM6qt/F7/0Tr363ChWLlkevIYNRsdQejK+nyVxJ2yG8N3or7vigofLM9Um9HYkLfsKcjYeQlBQDZ9mBeOrGFIz4oBDGPV0TiaeWY+7UwrhxRAPErX0FC1yPokPkb5gx9yBik1OxN7EC3n9+QG4eVul7DkMgGDJHpSKTVpq8EJRcqtIEMYrM2TJdNDzQM8cYAZK1V155Bb/++quKqSOZGzNmDB555I29xCoAACAASURBVBEVSE5DOXjwYCVPIUH7LzJHA9mrVy+1q0liSDJH6SbbofeOO6YkgDwCydzAgQOVJ487rO+99x6uu+463HTTTZgzZ46SupAkypHzELgQMpd28g+8+6YL97/WDXv+mIikOr1xZMk3aDXwHpTxOfHnlwNQvvv3OLniHUS1fgRFT83Ha1Mq4bWnK2HJh++gTM/HUK+iELmcNwukR4JAcAhkFZmjl42L13LlyuGjjz5SoQEVK1ZUskpK+GnDunXrpn42ZI6xcvz9ww8/rK6jfdu2bRsWL16sSB49dbRj3Nzs2LHjOcMZgnt6OUsQuHwInJ/MlcPJXXMw7rNduP2Fe5G4eQpmxHbC/deVhteTAJ+tGNZOeRCn6j6Pa+u78OXgF9Hyo49RZN0o7Cz9Iq69KhRTnvocTZ97DNUjPIDNg5iDcShRvjQ8aUfx/iuLMOLJFvj05fW48+UbUcy3EdMmHsWAQa0ykLndv87D8aZt0TJSSzO99nj88vCLaPbsWBQ6vRRPvXICr/1fK0Xmert7YladSeixejTS9kzBhBV1MfrGtLOSuT/cD6DE/NtRbMgPuLLCHrzxyu945pnhl28Q5E55HoFgyBx5DVWWVHqwNAH5m0qAEhsT4+MvyfYyU5qARIlxBCYwfOLEicrYVa5cWQWHUz7JLJPr1q1TSUwYW8D7Mg6ByUlI+CiBbNSoEebPn6+MJGPiSPyYWIUePJK3L7/8UsXJUaJJbx2JG8+jhHLq1KnKmDLOjgcD0q+55hq0atVK3euDDz5QMhi2LUfOQ+B8ZO70P1NwKLwfapXXZSkO/z0Pv87fgTLV2qJ75wZwJezCT1PmIdleFNVbdkWbBqXgOn0QP0z5Ecm2auh7W3cUil2H/01Y5H/4Sg374cYOFXMeGNIjQUAQOCcCWUXm9uzZgwkTJqgEJ7RJN998s7IljOsm0SOxo51iqABtW/v27VU/N27cqGwcVS7du3dH/fr11abj0qVLlQ3iz4zHox2T0joyuXMTAmcjcx7XOnz94UKcCrEjKrIRuvRpj9LhXviQgm0Lp2HBxhOIKFEP/W7uir0Ln8TRxCtxIC4F9Vr3RcvaReHzpWLxjKnYm+DGldfciIbVimpYbG7sXzIRv6w9Ca+jNLr0uRE1yxZC0ol1mDljJU6HVULv3tehTGE3FqzajQ4ta6trti6ehPlrT8DjtSM01Y0bRj6MwqdX4qf5f6Fo8Qook1QRzQaVx5p71qPhx+1watt0/L7iJEqVaoCClaqjY+1kTFgQhiHXRSElZTf+WlMAjVqXR/L+X/G3uwvql9yAyT+uRUhoTURXrYxrr6mSm4ZR+prDEQiGzDGbJUsTkMTxH5OgKLklPXPcMfS4PZkic2dLCa9Zo8+/E2m+P/P8wJ/PPN/gf7a2zN/PbFu9E85IUR/4cw4f13zXvfORuXwHiDywICAInBWBrCJzvOHZS5z8uzv/LoOSbnf4TnvqqafUP8o0z7RJMryCQG5A4FLUmdsy90UlsyxfKmtyFngd8Zj90XfodMd9KOBIxerPbkb4ddNQv2LW3C83jJv0MXchEAyZczqT4XCEwsOYOUeovyyXLTY2RsfMMZtl1IWXJshdUElvczICQuZy8uhI3wSBnIVAVpK5S/WkLNnDJF69e/dW3j05BIHciMClIHMn9i5FwahWKBKesVbspcTjxL51WP/XcXg8DpSvezUaVCl0yerTXcp+SluCwH8hEAyZo2fObnfA6/Vo75w1w1UCFGZCcbvcF1VnToZEELhUCAiZu1RISjuCQN5HIDeQubw/CvKE+QGBS0Hm8gNO8oyCQGYQCIrMOZ2wO+xwpaUpD50thAlQvLDFxcZSAymeucyMgFx7SRAQMndJYJRGBIF8gYCQuXwxzPKQOQABIXM5YBCkC3kegWDIXGpqivLG0SvnVSFsLJVhJ5mL8fEXrjRXpkoT5HmU5QGzHAEhc1kOsdxAEMgzCAiZyzNDKQ+SwxEQMpfDB0i6lycQCIrMpaSohCdM6mgLsbF2OLzaMxfjc6uCpj5ViPtcCUJYcqBoUSvbUJ6ATh4iJyEgZC4njYb0RRDI2QgImcvZ4yO9yzsICJnLO2MpT5JzEQiWzIWEhMAfDKoqhtusOnOwqXTKmSlNkHPhkZ7lFgSEzOWWkZJ+CgLZj4CQuewfA+lB/kBAyFz+GGd5yuxFICgyl5oCkjnlmbOFqO89Hjds8fHx5HUqZq5M5Lk9c7t375Zip9k71nn67oElKfL0g8rDCQKCQKYRoDGrVq1aptoRm5Yp+OTifIKA2OZ8MtDymNmKwPlsGh0edLyZODmflzUdFYWDKk3AX6Slnb9oOAumsoC3HIJAViBw6tQpVYRXagFmBbrSpiCQtxDYv38/KlWqlKmHiomJQalSpTLVhlwsCOR1BBhiwzAcOQQBQSDrEDh48CAqVKhw1hsYMhdCNmdV+PDXRCWZc9gdSE5OPm8CFCFzWTeI0jIgZE5mgSAgCASLgJC5YJGS8wSBzCEgZC5z+MnVgkAwCARL5sjllEOOnM4WouvNxcXF+ai39Lg9560zJ2QumOGQcy4WASFzF4ucXCcI5D8EhMzlvzGXJ84eBITMZQ/uctf8hUAwZM7pTAYdcG6PW2W1DLGxzpyPMXNxvrS0NPiYzTIy8pwSNyFz+WtiXe6nFTJ3uRGX+wkCuRcBIXO5d+yk57kLASFzuWu8pLe5E4FgyJyOmWOlOe2cU//vA2zxcXGq6lyK0ykyy9w5/nmm10Lm8sxQyoMIAlmOgJC5LIdYbiAIKASEzMlEEASyHoGgyBzrzDkc8Pm8qkMkdh4P68zFxfqY2tKZLGQu64dK7nAuBITMyfwQBASBYBEQMhcsUnKeIJA5BITMZQ4/uVoQCAaBoMicMwUhDhYN9+gSBR6PIne22JgYH1NbulxuRIrMMhi85ZwsQkDIXBYBK80KAnkQASFzeXBQ5ZFyJAJC5nLksEin8hgCwZA5t9sNVZKAcXIhjJezPHTMZsmUKKkpKectGn62mDk2vnPnTgVrVFTUecsXnD59GqzvU79+fcUseRw6dAjFihVD4cKFVTE8PlR0dDTCwsLy2HDJ45wNASFzMjcEAUEgWASyiswdOHBA2TFje1icvGDBgihevHiGrv3+++/KXrVs2fKcXXa5XNi3b1+GcwoVKoSyZcue87odO3aoNNW8T+3atVGzZk3/+exjgQIF1AasHIJAViMgZC6rEZb2BQEo3nO+0gSJpxIQVqCABZcNoDuOxO7UqQRfQkIc4AtB+QoVLjgBConcE088gSNHjsDj8eDqq6/GAw88oG4UWGjS1ELg77ds2YKPPvpI/QsNDVXnPv7448o4vfjii2BClpEjR+KVV15BuXLlVDs8TP0xKWCZN6f92cmcDzuWfILHXpqGOm3ux5hnbkCIVWMjbyIhTyUICALnQyCryNwHH3yAFi1aqH88Ro8ejYcfflhtLgbanrfeekttXN5+++3/snWBtTK5EB4wYIA6h/aSNq9du3Z47rnn/I8YaNvML2kLR4wYgQ8//BDXX3892rZt67eD//d//4caNWqgffv2GWzj+TCTvwsCF4PAuchc7P6f8Wr7U3h+960oCsCVsBYvPfg4NhxuiDGfv4wGlcL9tzx94Gc89NDHiA3vgNfHPo4apfRmPuDBntVf47mXJyLR0QjPv/8GGlW0Y/eaL/HQMxNRofmdePmFASgZApw+vgKPV1mD55LuQxSAvfMG47Yxh9WaoE2Fp/HsN9fC4b+jFwe3TMT07TUwql8LuLAZj7W+B5vCuO70orSrG/73+xMoba2NF0x9Hm/93xKUqHQtXvnoSUSeXoe3XnsFy9a70LH/43jkrjYItevGfb4ULP/uGbz+1TZ0HPoS7h3cFCFph/DN88MxbV007nj1ffRuXtyUA7sY2OWafIZAMGQuJcWppJWhYQWU1JLJT0LsITpmzm53qAQopcuUuWAyR2/drbfeis8//1wRLxIxh8OBefPmYfHixWrnkAbp119/RUJCArijSKO0bds23HXXXRnIHP8+dOhQNG7c2E/muIM5fvx4HD9+HK1bt0aXLl3w1VdfoUGDBmjevHk+G+q8/bhnI3Nu1yZMemMPbn6qN46s+g7fO3vikQ40G3IIAoJAfkUgq8jc2rVr8eOPP+LVV19FfHw8Xn75Zbz++uv45ptvsGfPHlU8+e677wZJH8lcjx498PPPP6Nv376YOnUqDh8+rDx7tG+ByhKqT7jx+cknnyiP3uzZs7Fs2TJlL2kjSfTmz5+PkydPKiLJ5+vYsaO6D8+hiqVixYoYNmwY5s6dq2wr35k8j7+TQxDIKgTORubc3o344cdNODHaiyG7h6KINwET7x+PZmPuQ/VCJzBp6iIMuqW/pmuphzF27Hrc+Uh3FPLsxfffLcWA4YOsLrtw5EAiylQsCaStx4/vHEK/J9vihwlzccOtNyJx13eY8kMzDH8UmDlhBfaOTMStySRzPmyZ+h5i2jyMdv/h6D608VcsXH4KyZXL4o5u7TLAc3zTREza0Qn39k7CvO+2of3gbkiNS0CxMiWRsGMKnpjVEu8Pj4AzrDSKh9uw8Pv/Q5Uut8G+/XfsKNwVDXyvY9Lm4bj3lrLYOH080OhGYMNsJLbog7ZRTvzxybOo2P9t1CyTTi2zanyk3byBQDBkTpUmcHAzwio0B5/aMFDZLClrTEtNQ2R01AWTOXrjnn/+ecTExCgDRykIDQwN4YMPPoivv/4a9erVw65du5SRe+yxxxSh+/LLL5VRo3yFBz1zPP/NN99U7XEnlEb0008/Ra1atdC9e3c8/fTT6t+aNWsUmatatWreGEF5CoXA2cic6+CnGDuvCx4dVhXeuIUY/Fw4xn/YAiLAlYkjCORfBLKKzJHAkRy9++67WLhwoarlM2jQILUBWbp0aUXI7rjjDixfvlz9bdWqVcp+0c5t374dpUqVwqhRo/DUU0+hadOm/gE6k8xt2rQJJUqUwIoVK9RGJzcnaffokatbt64ikPT60VYyBOGee+5Rv7vvvvsU2axSpYoidCkpKcrTJ4cgkFUInMsz58F+jK+6AP12D0Vh5y48/Po+vPFiR9DZNWHcBPQebnnsEvfg7e8P4bHhrWH3OfH91InoP+D2M7rsRfyxH/HHDw3Q455TmPWmF31Gt4AbOzGh3RL0/2MYwu0n8GWR79Er8R5EwYut08fg3Zn7EGIvhh633I2eHapnUO6kxG7Bj2uPYmDnTgH38uGHD79Hu1H9UdJ3GIt/+gste18LhyseB4/GYfPcGXC1vh996tiQHH8QR4/tx8IFmzBg2F2I/3sZDhdrhdAVb+FYk9HoWh04svVXLIxtiEJHf0OHfsNRxAYcWvsqdthHokPDklk1LNJuHkMgGDJnYuZC7HawRjg3+SheVEXDyfBSU1IvujQBYwJoxP744w8FLY0SiRh3LZOSktCwYUO1s3jFFVdg8ODBiox9/PHH/yJzNFSUjxw7dkyRv2eeeQaPPPKIOq98+fJ4++23ldeOu5Vy5D0EzkXm3p/fDY8MrazJ3DMFMf7jlkLm8t4UkCcSBIJGIKvIHOWQJHJUhcycORPvvPMOKleurOwPwwm4GUmSxZi2OXPmKJs0ZswYJCcnq3Pi4uLwzz//KNvVqVP6AjKQzIWHhyvFycqVKxEREaFULV27dlWbn7y32eA0ZI4ySxI2tk+FCgkkyVzPnj2DxktOFAQuFoELInNvHsCbz7dX9nnCuG/Qa/gQFOONfWlYN+cbzFl5CMUqtECI7wDuHnFHhi7FHVyNHxfF48YbOyOi4Gr8+pYPNzzW3CJzf+KmP25HRAYyl365z+vEzMkfoP0Nj6FohJFvAv9F5lyp8zFzchH0HZpR3eVKOoRNfx2CK3EHFu9ogYfuqoHThzfhn4MeHNu+CTVuuAU1i/LJfNgw+R0cb/4oulQlmZuFP2Iaosjxueh44zAUNmQuZCQ6NBIyd7HzLr9dFwyZY34T8imWlKOtYjIUJkJRZM5mgypNEBUdfcGeORI5p9OpDBK9c++9956SXf7000946KGH/GMxduxYZRAHDhx4VjL3xhtvgMlR6OHjQ9Gw0RN37733KtnJSy+9pDx0lSpVUjIV/pMj7yBwVpll2npMfPEQbnmlB05umIhPdnbGS/3L5J0HlycRBASBC0Ygq8gcO0IyRqUISdfkyZNVyMD69euVV4ySSEoqSeaoatm6dauyWQw5oPqEoQKMkeO5ZyNzJIVsh3aSxIxeOpK5CRMmgLF4wZI5hizQM0dZpxyCQFYhECyZK+KNx7dDv8PVn96DauHx+GbCLAwZcguOnUxAdBlDarxIPLkGi/48jR592uPYyThElSmBmH1rsPjP/eg84EYUCrPBi3j88O089BncD8mHfsDX716Bke80gx2Bnjkf0tI8CAtzwOc9hZ++HYdON92PIuFnJ3M+JOP3J/ojetQMNCgfAh+cOH4gAaUrlAZcdtjDbEg5tRQvtj+M0StvQLHQULC19d9NwMkWfdC6tBPJoWXg2fkiJu8ciftuisTm6d/idN2eKLhuLpxd+uKakqlYMu5RlOz6HupVMMkqsmp0pN28gkAwZM7lSqOoUsXLMdba52U9Ah9s8fH0zDGbZSrKRF54zBwzfXEHkrFyrEx+//33q5g47iDSA8eD8hAarGDIHM9nZkzKVMaNG6ekd88++6xqh9JKBqOT4DHRSr9+/fLKGMpznENmyUDlv5aNw1sfzUPpuj3x/OjBKCQaS5kzgkC+RiAryRx3PEnm6PkiIaM3jraHB23dkCFDFJmj+qRXr17KRvF377//vpJekmDR7p2NzDE8gV43GmPKMqtVq3ZRZI792rBhg1K0yCEIZBUCwZK5ovAhOWEN3n/2HWyPL48Ro59EqxoOvP3xNIx6+DZs//YpfLU6CbWaD8KgPi1QrIAL7384Drff2QevPHAH/oophIhQILpWZ7z/0gjsXv0NXn7/VxQv0xn3v3IbqhSywxtI5nxuLJv+Hj6dvBr26DoYNnQk2jSmUyIdiTM9c3F7f8SYqU3w+ugrwFwmbu8GfHr3HAz66DZ8//QzWOX2oYSjAW596C4U2fUd3ho/HylpRdGkzS24bVhb7J39ARZH3IO727ux6IeX8dUPB9GgzRDcc/e1cLgPYvKY0Zi3qxjaDnwUt11XHY50XplVwyPt5hEEgiFzjJljEi1uJIbYKLHMQOYAZ5ITUWUv3DNHDEm4KDEJTN9MXSc9dTy4a8g4BAaD04NH0kf5JeMFTBYv/t2kfmYnKVVhnADdiYmJieoejA/gQ/CBGbtg4u3yyDjm+8eQ0gT5fgoIAIJA0AhkJZljJxjHVrRoUb376fOpn2m7qAjh76hKoX2iHNPYN5I42j7+jrEM9OyZg79nG7R7/BttIG0bfyZBpD2jMoU/82CbtJe0rcz0zLb4jqQd5b3ZBr/SXpJUyiEIZBUCUpogq5CVdgWBdASCIXOpqSlqw5Bxcm7LS+cIdehslsYzFxkVecEySxkIQeBSISBk7lIhKe0IAnkfgawmc3kfQXlCQSA4BITMBYeTnCUIZAaBYMic9syFKe8zCR039ViqwJaQEK/KuLE0QWTUhWezzEzH5VpBIBABIXMyHwQBQSBYBITMBYuUnCcIZA4BIXOZw0+uFgSCQSAYMudKS1MJT3w+rz9mTiVAIZmjZ86ZnCxkLhi05ZwsQ0DIXJZBKw0LAnkOASFzeW5I5YFyKAJC5nLowEi38hQCwZC5tLRUVWJOyf8BJblUnrn4eJI5XZqgTKTILPPUzMhlDyNkLpcNmHRXEMhGBITMZSP4cut8hYCQuXw13PKw2YRAcGQuTUksbbYQf1gc46atmDnAleZC6TIXns0ym55ZbpsHERAylwcHVR5JEMgiBITMZRGw0qwgcAYCQuZkSggCWY9AMGSOIXF2h0MROZYn0EXDfbCdPHnCx2A6Z1IyIqMlZi7rh0vucDYEhMzJ3BAEBIFgERAyFyxScp4gkDkEhMxlDj+5WhAIBoFgyByLhofY6ZUL0clPvF5VxF7VmWPROWeKE9HRZc+ZzZI15ZgqWQ5BICsQYFpvpuA25Sqy4h7SpiAgCOQNBFikm7VLM3OweDfLCMghCAgCZ0eAJTSKFCkiEAkCgkAWIsCSbFdcccVZ78ByNro0gUMlQGG+E6a0JKmzxcXG+kJY5NSZct6i4cePH1d1d+QQBLICAU5UbhYImcsKdKVNQSBvIXDs2LFzGr5gnpZtsJ6pHIKAIHB2BALrAAtOgoAgkDUIkGNVqlTpnGSOCVBs/C/EpsickljabLCdOnXK53a7VMzc+RKg0NUuZC5rBlFahSqiK2ROZoIgIAgEgwCVIufaxQymDRpPIXPBICXn5GcE6DEwxezzMw7y7IJAViLAzcXzkTkmq3SEMoOlV5UocLtcOobOyCwpcYuKjj6nV0TIXFYOo7QtZE7mgCAgCASLgJC5YJGS8wSBzCEgZC5z+MnVgkAwCARD5uiZCwmxq1g5VTjc69M151iagN+kpaaJZy4YtOWcLENAyFyWQSsNCwJ5DgEhc3luSOWBcigCQuZy6MBIt/IUAsGQOVM0PCSE2SytuDmTAIVZUYIpGi6euTw1b3LcwwiZy3FDIh0SBHIsAkLmcuzQSMfyGAJC5vLYgMrj5EgELoTMeTxuhLDWXEiIehZbTMxJn8MRKmQuRw5t/uqUkLn8Nd7ytIJAZhAQMpcZ9ORaQSB4BITMBY+VnCkIXCwCwZA5liawO+zwMGaOiU9MAXHGzDEjCgvRRUadu86ceOYudojkumAQEDIXDEpyjiAgCBABIXMyDwSBy4OAkLnLg7PcJX8jEAyZc7nSWI0AITYbfPCxxJyqUGCLj4vzsUZB0ukkRJWVBCj5eypl79MLmcte/OXugkBuQiA7yNyhQ4dQunRpVQ8ztx+ssVe4cGGpH5bbB/Iy9F/I3GUAWW6R7xEIhswxAYrD4YCLWSztOhEKE6KobJb8weVyo0yZMheVzfKtt97CqVOn1ECUK1cOI0eO/Neg/PPPP4iOjlbGIzPHH3/8AVZJHzJkiGpm3rx5qFWr1jnTeWbmfnLt5UPgXGRu44Kx2HSwFByhxVC7eTtcVbUYQmxenPh7Beav3gVbwTJo3vZaVCqxEz9PXIMkmw1hJyuh68PtURxubFu1ApUat0Jhuw1udwzm/vQzYpyhKFi4IXr3aYCwgMeMP7IecxdsRbGKLdC+TQ1w2XZwxyIsWLkfNRp3Rst60UhN2ItFi5bj+Ck76jfriKtqlYY39QgWzF6AGE8k2nXrguhCXnhcp7Bu0VwcPhSJVre1QynPYcydMBcnQkIQUaw8unfrgDBbHFbOW4gjKQ5UrN0RTesWhst5AovmzsUpT3l0uqE9imlZtByCgCBgIZCVZG7Xrl2YNm2alTHMhl69eqFu3bp44oknMHz4cNSsWfO847B3795MFzU/101YX2js2LFg8XRz1KhRw28bz3bta6+9huuvvx4zZ85Es2bN0LVrV/+p/B03d7t3737e55MT8g8C5yJzaYn/YPGEFLS+p76ylTwO7ViKZevjULtmczRoFOkHyp20E3Nmr0Kyowo6X3cNihegW4GHDwlHN2HBos1Is5dF+27XIrIwkHB8E+b8vglFKzRFh7a1Vftu5xH88dFhtB7dBBE+IGHvz5ixWK8/KxVpgzY3VEaguUyK3YbtJ0qiSa1oeO0n8PuXs3DMblfnF0Z1dB3YChF23Y99f/2JZWv3Ibx4NXS87hqEpx7B8qWLceCIB1Xrt0GLRuWhynupfhzHiqWLsO+wB1fUuQZXN60ImzsOq35fiMNOu9+WW6fnn8kiT3rRCARH5tL80kp+bii1VJktWTScAXTUYV5snbmbb74Zzz//POrUqaMegg3v2bMHLHdQpUoVZRzuvPNODBo0CA0bNoTT6fQbOZK8qlWrYt++faqGHR+mdu3a2L17N9LS0tT14eHhfnC+/fZbfPPNN3jhhRfQqlUrjBs3Tn0loTt9+jRoQKOiohQxZaFL9qFs2bIXDa5cePkQOBeZW/DDcFzd+ysUsJ3Erx89BFfD13B9oxS8O34DHry/H8I8R5GYWAYRYT9iyZKW6NC5gjYRtlSs/3Y0xq2tiWfeGIno0BA4nTuwcpUH7dvp+Rp4+DxOjPtqJgbe0Q+HZj+DpY4nMajTHkweexiDH+yG3176HOUfvwtldqwHqjVCVOFETP70XfQd9gyWfjsF5foPQk3bKnw8YgeGfXszNv3yCYo3uwt1y2rj4U1egw/GhmPUU/WgfwP89csk7Kw7FD1qnMCslweh/t2/IGblGyjZ9CFEeVbj8Q/CMXZMEziUP10OQUAQIAJZReb4HqK9uu+++3D11Vdj69ateO655/DZZ5/h7bffVmSOtelYE7NIkSLKZoWFhWWow8XF7xtvvKFsnqnPVaFCBWWjEhMT1aYmwxZoG1NTmWo6RHn8uFFJokgPIH9PcsZdWNqyAwcOoFSpUsqe0YCbg2SOG6hTpkxRv3K73di+fbu6rnr16vB4PMq+so/8G9stX748PvroI0VQeQ/aS9pN3p/XsX/sJzdn5RAEzkbmfCFJGPvxC/C83wh3/T0IRXw+nN7zCb5f1AG3Da2tFp3m8PniMf6RGbh2zG0olzYbk78ojEEPX6PtNJKwauFBXNWhNhyJMzHphaK49e02mDBuIm68fSCOznsZ810PYsT1oZj01VPYcX8t3Js4EmV8Puz6fQz2VXseHau4/jVQKfErMGboNJS+ZxDu79oow9/dsYvx6vtF8PSLDeBxuhEaEYK9m3ajcv1aOLr+M7y3sSee7nAcsYWuQtUyNsz6+g00vPERRBf0wGMrAOfhLThRsC6qR4bg929fRbXrHkPKih+ws/YQ9Kh5ErNeGoj6I39FlZJit+UTFBwCwZA5vr/pkdP6tW6gOAAAIABJREFUSn0wiaUtISHBxx2+zJK5+++/H9WqVVPyExqPn3/+GQULFsSyZcvw6KOPKuNIb1rz5s3x448/qh1OHqNGjcK7776Lhx9+WBkq/r1x48aYPXu2MiorVqzABx98YHUeIJlj+xs3bsSLL76I77//XpG55ORk9beWLVuqv912223Yv3+/Mkg33HBDcEjKWdmKQDBkrqDDB7f3BD7/ZjHuuKkpPvv0D/QcdisqldTUyOWclpHMeZOxa68LMbv+ROX23REVGoJTCYvw0bOLUbRGEdS7ZgA6NI72P3eKewvmT0xB9yFN4bZtxKShR3DdQ6sxL24kbmlfGrGbP8S4PUPwaK9ieuGUfBDfT/od/W4bium/fI/+vfur36+e/TCiWg7Hkv9tREglF9zeKPS87XpEHJ2J257bgBbVi6Jak+vRtX11HF3+C6YfrY5BHb2Y+fE8XDd6ONZ9Nhat7nwORcJPYfbQN1D3kzGoXJBpaOUQBAQBIpBVZI5euS+++AKvvvqqIlk8nnrqKfTu3RvTp09XZG7VqlW48sor1T/aM5KfFo2L4bsJC1G8VHtEVkrFpAnjMWDAAEXgTp48qWzgmjVr8Ndff6F+/fqq/bZt2+Kqq67C5MmTFakqWbIkFi9ejBYtWqhNT25GPvbYY/j000+V+mT+/Pl48sknERmZ7u04k8xt2rQJGzZsUGoZkkLa2Ntvvx0dO3ZEkyZNlD195JFHsGjRIsTExOCaa67B3LlzMXr0aPWVz9yoUSNlP2+66SaZbIIAzkbmvL7DOBabhHnXrEafvwehsC8B056YgYguBXF821Fc1WUwGtcsrm1l4h68O+skRt/cTP38yy9foUePYf9C121bi1kfuND9kRL47cMY9LirFTy2LZhw0x70n9wSMQeT8HvjeegRcyfK+DzY8N3LmHqgBKIiiqBjjwFoUDXC3+apI/tw2peMJTtOon/7Nhnu9efESSjWfSDqF/kbU99dhd4P3ooIh14g71g4Ab+m9MWD3Qqpn32ek/hl8nS06jMccaun4a9it6BnQ22PfZ4Y/DZlChp1vxOeLb/hx6PVMKijDzM/movrHn0Qkem+CJlJgsA5EQiGzLE0gdvjVu2EOkLJ5BSx0zJLD2WWrkx55mgAuPNHMjV06FBFqGgUuVv45ZdfYvDgwfjf//6njNDHH3/8LzJ377334sMPP1RkkMTMXD9p0iSMHz9e7VryIGGj0aMHjkaSRLR169aYNWuWMoD8fuXKlWo3lUZXjtyDQLBkzudJwUdf/YpRI/rCGf8Ppn72FeKKX42bbumKMqE/45FhvyCtWAEUrXYz3hrdQQGwet5MVLLInEHE5z2Nma+8hKgRY3BFyj4kpRRAiRpHse7bQug0rA7coTsx6bqV6PD4JmwOfwnXNS6I0zsn4vl5bfHOPRUw/4tO+GFpC3Qbfiuub10bi6b+gGItmiDKHo8Zn3yMHvcPwNTXDmPUO0OQvON7vLm0LV67I4qxqupYOe1TFGg1FHVKJGDBV09ixtZquHnECLS8Mhobf38WoWWHo3jEQXw8cA7uWTQGVcKFzOWe2Sw9zWoEsorMrV+/Xm1GUv1hjv/7v/9TyhPambORuejURdhTbCAqpB5B/Ws74bknH1feORIk2qszyRzJ02+//aZs70MPPYSnn34a9N7RftILSE8cSRcJJG3p33//jT///BP9+/dX8khznEnm6MUjmaPqhZui7AOVM/TE0UvYp08ftXlKMmdklvyZtpOY0pbffffdWT180n4uQuBcMkuP4yC+q/6nJnOeY/jg1g/Q6s2X0LSiB999MRG3DB+qVCg+dxzGvTkPzQe1QHH7EfwwaS0efOzeDCi4XCcx/+P/oezA51C34jr88Y4DXe+7Ep7QXfi27ULcOHcEIsJOYHyJ6RaZS/dO+NyHMXnc/6HXbS+gUEDcRErcVszYGJuBzHlxHD9PXYo+/ftkuP+pvTPw9FszEV2xLfoM7Yc6ZcOx+den8MmPqWh7/WD06tUQhRzp7sbt857G+1OcuKbbQPTu1RhhnuNY+PVT+HlzFdx8xx3KlocZCU4uGm/pavYgEAyZ0zFzoYr7kMSpL/TOxcUxmyWUZ+5is1lSZklPG6WOdP/RaNAoUcrxzjvvKMMUSOao2R8zZozqgPHMkczRYPKglIXSS0o/GI9HKeWZZI5STMpgQkND1Y4ijSyJJHcZ161bp4yZkLnsmZAXe9dgyVyabze+/W4Lhg/uZd3Ki4QD32LGN/Vx88O7M3jmTF/+i8zxb3sXjsC6Qu+iacR+nEouiPKNQ7B42iH0GtAGbs8KTBiZgn6jN2D6X/0xpGc5HFv9Ar6Pfxz3dTbbbT4s+eJrlLp1KGrgFPbuOgxboULYOWs8Gg/pjPmvhaL/q01hi1+CYS+E44uxTRBqdWr/mt/wd0QrhO7/FVVa9UfFQinYMmssUus8gIZXuLF393GEhCdi5qO7cNvU/ihuE7nGxc4tuS7vIZBVZI4kisSK9ojqEkoTqTzhv6+//tpP5ipXrqwIkPHMtWtTH4tnfo0Nh67CqFE98NzTo/1kjjaJNjLQM0e7xZhvet8CyRzt2nvvvacIIMncAw88oDxy9JLRzjHG7Vxk7uWXX0a7du2UZ4/PQDJHFQvtMuWhQuby3mchq58oaDLnPYmvBixBz+9vUBLIid9MRs+htyj5JQ9X8lHs3RcHe+Ei2LZyJXr0u9Hfda89Hou+nooKnQejRnQEPKEHMWvcNvS6tQs8ntUYNzQeQ77tjFD7yf8kc2xo/i8foWmHkShWKJ1B/ReZ27uwPw4X+xqtGqV78QIxTEtajdfa7sfD6/r5+7552hQca9QbnaoV/Bfc22d/j/0VuqHA4Vm4omV/VCpMW/4eUmo/gOY1M5cnIqvHVtrPOQgER+Z0zJzd7oDX69GpLPn/zGZpYub+n73zgI+q2ML4d7ekkBBASAEUkC5dioXeixTpqAiIoNhR7L0hIhZQsSIqCogIUlQQBVSKD0FBpElXOiGVlO173++buxsCQrIEEpbsue/5I9ncMvOfyT355pw5p1wBE6CcumeOYZOMv+cxc+ZMZQD9YSKtWrVSHriOHTuqPQMMCaGxOVXMXXbZZSq2n565zz///D9ijl44et8YcjJhwgQVLjJ79mz06NFDrV4yvIUrlAxvkTDL4JmsebUkLzH33dTuiKj2GMLhwt5NS9Co+9OoWcGOLX9uQZbLBEfSr9ATRqJto5/yFXOOtM1YtzkduteBHT8ko9uzg1DB6guZ8Lrw/YKvERlXHlnbV0NrfA+6Ns3Ekg+WI7pmJexbewDX3HMjSuzahH+PH4cHZhzauwddB94ILXUPtu9PRHbKDqShJ3p0isHPX78Kc7k2cCZvh63qMLRP2I6Ne5JBL3nSgR1o3n0ojv72HfaHl0dshIa0XT+jRqcHEGs6gJ07DuN40iE4a1+PTtUtF8cgSiuFQBERKCwxxzB+LiLSY8awRNoZhus/9dRTau8cFwlpdCmsOnXqpBKlUCBVNv+GxJKtsOvXnzHwzmcxfuwz6Ny5M6KiotQC5ciRI7Fq1Sq1UFm3bl21CBmomFu6dKkSaBSOt912W75ijvZxx44d+Omnnwok5ihSue+uf//+RTSa8phgJhComCupe7F35Qv4X0p7VIl341iShp5dmmLmwlW4sX8XpO/ZgN3JDtiOrUPkpbeiaZ0wzF74A/r2aosFE59GYuW+qJ8ARMaUR9OG1bH0m1mwXFIR2TvXwFVvFK5vGgPvSWLOjb3b/sLhYxnQwzNxaBvQe8h1sObyhp0q5hyZ6zG+yz48sKoPYjQdHn035k36Dd0e6I5/VmxBRgkTnCm78NfRFhjUOgu7DqcBHiuSdu9Cvb6DoP+1ENui+6N5mc34+2AK4LUiZe8O1Ow2CLb1i7E/LAGxkSak7/oZ1Ts9gMvLie0O5rkdTG0LRMzRLum6UWOOWSxzioenpaWpPXNOhxOxcQXLZsmQSBoobgbnwfDHTZs2qVVAPpheNCZF4V4Beuy4F27nzp3q5/ya19Jg1q9fX11Pw8nrGRLCVUtu0vanguYGbT6H1/KgwaEHkAaT+wMY508hyP/4NZ/LJCpyBD+BvMRc1vHDyHZYoJksiIyKQYkIM+B143h6GpxuwBoWhZhSkdB0G5yOMITz57kOJwsthkfArAFejw1paVnw6iZExZRC5ClxEB5XFtLSbTBbohBTOlJlxnLaM5CeYUdEiVIoGRUGZ3YGMmwO6DChhGqPBW5HJjKyHeq6kiUj1HqJx21DWno2zOYIlCodBd2djfT0bLh1TV0XFWmF7nXheBqFoYawsJKIirbC48xCRgbbHIWY6P+uBAb/aEoLhUDhEigsMcdWU9DR1tCG0L7QnjAKhDaMe9fosWPYY3p6OipXrmwkQCkZgWO752CneSha1jLhWGKiOod7wLnYSI8fFzmZ0It77GgDmzZtqp5FO0Y7yJ9t3bpV2UxuN6Ag4768zZs35yQuoa3zJ1VhW5kojNcwuRiPRN9zaWu5oMltCUwoxjBR9oFhpOwD28Q9eox64fNpU2lv/QlQDh06pESnHEIg79IEHmQfcSAyoYTPR+BBRno6nC4N0aVKI9yiIyPThuiSUXBlpSLToSMsoiSiSljBSlmZmVkoERWJ42mpcLkND57ZGolLSkfD48pGWnoWTJYolCpdwpel0ousQzZEVohS3ztsx5GR6YBmDkPJmBiE5QqD5L1oX+0uLyJ95US8bhsynOEoVcKf89KFzFQ7SpSJQnZqKhxgDa9wxJSKhu7MxPFMO3TdhPDIaERHhcFlz4QD0Yg0ZSE9w5bzsyjGdnpdyEg7Djc0WMNKIjqafZRDCARGIBAx52TCLLNZiTm32wUNmvE9wyz5ocPuKLCYC6yZcpYQyJuA1JmTGSIEhECgBApTzAXahtzn6Z4MfLNgHkpV6IZW18SelB69IPeTa4RAsBCQOnPBMhLSjuJMIBAxZ7fZlHgzmXwlCTSTKiCuShOworjb7UHCKSmPT4XGsEiWD5BDCBQGARFzhUFV7ikEiieBYBNzxZOy9EoI4IzZLIWNEBAC549AIGKO0Y7cM8eoQx70zHkZdpmSkqw8c7Zsm4i58zcmcqcCEBAxVwBocokQCFECIuZCdOCl20VOQDxzRY5cHhiCBAIRc6ouKQuF616jTqndjoiISKM0AWP2uWcuPiHhpGKk4pkLwdl0AbssYu4CwpdHC4GLjICIuYtswKS5Fy0BEXMX7dBJwy8iAoGIOdaZo5AzyhN4kZ6ehpiYUtwzl6KzenhWZgbKV6goYu4iGvji1lQRc8VtRKU/QqDwCIiYKzy2cmchkJuAiDmZD0Kg8AkEIubsdpsqAcdqH4yq9HrcsFitDLOkmIMvm2WciLnCHy95whkIiJiTqSEEhECgBETMBUpKzhMC50ZAxNy58ZOrhUAgBAIRc0xWaTKboHPPnKbBYqGw06ElJyfprFXAdJexcSLmAgEu5xQOARFzhcNV7ioEiiMBEXPFcVSlT8FIQMRcMI6KtKm4EQhEzDHMkvUuuF+OIk736v7SBCmqsAfVXlx8fJ6eOdbdYX0dOYRAYRBgvSTWQaLrWA4hIASEQF4EWI/0XGuIik2TOSYE8idgs9lUDUQ5hIAQKDwCrNFdpUqVMz6ADg/+ncyyBP4wS57MwuGqNAEVHn9Z8xNzKSkpqsioHEKgMAgcP35cFYQXMVcYdOWeQqB4EWBBbxa/PpeDhbPLli17LreQa4VAsSfAslSxsbHFvp/SQSFwIQlwcfHSSy/NU8x53B7lmaOAs1gs8Hi88Ho9zGaZpjP20uFwIi4+7zBLEXMXcpiL/7NFzBX/MZYeCoHzRUDE3PkiKfcRAnkTEDEnM0QIFD6BQMRcdnYWwsMjlIAD4yo1DbpfzLGJDLOMjYvN0ysiYq7wBzOUnyBiLpRHX/ouBM6OgIi5s+MlZwuBghIQMVdQcnKdEAicQCBizu12q4LhDLWkmNMNRWd45vgtPXN0o+cV4iZiLvBBkTPPnoCIubNnJlcIgVAlIGIuVEde+l3UBETMFTVxeV4oEghEzLE0AZNWMrWESTOBdcKZ3dJXZ07zeeYkzDIUJ1Cw9FnEXLCMhLRDCAQ/ARFzwT9G0sLiQUDEXPEYR+lFcBMIRMw5HA4l5HiwRjgzoZjMZkPMMb2lLduG8hUqiGcuuMe6WLdOxFyxHl7pnBA4rwREzJ1XnHIzIXBGAiLmZHIIgcInEJCYs9uVJ86rPHIWI7OlV2fR8GSd6o7pLotjmGV2drZKd8//5AhuAiLmgnt8pHVCIJgIXAgxx9TRTNFuNpuDCYW0RQgUKoGLW8x5cGjDrzBVbYWEUoWKSW4uBM6JQCBijmGWtD/UbR63G2aLBdwqpzxzjLl0Od2IT8i7ztyZ9swtX74cZcqUwZVXXqk64nK58OuvvyIhIQG1atXC6tWr1b9//vknOnbsWODOUnBOmTIFQ4cOVSns/QfLKvz99985z8/9gEmTJqFJkyZo1apVgZ8rFxYNARFzRcNZniIEigOBwhZzv//+O9auXYumTZviqquuUsgeffRRjBgxAjVr1iwOCKUPQiAgAhe3mAM8TgdgCYfZFFB35SQhcEEIBCLmbDY6qMJ8Qs6cI+i0lBQWDdfVnrn4hIQChVn26dNHibmPP/5YAfjnn39w++2345ZbbkHfvn2xfv161K1bF+vWrcPVV199khBj/OdDDz2EBx54AJdddpnyoCUlJSEqKkqtgLIwLFUoPWxMzjJnzhwMHjwY0dHRObDfeustJRinT5+e44HjCiqzvlD80RA3a9ZMVUsPDw+H3W4/6foLMmry0P8QyEvMzZnUHOml7kBEmBdpu1244eHbkPrHyzhcZhRa1TVqH87//H20GHIHHKtGY+LqJmiYYIInxYVr+g9C9JFV+O7vwygBM0qXuAId+zRBpMmFP98bh2WWq3D/yG6w5KpVfmjz11i6PhM6svD7tF/R++0P0KFOCez69mN8sFbDU08PRykr4Nr3Nh5414yr6kTDGl4FPXrVxpTJz6Fc/DWqTc3aDUZ19wQ89kkZNKxeAq7UFDQacD+aVDC670ESPn7ueYRXbQZTVipMNW/GgJZb8PErJTDimabgmov/2PXTvfh611A8clsz6LDhf99Mw67UEvBk7MHCpWF458P+WLp4jTo9/fA27NP646VHmiAMwMznx8DTcxyGNI7IuV/aoQ34dtlf2PvDH3A3b4ra9kvR5YH2KI1kzHhkHKqPfhHXViwB6C5MnPQ6ypatAJis0B029B18C0pGGJaRbfnz2w+wPTMObidd/xFo2O561CizED8ubozu18dj/Otvo0KCcb05042G1w9EvfLhALxYNf95rPyrPcY83QbhUi9e3gwBEigsMcdFw/Hjxyt70bJlS1DUcSHz2WefxVNPPYVRo0apWkC0VWFhYco20UbRtvgPLmh+9NFHGDBggPqctos2i5/z/ryWi5Cs8crPWL+Vdo91g0qXLq0+o51i1jK2g5/xSE1NVV9LLc4AJ4mcdl4InEnMHdv6CuaviEN4lAWlLmuBXm0vxS/j78Dasm2REA7EV7sSrRtEYfnaFHTv0FS1xev5Fy/d9DHKd6+GcM0Md4YXTfoPQYM49Zco1r32NNZVuA5339T2pLZ77cn4+otvYQ+3wOv2ILZKU3RqVg5vTX4W5eKvzbG37mUVkd3hCK6+zLh8x09P4oVpbgy9bhi0zTNR8eGxqFXyIOZPXYmmA29A5RN+gfPCSm4iBApKIBAxR9vA3xQmQXG7nMozRzuhPHNMa+lw2BEXVzDPHMUcjRqNXZ06dZQR++OPP5Q3jN45ijkKtmXLlmHTpk24//57kHk8A26XBd8s+RYfvvcuYmJiQFH23XffYcmSJUrIvf3225g9ezY2b96MQ4cO4b777sM777yjBFp8fLziRQHQu3dvJdg6deqEDh06YP/+/XjwwQdBQRcREYHRo0cjMTFRfU8P4Q8//IDnnnuuoLzlukIikJeY+3HWYLTsNwMRFg/WTK6IS248AvPfZxZzv0S/icGNdOz6cT62lbgWCUdWIrxdL9S/JJz1FtXhzvoHry9IQouEv1D3mmEoU+K/oVNHt3+D6duuwIO9q6tfoBkLvkWrStuQUvIuNKoercTc1D8G4Y4+ccY9bYn4+udlGNjtxhN/2O19GV/tvB03dS6LPT/egSXeSbiziyGqKOa+n/Yzug/rD0/2eoxtsBP3bimPr04Rc27PbnzQfRMSmnnR8Nm+qJ6j8nSs/OgDmPrcgRb+2sdeB76dPhZNrn8W5UtZ4HAtw/K5Go58mYR+cwci5pTVyVVPfQT7/SPRsZzR5OPb38bsbQ2we39pvHRvQ5h0F9797EfcNew6Jb5+XfoBqjUZifgyRuhy5o5peGJmE7zxXL2TxKfTNidHzE36dDXuH9HZOP/Ir3hwghdvv9ESFk825iz8BVdELkaJhhNRrbyErxXSr1exu21hiTkuRtKW0Y75w/PvvPNO3HHHHZg2bZoSc//73//QqFEj9d9XX32lhFqXzu2QkUGBFol7R9+Jf//5R9m16667TmUcu+uuu5Snb+vWrahfvz7effddZGVloU2bNkq4/fjjj0rEUTBSLPLftLQ0dS3tWePGjdWi5/vvvy+LkcVuNgd3h84k5v76KBqOtqloVt2wBTqcWDH2ZVwy+lnU94kkW8ae/4i5V0Ztw30fdUUUy2IdWIDHn4nGuI87wJS+GWPna2gRvxEdutx00gLr7v/NxkZbS/Rt71sJ9dnbeT8vxYBuN+UA3PRpwklizp25H8+9vxUvPtQWPz3zIsrefwdWPTIObV9+F3WlDnpwT7wQa11AYs7pVMUIuICo6161X47/01JTU3X+cWvLzkZ8+fIF9sx169ZNGaknn3wSY8aMwbXXXqtWEE8n5kb2TsALE46hTsxxVLvnXowdMQAzZ85URuuFF17ADTfcgDVr1qjvKcaSk5Px8MMPKy8dDWpuMffLL79g4cKF4PM/+eQTTJ06VYlCPp/G75FHHsHAgQNzxFy/fv2UqKtQ4cQLIcTmS9B2Ny8xN3N8A2yz9YUlOwzVmvXCgAH1sH/1mcXcU3PKoEppLyrXaIdevVshwrYbS79fhb2pFnQdNAS140w4sHspjjgb4nL8hW8TG2NYmzInsfG4tmP6M7+h13M3o0y4CS7vaqxYUhotmkfgm5VpGNCjiRJzw184hOqXhiOuehvc3q8uxo+9C25rPVgzLsPNY0egwpGXcfsrGaicEIHLq16LrgM6IT7SeFRuMffvuqn4bGkLPDwmEdNOEXMHVn2N1bE9cV30fEz/vhlGjagCarL0Xe/j242NMLif4QmkMf3983dwpMLN6N4hFhpc+OP1BxB1y5sI3/saMkrehYa1Tl6KzC3mdGRgzsvfoOWY/kic+iBc3d9E00oevPbKU8i0R0LXHajZqBf697oW4T7dteXbMVif8AaGNAV2r/8Eny/8F81ajUSn5mtOK+a87n0Yd+kijDhyB0ofmY0/9rZGvSr7sHZXDDq3qh2081MaFlwECkvMbdiwQUWAvPTSSzkdfvPNN9GwYUNla84k5i7T1mB1Yh1Ep7nR757BePzBBzBx4kQsXrwYe/fu/Y+YozBjNAn3qtNLR88cI0x27NiBW2+9FW+88QZefvllZVffe+89JeIOHz6MqlWrKo+eHEKgqAicScy5MrZg0byV2HMkBteP6IPLy5rx8ytDsOD4FShtBa5pNAxtOuh5ijk39mDqFXPQf+MjSN2yBNllmyM+6Sd8a++OEc1PLO5tWPwGvHVuR5PKJ6KyuHg6fuydcFvrK3s7eOwIZHx5ZjG3/Pl7sTg7HFW6vYV72koYSFHNH3lOYAQCEXNOZrM0aawsB01FdjiVPcipM8dslucSZsm9BFzNpFhKT09XK4sMD6GYo5eOYszvmbv3rusw+bk3UO7qUWjfohpuGWyIuYMHD+KJJ55AxYoVVc/pRePBMJW7775bCbKRI0eeJOYYDkNjx7ATrnJSDHKllPsa2IbXXntNhVj6PXPDhw8PjKqcVeQEAvHMhVuzsGzs9bjkpsUofeRtHI65BS3r+cIsZ3yI1oNvR/aq0aBnrn/sQrwxzYIxj16XIzwcGTvw5oinMOCDz7Fz2q2YvS0aZngBd1tM+HAwSvlsh9eTjWXvPYPILq+hZQ2icGPzlJvxxrpSsGo64GmIse/djdKHA/fM9Wm9E7On2TF0VNsc7yDF3Ot334Q93oZo0qIPbrm5OTTHCkw9Rcx9/f6jWLIhTY1JGWcdPPz+fYhybMekwX/glvmDkeBrd/qhXzFjtYa7BhhhJ87jf+Dh296HvbQJcJnQqMeduLNvg5PGNreYy07cjOdfnoS0bDN0uNCywxgMHVArl2cO+GnGWJTv8CBqJxiKdOeSp7Hc9ARu7xSp+uWyL8acTyuh77BtWOoLs8ztmXNn78RzvTZjzNJOWPN0W8xLbAITvLBGXofXJvZBhNjYIv/duxgfWFhibs+ePfjggw+UkKKRpB2jfeOiIO2UX8zVq1dP7afze+aaXOHCxIlb0XPkcFxTLx4Pjjkh5rZv347777//JM8cxdyKFSuUN27s2LHK/pUqVUo987bbblMLk6+88gooLl999VX1PSNW5BACRU0gvz1z9vRtGP/MGtz/5mBsPEvPnMuxEe+1WY9hq2/C8jdGYtGuEsoewN0Fr3/YH9E+27bpx/dxvNKNaFHrRBYTirmz8cwtf/4hlBv+MH5+9G20e+V5NKhUoqhRyvOEwBkJBCLmHHa7EVrp8ZxIfqLl1JkzITsrCwnn4JmjMWIIJY0gVxtppGgEafA+//xzTJgwQXnM+NmIHglYnNQckStuREbThZj2yk348MMPlaGiOKPRo4Djfrp58+apfQSnE3P02L344osYN26cMoArV65UBpEImgXeAAAgAElEQVQePe6569mzJyje/NfSI8eQF4bRcO+eHMFFIBAxF2E5jh/GXoeY/ktRPWIVvlwdjjtubgXNtQ1TJ6/ByAeG45BPzA1u5MHaOa8DTe5A3XI6SkSXgu49gk/uuxvN7xmGH36thXtH1FKG48Ci0dhUcRy6NTS8Vke3L8T/DtXG9e1qGgLl+O94YqIJ455prMRc4ppJ+DprGEbUmBF4mGWn0ljy7uuwdHsYHaoaiiW3Z84/Gu5TxJwLm/HDtGx0H2YkYdi15jOkluwF2/ZPkdD8LtRM4K44BkAexqznp6H16IdwaWkjDnPz/O+Q1b47ro4BdG8Gpj+0FJ3f6AMjSNk4cou57eveh54wBLUvi4ION+bNno6+AwbniDkKvB+nvoTYrg/jyooMkgGctk14Y/Q76PLY67iyahRcGd9g9oyq6H8aMef1pmDxp+8jq/7t6FZ+DSZ/ew0evaOcGoOtXzyM3VdMQM9GEmoZXL+ZwdmawhJz3APHJFtcmKS9YDIv2qdPP/0Uzz//vBJzW7ZsUV4yLi5yAZKJvWqU3glXhY5YNeMVDHrgU7z03GNKjK1atUpdz7BN2kKGxzDM0i/muPhJO8bFUIrFXbt2nVbM0TtHzx23E0h25uCck8W1VacXcx4kHUxFmYrl4HUcxhtPLceoVweclZiL8Kbhq1cmIqztQ+h6+SLM/KkpRtxYDRq8+HfecOy74l20qm3YmeOH/sDYV//A/c+PRIUYZmC3w+Q5nq+Yc2Xsx9NvrcWzT/bA/555EQkPj0XNsN2Y+vb/MPyhm9WecjmEQDAQCETMqT1zutodp/QUPXQqzDItLZXhl7Bn2xFXwGyWNEQ0fgyr/OKLL1Qo5E8//aTYtGvXTok4rnZyn1vt2rXR5cqKWH8sGT9+Y8foZ/tg6dzZKqyS4Zk0ktzTxoMrodwrRzFHYcb9A8xOyT1wTLjCEEu+ZPr376/Op2eOxnLQoEHqmQzLvOKKK5RnjtdyXwJDWrhvgQZZjuAikJeY++mLO7BiR3lophKo3/JG9Gh3KaxwY/uauZi3dBvMEdXRf9ggXB5rRcr2z7AtYihaVAaykjdh8eYwNCi1BXMWboIWFouOA4cj7sh3OF61P+onGAzc2I31c9y4qr/hDd6wYDgW/lklB1DNyxqgSsc+uLaS8ZEHB7Fqwn5cdWs6Vu+9Fh2bxRifO49jxpQXsDfJEIVdb3wCTcosxtoj7dG8fjRcSWsxY0EMbhpRWxkRLzKwceVWXNnqxOKCx/U3po79AodNJljS49H7ViucJW7ElVWNVUR72m6sPHwMR2d8h91WQ7SZzFb0ve4qzPlmdU6bS+xtgsb3RKFD03a+z3Qc/mMqDsSNRDPf5nD+YPvsn+Dq1g51Szrw57czUb3TcJT05XLYuWgNrJ2a4a95k7FhWxo0bxjqXdsHvTrXhiVXpJc9ay8WzJiLvw9nISymLDp0HoLGNf7G5o2Xo1GTUpg76z1s3pkOS1hZtGjbG62vuRQHVv+K402ao54/5NS+Ccu+KYGOA6qpEFI5hEBeBApLzPGZtCsUb1wcLFu2rFoUZKQHFyu7d++uFhsZeknhV716dbVnu3L4MaxeswRHo+7EyBtr4YsZ09V+cdqrWbNm4ciRI8oG0h5VqlRJCTx63Jioi0KP3rtq1aqprQVdu3ZVe8cZYUJxN3fuXAwZMkSFWz7++OMoUUI8CvLbUXQETifmuLC3Z9kUfPW/RHgtcbh+8M2oc1kJbP1uPOb87lGNq9ywPW7qWg3T3pmMQ5mGUelz293Y/vn72Gr3wBwWh049+uPq+mWxe/l0uOoPRW3fPjY3dmDjEiuadLk8p6MZR9ZgyuQ5OGqOxlVt+qJ3yyqYMeV57E0y7G+XG55AxSOj8fHPxnJl+Su64arw97DgzyqoEdUddavsQbkeA1ExAtj3+1xsMnVD98byu1R0M0melBeBQMQcSxNYLVa1b46H1+tRyVC09PQ0VZrAaXcWWMzxehWzqWkqqwq/5r/qj0xfmIr/HP9nG5c+ile/aIbJU/ujlK4rb5q/do//Wn6f+z689tTz+Mzcmb38P/dnAfP/nAqWh7+NUico+H6ppDRB8I2JtEgIBCuBwhRz7DNtht+e+G2Myhrmszn8mv/l2BJXIh558C7E1x+HB26vBdMpdi23DTzVDuW+l1pt1TT1fL/99D+Hwo+Lm3IIgaIkkF+YZZG2ZfdyTFlREY8Mr3VSwq2ibIM8SwgUBoFAxJzL6VR75rweL0wqCYpP2yQnJxlFwx0OxMUXLJtlYXRK7hl6BETMhd6YS4+FQEEJFLaYK2i75DohUNwIBJOY+3v9IhzyXIW2zRieL4cQKD4EAhFz9MxZzBZ4dS8z3hkhllxgTEtLy6kzFxsXV6BslsUHpfTkQhIQMXch6cuzhcDFRUDE3MU1XtLai5dAMIm5i5eitFwI5E0gEDHndrnVfjn/wTBLi8UKLSUlWfnoXE4XRMzJVLuQBETMXUj68mwhcHEREDF3cY2XtPbiJSBi7uIdO2n5xUMgEDGnsln6witZmoBZLY06cykpusfrgcftRWxcrHjmLp5xL3YtFTFX7IZUOiQECo2AiLlCQys3FgInERAxJxNCCBQ+gUDEHMMslZjz6jCZjfwkKmdJenq68syxNEFB68wVfhflCaFAQMRcKIyy9FEInB8CIubOD0e5ixDIj4CIufwIyc+FwLkTCEjM2Xxiztgwl5OQS2WzZAym0+kUMXfuYyF3OAcCIubOAZ5cKgRCjICIuRAbcOnuBSMgYu6CoZcHhxCBQMQc62/TE6cyHTO7si+zpZaaatSZc9jyrzO3d+9edQM5hEBhEPC7iwvj3nJPISAEihcBpvqvWrXqOXVKbNo54ZOLQ4SA2OYQGWjp5gUlkJ9NYy1tu82mEqCYzRZoLBzu1VVmS7VnjsrOlm3L1zPH1ZmYGKM4oxxC4HwT4ERlMdzcdQPP9zPkfkJACBQPAizCXbly5XPqTGJiIkqVKnVO95CLhUBxJ5CamooyZcoU925K/4TABSVw9OhRVKpU6Yxt4N/ILCNH8Wa1WlWYJXOesLyckQDF44bb7UVcfN6lCUTMXdBxLvYPFzFX7IdYOigEzhsBEXPnDaXcSAjkSUDEnEwQIVD4BAISc04jzJJFw80WC1wuJywWC1SYpdcn5vLLZilirvAHM5SfIGIulEdf+i4Ezo6AiLmz4yVnC4GCEhAxV1Bycp0QCJxAQGLO4VDRa0rQ6d4T2Swp5nRdV667uPj4PEPcRMwFPihy5tkTEDF39szkCiEQqgREzIXqyEu/i5qAiLmiJi7PC0UCgYg57pmjJ47760y+enNmswlacnKSrkFT2SxFzIXi9AmePouYC56xkJYIgWAnIGIu2EdI2ldcCIiYKy4jKf0IZgKBiDkWDWexcB4mkwbWnQsLC4d29OgRlc2SGVFEzAXzMBf/tomYK/5jLD0UAueLgIi580VS7iME8iYgYk5miBAofAKBiDnlmWPyE+i+wuFmeJkEhQlQ+IXT5Ua8hFkW/mjJE85IQMScTA4hIAQCJSBiLlBScp4QODcCIubOjZ9cLQQCIRCQmLPbYbFQwHlhMpmVqGOtAi056Zhutlhhz7YhLqFge+YYu/nPP/+otpYrV06lembKZ37OQtA1atT4T306t9uNXbt2ITY2VqXYPF3JA4Z+8hzeMyoqSv3nP2w2m3oGj9KlS6tn/vnnn+o5DRo0+A+3Tz75BF27dkX58uXzZco2szAf28aDLzLGqJYsWTLfa+WEghMQMVdwdnKlEAg1AoUt5tLT02E2mxEdHQ3aq2+//Rbt2rU7bSmDw4cPK/y0L2vXrsXmzZvRo0cPxMXFqc/5c9oV2pCEhATwXZeSkqLsVYUKFdRzCnrQPvHePJg+nraU7d2/fz8uv/zynNtmZmYqm8nPpPxLQWmH5nUi5kJz3KXXRUsgIDFns8FsOWEvKOqo57S0NGaz9BZ4zxwF2/PPP6/EHL++5pprcO+99+Kbb75RBmbRokV45513lODKfdBQPvPMM+jWrZsyLF26dPkPNSZcefLJJ9G5c2clrNq0aZNzzu+//47HH39cfc/rJ06cqAwoj0GDBv3nXrz/a6+9hvr16+c7OgsXLsSsWbPw0Ucfqbpn/JcGsEOHDvleKycUnICIuYKzkyuFQKgRKGwx98Ybb6iFRtozu92O+++/H08//TQqVqyoUKelpWHLli1o0aIF3n//fWXjOnbsqOzS6NGjcemll6rPVqxYgVdeeUUVOKdNfOutt5TQ+vnnn9X3t956qxJ4BT1mzJiBTz/9NMcWvvjii7jsssswbdo0PPTQQ1i+fLmyr3/88Qdo25599tn/LK4W9NlyXWgQyEvMZRz6HuO7pOOxzTcg2rYXo+4ag38PZikwUSXbY+rcx1BGV7t5YE9chAdHv4PkiPYY/+YjqBLjMQBqXuzfMB3PvDgTmdYmePbNl1AvHti3aToefHw6Kl5zB154ug9idB22lPV4uvYfePTY7YjVdez/+VaMfPmguk2LCo/jiU/awpJrWI7unIMF22rg9l4N4Q7bgsda3ItNYQxTA+L1rnjj2wdRLsyrvl/59Ut4bcoKlKncGS+9/TDKpG/AxAnj8Ot6Bzrc+CTuG94MFmO7Us7hyVyFl5/+HqPHv4Ro0xHMfGEEvvqjPG5/eRKua3jCAREaM0V6eS4EAhFzdHJxr5yqHE6/nK6r4uFaamqKzoJztuzsAhUN5+riyJEjlWDjqiQfxBVAGo5OnTohKSkJq1atUiJv6dKloAFu3ry5+rx169bK2L355psYOHCg+poiih1q27atWkXkPSIjI5UxpNHze8so5rZt24bBgwer+69fvz7H60YPHA0cDWW9evXUCqlfzLHje/bsUe2ZPXs2srOzceWVV54kJmnwFixYgGbNmmHUqFFKzNEQs00Up1u3blUG/YYbbsDGjRuxadMm3HLLLecyhnItoFarpWi4TAUhIAQCIVCYYi4jI0OJsu3bt+PLL79U7yWKOS4u7t27V4kx2h/aqrp166roEwo//ox2rnHjxjmLjRMmTFDRIrRLLpdLRXnMnDkTN910k7KVjBq5/fbb8eGHHyobyJXWm2++Gd999x3+/vtvdX/aMD6Ldok2t3379rjqqqsUpunTp6vn8/t58+aphVXaxdWrVyM8PFzZuSZNmuDqq6/Gvn370K9fvxwxxwiXKVOmYMiQIVIUOpBJF6LnnEnMefRtmDv/d6Q8bsbg7YNR0ifaiMlj2otFX+xCz0GdFDWv8wgmv7UBt9x/HaI9uzFv1gb0G9bPR9SFg/8eR3zlstA8GzD/tWPo+0QLzPv8R/Qc3BsZu2Zg7qJrMexe4LuZK/DP3Q7cnHYHYnUvts1/C0nXPIRWCa7/jM7RrT9i6U8pcNaqguEdrz7p58nb5mLWlpYY1ceJVV/vwjV928CenIpScWVxfOdXePqHazBhcBjsYXEoXULDL3OnomqnobD8swp7I9qgeU0TXPZELJm1Gdnh09C172f4Z9nXSL3yerROyMTy915ClUHjUK1swb3uITrdQrbbgYg5t9uY59RthldOB2uFKzFHz5zb7UFB6szRG8fVSv4hfs8996By5cpKhM2fP199T+PBVUMaLq5wjh8/Xp3DlUwKIK5I9u7dGzR4FGU0ov3791eG8eOPP8Zdd92lwkYo6iiqeC0PijmGVfbt21cZKwq+iIgI9TMaPgo2hsfwmTRWfNbdd9+Nr776Cv4V1wMHDihjx2fQuPqFIsUcw1VoOLmySS8jxRyNMMXmyy+/rP6lt477DDkAp/MshuyMLGDHRcwVEJxcJgRCkEBhijm+3ym0uCBYp04dtZBHMcdFRwqmsWPH4rffflPhk8OGDVOLjQypZBTJpEmTlI2gveDxyy+/4L333sPQoUPVAibt0pgxY1SkCP9IppCjF412kCKMtoSRK1yQ5DNfeOEFdQ5FJe0Qf857+0M4Kea4OEr7NWfOHGWPue3g888/V/Zr8uTJeOyxx5R9Xbx4MZ5+rDUev/t9pO1rgifmPYTVC2Ypm8t2ySEETkcgL8+cx3IAM6qvQJ+TxJwXu766FYcbfIBWtcLVLd0ZezFxYSIeHHw1TLoT8xfMQu/eQ095nI7M9O+w7IuauG50Jha/rKPXmCbwWHfji7b/Q58lQxBpPYZpZeahRzI9cx5smf8iJsz7F2ZLGfQbfj+6tbgMynHhO+ypW7BwYwoGtm2V61k65r83D63u7o8y3gNY8fU2XNu7A6zeLCSnZuGvxV8ho9k96H2FDmd2MlJT9+OHRWvQd+gopO1cjUPR7dCsSja2r5wCS+UROLhmMBpdPxcrF32GNn2GgL9Jhze+il3abWjV4OSoNJlhQuBMBAIRc0yAopk0OOw2RJbwvbPpnTM8c/yBs0Bijo3iaiO9UzRaXMHs3r37acUcjQtDMnlQ1J0q5rjqSSNZq1atnHPyEnMUcVyRpOHiqicNFY9WrVqpVU6uOlLwvf3220qwUfDxmVyZ5Arq1KlT1d4CehFzC0W/mKM45LVcVaX3jnshmjZtqoQlPXL00vlDPWV6njsBEXPnzlDuIARChUBhiTm+h7jwR8FE28goDIohCqvk5GQ88MADKrrkhx9+CEjMcfX04MGD+PXXX9Ui5FNPPaXs4KlijmLPH+HCxc5ly5ahbNmyarGQC5QUY9xOcOqWBYo52l0KvQ0bNqg20waeScw9fmdtvDo5Bf1u7I4a9Wsg0mSEwMkhBM5E4GzFnDN1A14YZ8NTE5ojwi+svA6sW/Il1vydjJiEBnDZ/8XI4bee9Mj0Y39i4Y9HcV2fLogpvR5LxgM9HmisxNzMNqvRd8kwRIblFnMn5q7uzcZ3X72LNr3GoGTkiVjI04k5t2s1Fs0JQ68bm530fGfGv/j9r33w2g9i05Grcfvgy5G+fx227vUg49A+1O7ZF5dHcZFGx7+/fYtt2c3RqV1ZrJ7d3xBz33+O9tffjEiKuT9fxU7TSLRuUEYmlhAIiEAgYs7pdKg9ciYzPXMMsdSUd06JOZYlKGidOYohJguh8OEeAq5K3nnnnUpMcU8c97HRS0fPHI3Oc889pzo1btw4DBgwAJUqVVKrna+++qraS8DzGALJe/IzrkjSePXs2fM/njmGuTA8xH9w5ZIHPYMUYAxPGT58OF5//XXlJeTXDIGhYKSh4/4Gbj7nPU4n5miw6cWjSKUBZ/gK906wf9wHQQE7YsQIFarJJC1ynBsBEXPnxk+uFgKhRKCwxNxff/2lIjjuuOMOhZN26JFHHlEeMi5UUmTR+8VFQIZb0q7wnDN55vheY6QJRR3tHkP36bmjMKNnj7aFnjl6+CjmGK1CW0bhSPtH20w7S28e20HRxogYRpXwoF1lxAoXGrmHb+7cuWpLAj179MxxGwMXHSkmlWfuoaHYn/gP3n12Bu556zNEeY8or965JGEJpXkXin09WzG3adFXsDXvh6tKmwDdg+S0LJQtE+NDpyP7+Gas+CkJXXu1RUr6cVxSOgbpSZuwcvHfaDdoAKLCNHgtaVgwfQV63dAL9sRv8dnrCRj5SlOYzUm5PHNeuFxeWK1m6HoWFs3+FK173ZmnmNNhx6pxN6D0sHmoX1GDDgdSj2aidHxpwGWCyarBkbUO41vvw+i1vVHKbFa7kzbN+RJHr7wereJtsJtLY8O8SVj4+37Vp7TELbi05ST0Lvs3PF16o2lJB9Z+8ThKtn4FdS4NC8UpI30uAIFAxBzrzDFxFicl7QK/pqDTjqen617dC7vNgbj4uDyzXDEhyalZJ/lwbqjmTekJo+erZcuWyuhQ+DB0gyGLp4o5CiSGUdJbxhcFN23T2FF48fBnDaNR5TncJ8BQzNxhlmcSc5dccokyZMx+yWyY9K4x3JIroTSQK1euRO3atZVnjedwX8TpxBxXNykqaWzpzeM+CApU9ourtmwz+8EwTP8G9AKMn1ziIyBiTqaCEBACgRIoLDFHkcWFPn+yLIZcUnTRTjB6ZM2aNWovG8UXRRK9Z/TenU7McY827Q8jRGjfatasiQcffFBtM+BiIG3boUOH/iPmaGNoVxk+SdtKEchncssAbRaTcdGm+sUcbRDvxeO+++7LCbN84oknVJsp/hjiuW7dOoxuH40lR6Ox8RczRjwzCOOfGKPu70/sEih/OS90CJyNmPNYD2DB+OXo+cBQWE2Ax5mOt6csxB333oRdc17GrA1ZqNKgO/p0uxaXRLrw3pQZGHZLT7z66D3YkV4G0WE64mu0wYsPD8bu37/A25/8jJKlr8Etjw1FtZJmeE8Scy6sWzQFn83fAHNsVfTrPQQtm1ZUCSH8x6meufT932LC9Dp4/vGqKlGKx7sJH49ZjoETB2PhC+Pxp1dHjFYDPW8dhnJH5uO9L1fC7iyJuo2744abW+HAzx/gf2G3Y3ibE96/FT7PXITnX8x962X8uj8KTbqOxODrasMqW+ZC5xflHHsakJhzOJRO01mawGxSteZYRFxLTU3V+WFBPXNsO+P76Z2iMfGHgNAYUTjR0FEQ8Wc8x/9zGjkKNBqZsLAwFSbCf7lHgfvmaBi5UshzeC7FE4UhVzh5sL28b+5yAdzjwE7SS0jvnN+48d70GvLZvA/vyetoKHlPGtnc92Y7qXb9e/DYPz6X92FIKe/Ne9GonlrG4BzHMqQvFzEX0sMvnRcCZ0WgsMQc/3DloqXfU0VbQxtAm8CQftoQ2g7aNto42ie/l4w2gvaL9sGf/p92ivaH5/mzVtKO0HDzfrSV/ntxIdL/XH7O59BW8Twe3K/Hvd707tFe8uDzuJDKg/fh9bw/36dsB8UgbZa/ZAE/27Z2Gn451Asje5fBv7t3o0qVKuKZO6vZF1onS2mC0Bpv6e2FIRCImOO7nQftkSoWThcd/5+enqbTyNiybQXKZnlhuixPLY4ERMwVx1GVPgmBwiFQWGKucFp7fu7q97Jxz/m5HC6nDR5vGMIjjBAyOYRAXgREzMn8EAKFTyAQMWdEBjKsGDkLcG6XC1pKChOgAHabXcRc4Y+VPCEPAiLmZHoIASEQKIFQFHPc6kAvnd8rFygrOU8InAsBEXPnQk+uFQKBEQhEzGVlZiAsPEIlPVGHbzVOiTl+6HS6CrRnLrAmyllCIH8CIubyZyRnCAEhYBAIRTEnYy8ELgQBEXMXgro8M9QIBCLm7HYbTJoGs8WiQvep6VQJ8eSkJJ0fsnZBXHz8WSdACTXY0t/CIyBirvDYyp2FQHEjIGKuuI2o9CdYCYiYC9aRkXYVJwKBiDmnw6FKY5jMZpXvw2Kxqn3RKgEKN9E5HU4JsyxOs+Ii7IuIuYtw0KTJQuACERAxd4HAy2NDjoCIuZAbcunwBSAQiJij440OOG6Po5hjIhSV0TIlJVln9ivumYuNO/vSBBegv/LIYkpAxFwxHVjplhAoBAIi5goBqtxSCJyGgIg5mRZCoPAJBCLmWDTcZGICFN0QcrpXZbTU0tJSdbro6JlLKF8+zzBL1sPxp/sv/G7JE0KNAFN4+1N8h1rfpb9CQAicHQGWC2BK/XM5Dh48qErOyCEEhMCZCXChlaWY5BACQqDwCLDUmb+W9umewt/DzMwMhDMBCnT1f9YJN2kmY88c6+HwD+n4hIQ8xRxr6vjrxBVed+TOoUqA9ZJY789fnylUOUi/hYAQyJ8AhVilSpXyPzGPM1jHrUyZMud0D7lYCBR3Avw9KVeuXHHvpvRPCFxQAnSYXXbZZWdsA8Wc2jOnGXXmmPyE/3r8e+Yo7+iZyy/MksW2WdRUDiFQGAS4KsECuSLmCoOu3FMIFC8C+/btO2cxxwVKFtqWQwgIgTMTYEmM2NhYQSQEhEAhEjhw4AAuvfTSPMWc3Zatkp8wtFKHrv5eVv9LTWWdOQ0Ou0PEXCEOktw6fwIi5vJnJGcIASFgEBAxJzNBCBQNARFzRcNZnhLaBAIRc8aeOZPKYMlMltRvat+cIeZMAZUmEM9caE+0wu69iLnCJiz3FwLFh4CIueIzltKT4CYgYi64x0daVzwIBCLmHHY7NJNJCTqvx6M6rrxzTIDCb2zZtnz3zImYKx4TJlh7IWIuWEdG2iUEgo+AiLngGxNpUfEkIGKueI6r9Cq4CAQi5rKzsxAWFq6EnMlsUslP3B5fnTnWK7DZbIiPzzsBioi54Br44tYaEXPFbUSlP0Kg8AiImCs8tnJnIZCbgIg5mQ9CoPAJBCLmnE6n8sSZ6ZljeKXmK0+QmpKsW6xWZGVmIS4+Ps/kEyLmCn8wQ/kJIuZCefSl70Lg7AiImDs7XnK2ECgoARFzBSUn1wmBwAkEJuYc6oYsFE7PnCoYblIJUFJ1r8cNp9NVqGGWLPDKGnWlSpUKvGdFcObhw4dRvnz5IniSPCI/AiLm8iMkPxcCQsBPQMSczAUhUDQERMwVDWd5SmgTCETMcc+c2WLmTjlVONxsNvtKE6Sk6FR1dpu9wJ651157DQMHDswzTfS4ceNUgdebbrqpyEfr66+/VjVSWrdu/Z9nv/jii3j66aeLvE3ywP8SyEvMbVn+GSKa3ohqMVZjVcK+D98v2YrmnbrAbNuJpT+vh8OtKc9y+x4Dkb31bfxvdxwslmjUvbYdalcogWObJkO//B7ERes4unUdjsc1RbnU2fhhvabuGRNfGx1blsOyOSuRzthjALGl66F157qwGN/KIQSEQJAQKCwxl5aWhg8++ACs6RMWFobGjRujc+fOsFgsQdJzaYYQKFoCeYk5L9Lx57x1qNm9I6LDABc2Y+FtiegzpT1Mqple7F9/EHGNL0M4gL83foPL6/RA6pYf8PkP+1CvVSt0u7Z20XZIniYEgpBAIGKO2Swp5FQWS69XlSfgoaUkJ+v8hnXm8isafqYwyz59+mDs2LGoW7duDp709HTQG0cBFx4eDr+Yu+GGG/Dvv/+qenU0lJhNsvgAACAASURBVDTILNoaFxenVCY7wwLmLE7OfytWrKjuuX37dvU178Xr6eFj3RMaXqbopOHlv9WqVfvPEA0ZMgSJiYn47rvvlEHmc3gPego//PBDJeb4PdvAukMxMTHqPzmKlkBeYm7RxFuxptw4vDAkQTVqz/cT8PF6N24d8Sgijq7GnxF1cV3NE/Wi1kythoS+u1Ex/ABeafQVhmx9AGkfR8HTIwu1ojdj+tcHMeqWLtgx9xrsa7gGHav/t68H1jyJhbvuxp03V2CNRjmEgBAIIgKFJeZoK0aOHImFCxeq3j744IOoXbs2hg4dCkZysFC5y+VSNuPyyy/HP//8o+xRRkaGMrC0S6yXefToUfUvP+fqKd9vrGlntVqxf/9+Zc+io6PV1/y8RIkSQURXmiIEThDIS8xl75qBJ6YdwM033IWmdUueJOY0VjX22vHxhO/R57HeuISLpPxMA9aOW4CIx69HfVUnSw4hIAQCEXN2u03ZEP4Seb0emM3UNL7SBMyK4nK5C+yZO1XM/fXXX/j8889Rr149/PbbbxgzZgxmz56tKpvTUFI0DRgwAFOnTkVUVBR++OEHPPTQQ1i/fj1SU1OV0KMo++KLLzBx4kRlQEePHo2XX35Zfd+qVSvs2bMH119/vRJ/06dPVyunNO5t2rRBp06dcmbFzz//jI0bN2Lr1q249957UbNmTbzyyitKyHk8HiUS2Y777rtPPWPevHlo0aIFmjdvLjOriAnkJeZ+mNkT/6xqgM7jX0LlaAfmfPYjYqxvoUbHxXmKuQol9uHt3osxaMEoJH8ahWN1FmPP1sPod2N/lC1pPqOYy0z+C7NnJGLAPR1R0lhelEMICIEgIlBUYm7Hjh1K0L3++usYP3483n33XfCP2+HDh+PLL78E7V/Lli1Rv359/PTTT7jtttvQrFkzvPXWW+jWrRu++eYbrF27Vn3966+/qigRLnJycfGjjz7Cq6++iltuuQVXXHFFENGVpgiBwMTcks/m4fKeTbFu9REM7tEsR8z1evMSfDs/HW06x+DF5+ahfZ8uuKbZVfj7l3fQqFU/zHthBjzXNUOHes1RKSFScAuBkCcQiJgzShMYIZbMZKnKEphMJ0oTnEvR8FPFHEMXu3btqgwaQxwpvJiBhaKKQm3y5MmqAVyR3LlzpxJztWrVUqud/GzYsGGoWrWqEm5dunTB77//joiICLXCydoKNJYUZzSkV155pbrvs88+q4TjihUr8PDDD6tJwWeOGDEC7du3R2ZmpvIEsq0UbrNmzVLn0Cv3wgsvqM8oOrnSKseFIZCXmPtx1mBc2bgxlm0fiF5tD2DNitLQDgxEpd5/IuLYfDw0dga8CEOp9T0xfsdgrH89Gu+u6YGIsNJ44o2JqBsfiY0fRuGtdYNxWYsH8OSQK2A1Q4m5h2ZWQQkrcFXLuzDmntbwetKx+L0nUWfQRFwea4R1yiEEhEBwESgqMUcPG4UbhdykSZP+I+a4xYALghRod999txJmp4o52q+77roLb775pvoZFwvbtWuHKVOmoHr104QFBBdqaU2IEziTZ06HHfPmzsZVV7fE8hdWocU7Q1HJuhmzbvgJ27QojJl+K8oiC69PmI+Rjw9GaQArv5mEKzuNxtY3FiDyid6oH+JspftCwE8gEDHHMEt/BkvqIR4etxtaSkqyTic3SxMklC9foGyWpxNz3bt3V3sNvv/+e2zevFkJK74Q6GWjQWTIJg1g3759sWjRIiXeGMZCrx6voVePnry5c+cqlyIF2meffaZCUSj2KALpuWvQoMEZxRwFH7159ODRC/fjjz/iueeew5NPPolp06YpCBSeTz31lIi5IPh9yk/Mtej3ARZ9NQNX4DeY232IIwuvNMRcHmGW2Pslfku7FoPaV1JiztUtCeFbPsS/4T3Ro13V03jmvPh9zqfYH9cb17e+xBfzHwRwpAlCQAicRKCoxBwXGxlpQlvxzDPP4P3331fh+H7PHMXcp59+quwVxRy/Z4RIbs9cbjHXu3dvVK5cWcSczOeLhsCZxNzxTc/gm63tUbVSODxJq/CXcxhG9kvElJ6LoFVdj0YjpuDauiYRcxfNSEtDLySBgMScg2JOU2UJ6JmDL7+DlpaWpnMTHT1zcQkFK01AMccwx4SEBLV3gB6wZcuWKY8YPWC33norlixZolYuuYdg27Zt6NChgxJqvI6GkKGTvJ571WikvV4vaPS4ysnQSIoyikL+O2rUKKxcuRJXXXWV2it3Js8c98NxrwMTn/B+3NfHayjq6NHjsxgCw/Pombv//vuxfPlyJRCvvvrqCzmmIfns/MRcy34z8OuC5/D9su548b1mWPNBfZ+YW46FezU0Lh+jJnadhs2w+XNjz1zlqERMfugdtH/2abjnllJ75hrFZeGzSR+j0aDbELm2LX42v4UrKwCRMeVRq7INb7z+Hdp3bqHGICK6DOrUrgGLhFqG5JyUTgcvgcIWcxRrfCetWrVKheAzeuT222/HjTfeqCJIuLjIyJPcYo7bCbggyYgSLhg++uijysbkJeZ4Dy448v5yCIFgJHA6Med1J+KjoR+j12ePIcECeHAU3z0zE9c+1REr7j6GnlMq4bNJa9Bn1ED8/NYXKN3pGlx1RTX8uXSyeOaCcZClTRecQCBijnvmTCZmszTCLBlu6fZ4DM8cXXUOh1Nt3KbiO9NxpgQoa9asUclKeHAPHD1y9IrRC0cxxY3eFHAUTxUqVFDiiyuTu3fvVuGP/JobxLmPjYaQgq9hw4bqe3rkuMrZo0cP1eiDBw+qe1H41alTR20yZ7voyUtKSlL/8Zk8Nm3apL42NgtCtYcrqtzAztBNJlnhM7hXYcOGDSrchZ/TqLKdchQtgbzEXNbxQyhRsgJctiRkeMqibEkN2al7YC1ZFZrnOA4fTYFXN+ZuQsXK8GbuhqVkNRVKaU//B86wSghz7ASiayHCAriyjuG4szRKWg7icIpxnTUiBgnlTDi0PxUe3++BJSwS5RPiYJId2kU7GeRpQiAfAoUl5ux2u9q/zbD/+Ph4VbrGX1KHSb24qEjbwWgWLg5yPxxtHm0fI1BoS/gzJvZi2D5tFI8aNWqA++8uvfRSFWHCLQFcVOQ+Ol5P+yuHEAhGAqf1zHntOHzEi4QKJXISmGRnJMJaohTsiW6ULB+FzJRkaDFlYbEn41iqG+USYuF1pCEi6hI4UjJgKltSZbiUQwgIAagcILQPZzrovLJlZ8FkthglCTxu9a/KKZSWlqrTa8VslsFUNJwrn9xMvnr1apUJk9m+5CjeBKTOXPEeX+mdEDifBApLzJ3PNsq9hEBxICB15orDKEofgp1AIGLObrOpYuHcHucPtVQJUFiagMsqDLMsaGmCwgDEkgOHDh1SWS1ZjkCO4k9AxFzxH2PpoRA4XwREzJ0vknIfIZA3ARFzMkOEQOETCETM2WzZsFisPq+cRdWaU+JOJUDRNOWZi42LK1CYZeF3UZ4QCgREzIXCKEsfhcD5ISBi7vxwlLsIgfwIiJjLj5D8XAicO4FAxBz3zFnMFuWV4+HPaKnCLPmBPdte4AQo594FuYMQgEo2wP2See3bFE5CQAgIARIQMSfzQAgUDQERc0XDWZ4S2gQCEXNut1t55RhmSY8ci4a7nE5oSUnHjAQoQRZmGdpDGpq9FzEXmuMuvRYCBSEgYq4g1OQaIXD2BETMnT0zuUIInC2BQMQci4ZTs+ngDjkjM5/6OiUlRaeqYxKUYNozd7YQ5PyLn4CIuYt/DKUHQqCoCIiYKyrS8pxQJyBiLtRngPS/KAgEIua4Z44ZLEHPnMmksi5brRZoqSkpzGrpy2Ype+aKYsDkGacnIGJOZoYQEAKBEhAxFygpOU8InBsBEXPnxk+uFgKBEAhEzHHPnCHmoJxwTIbiVXXmko0EKKwzFxeft5hLTEwMpD1yjhAQAkJACAiBQicQFxd3Ts8Qm3ZO+ORiISAEhIAQOI8E8rJprDPnF3OMqLSGhSlBRw3n88zpcDndiI3Lu2j4eWyv3EoICAEhIASEgBAQAkJACAgBISAE8iGQW8zpXh2sL6d2zLFouFFnjqUJHPkWDRfSQkAICAEhIASEgBAQAkJACAgBIVB0BCjmqNWo2ajg/ElQlGeOpQk8bjdcLk++YZZF12R5khAQAkJACAgBISAEhIAQEAJCQAhQzNmys2CxMrzSA5PJrEIsdd1reOZ0XVcZUeLi46XGl8wXISAEhIAQEAJCQAgIASEgBIRAkBCgmHM4HDBRwPlKE1DMebweaMnJSbqmsc6cPd/SBEHSH2mGEBACQkAICAEhIASEgBAQAkIgJAgYe+bsKpul7vWyOkGOA84Is/R4VGmC/OrMhQQt6aQQEAJCQAgIASEgBISAEBACQiBICKgwS1u2qi9HJxzDK1UBcSZASU5K0k1mExw2B+ISJMwySMZMmiEEhIAQEAJCQAgIASEgBISAEADFHLfE+Q+GWHLvHF10WmpqivLM8YT4+ATZMycTRggIASEgBISAEBACQkAICAEhECQE/KUJ6JUzm03weLywmM1Grbm01FTd5XLCqwOxsVJnLkjGTJohBISAEBACQkAICAEhIASEgBBQnjm7zab2zLk9bljMFpUIhYfyzDGbpd1mR0L58uKZkwkjBISAEBACQkAICAEhIASEgBAIEgKqzpzToUoSsKQct8gx1NIXZpmq8xtms4yNixMxFySDJs0QAkJACAgBISAEhIAQEAJCQAio0gR2uxJxdMKpGnMqq6Vvzxw/sGXbJJulzBUhIASEgBAQAkJACAgBISAEhEAQEfCHWVqtVlVbzn+o4uEpKck64y8p5vIrGr4+xRZE3ZKmCAEhIASEgBAQAkJACAgBISAELn4CjS+JPGMn/KUJwsLCVZilxrIEXi+8upd75lJ1u90G3aMjoULee+bWJdpQymS++GlJD4SAEBACQkAICAEhIASEgBAQAkFA4IjHhdbxUXmKuYzjaUrEWa1h8OU+MYqHp6ensdyczzOX9545EXNBMNrSBCEgBISAEBACQkAICAEhIASKDYFAxJzD4VDZLI36clCCThURT01JMRKgOBz5JkARMVds5ox0RAgIASEgBISAEBACQkAICIEgIBCImLMzAYrJpP5TSVCUntOhJScl6Yy39Hq8IuaCYDClCUJACAgBISAEhIAQEAJCQAiEDoFAxJzb7QZ0o7ocvXP00tEhp6WlpaqKczabDfHxCXmWJhDPXOhMKumpEBACQkAICAEhIASEgBAQAoVPIBAx53DYc4qF0zPHBCgUcapoON112VnZ+ZYmEDFX+IMpTxACQkAICAEhIASEgBAQAkIgdAgEIuacTmfOfjmLxWrUmaOYS0tNZeU52G35lyYQMRc6k0p6KgSEgBAQAkJACAgBISAEhEDhEwhEzNEzZzZb1H45r8djhFpaLLnCLOmZKy+lCQp/uOQJQkAICAEhIASEgBAQAkJACAgBg0AgYo6ON4vVos53uVywUMhpJmgpyck6VR33zMXFSWkCmVRCQAgIASEgBISAEBACQkAICIGiIhCImGOYpdlsgterq391nflQdMMzx+woTocTCeKZK6oxk+cIASEgBISAEBACQkAICAEhIAQC8sxlZWYgLDzCKDDnF3ImzShN4K8zF58g2SxlPgkBISAEhIAQEAJCQAgIASEgBIqKQKCeOao4o86cUTDc43YzmyVLE+jKMxd7nsMsk1PMSIzUcUWkkW3ljIduxvxtZvSu48w5xXzEijcyddxb3Q1TUZGU5wgBISAEhIAQEAJCQAgIASEgBIqQQCBizm7LhslsZv5K5Z0zaYZCUqUJlGfO7ji/Yk7X8Mt6K36MAF6o6zQEmQ443BocSk3qiDYB2TpQwnRCzLEenlMDSh47Iea8bg3Z1IMaEGXRYdYAu0uDB4BHB8ItgNcDuHQgwqIjzAToXiDLbZzDz8JNgM2lwWLRYSUDOYSAEBACQkAICAEhIASEgBAQAheYQCBizul0GN44DwuGW3ySTveLOdN5L03gTrRgaoqGhEwN1ep5UC/Cg5SjFsw4ZsK1sR4luBq6THjXrmPU5ToWbjOjVw035m63oEFVN+ocN+d45hITrThi8iA5yYzUMjr6xwGfrjGhYmUPYpwalqeb0KiUF+WswDabhqHVXXClWLHe6UUYTPg3E+hd1YWvN4Whbh03alnz8RRe4AGVxwsBISAEhIAQEAJCQAgIASEQGgQCEXMOux2ayaQEHUsTKK+cpuUqTZBtO39Fw3UN67ZZcLy8jtYZGmbpOm6u7MYPW8JweV03asIQU+ZDVkz2ibl5m80o5QDCqrnRuowXucMsnXYNiU7AkWzGJy4N42romLXehOsaulDKrWHcHxbc0tyFeDcw+W8r7qvvhNelIdEOMHBz2T9WDK9/IoQzNKaF9FIICAEhIASEgBAQAkJACAiBYCcQiJjLzs5GWFiYEnIms0mVJfB4fHvmNA2qNEF8/PlJgOJ2mPDOnxakh+uI8Go4rgHPN3Ji4ZYwtKrvQjnu2jtFzE39w4x6YYClshvNSp0Qc/dVAOb8Y0LzSi44ksz4yGmIubkbNXRt4EK0y4Rxv1twa0sXYp2GmBtd24UvtllRvaIX5cM9WLrXimEi5oJ9Hkv7hIAQEAJCQAgIASEgBIRAyBEIRMy5nE664mA2m1XBcIo5XfdCS0lJ1i0WK7KzshAXH6/cdWc61iXaUMrEjXd5HymHw/Cb5kW3BLc68Y/tYfBW8sCzz4S0BC86x3CDmwZLkgXv5A6zrOXGF9ss6FzbhYQkiwqzvL+Ehk+cOm6p7MaOPRZ86slfzN1TzYWxO6x4pKET5kwzpuw2466GThxIN6F0KR3RmiEm5RACQkAICAEhIASEgBAQAkJACFxIAoGIOafDofKH6F5/RksdGksT+OvMuZyu8xNmqZuwYr0Fleq4UcWXxTIr2YwnDprxWi0Plmw2Y5ULqFBKx92lgQ9tJ/bMMZtlyn4LPszQ8FAZ4J0sHfdW9eLr9RasdQPtywC/azqeysczd19dF/7cZsEXGRrKRgPVLEC/mk7M3BiGOnXcaBQue+Yu5ISVZwsBISAEhIAQEAJCQAgIASFgEAhEzHHPnNliJD7x6iwcbvaVJkhJ0anq7Db7efPM5TUwbqcZS/eb0KqaC1EygkJACAgBISAEhIAQEAJCQAgIgRAmEIiYYzZLjVJO06B7vdB9xcNVmKWuG3XmiqJo+NZNYVjgAe680oXSvr1zITx20nUhIASEgBAQAkJACAgBISAEQphAIGLObrfBQs+cZlJ75kxq65uvNAGzorhc7iLxzIXwOEnXhYAQEAJCQAgIASEgBISAEBACJxEIRMwZpQk00AnH8gT00rFUgdozx7vxhNi485MARcZHCAgBISAEhIAQEAJCQAgIASEgBPInEIiYU2GWDLH0iTne1eN2M5tlis6NdCxNkFC+/HnJZpl/k+UMISAEhIAQEAJCQAgIASEgBISAEAhIzDkMMedlOQKNdeaMCgTKM8cUlw67A3EJ4pmT6SQEhIAQEAJCQAgIASEgBISAECgqAoGIOe6Z4z451pYzq391eFhvjglQqO5YiK5cbKx45opq1OQ5QkAICAEhIASEgBAQAkJACIQ8gUDEnC07C2azRZUncLtdqjQBc0kqz5zX61XZLM9X0fCQHxEBIASEgBAQAkJACAgBISAEhIAQCIBAIGKOZeRMZpX2RIVamhhqyaLhKcnJOksWMMyyKEoTBNAfOUUICAEhIASEgBAQAkJACAgBIRASBAIRczZbNiwWKzwetypR4PV4YTKb/GGWmvLMxcbFSZhlSEwZ6aQQEAJCQAgIASEgBISAEBACwUAgEDHncNhz9syxzSxPwCOnNIE92y4JUIJhNKUNQkAICAEhIASEgBAQAkJACIQMgUDEnNvtVsXCoUN55Lh/jjlPtKSkYzqVnYRZhsx8kY4KASEgBISAEBACQkAICAEhECQEAhFz/qLhyhsHjZoOVHaqzpzL5VRxl7JnLkhGVJohBISAEBACQkAICAEhIASEQEgQCETMcc8cM1hSytERx4yW3DunpaakMKulL5ul7JkLiRkjnRQCQkAICAEhIASEgBAQAkIgKAgEIuZYZ84Qc4DH44HVGgavh3XmfNksnQ4X4uJFzAXFiEojhIAQEAJCQAgIASEgBISAEAgJAmcj5rhPjkKOxcOhaX7PnA6X043YOCkaHhIzRjopBISAEBACQkAICAEhIASEQFAQOBsxp3t1aCqTpW4UDTc8cyxN4JCi4UExnNIIISAEhIAQEAJCQAgIASEgBEKFQCBijlpN0zTouk4Zp5KgKM9cWlqqzlSXbpdHwixDZcZIP4WAEBACQkAICAEhIASEgBAICgKBiDlbdhYs3Cfn9ah6c4aw8xqeOao7l5N75uKlaHhQDKk0QggIASEgBISAEBACQkAICIFQIBCImHM4HDBRwPm8cppJU4lQtJTkJF3TTLA7HIgXMRcK80X6KASEgBAQAkJACAgBISAEhECQEAhEzNntdpjNJnDPnBFhqanWqzBLj9sNp9MldeaCZEClGUJACAgBISAEhIAQEAJCQAiEBoFAxBzrzLG+nH/fHL9WCVCSk5J0k9kMh82OuAQJswyNKSO9FAJCQAgIASEgBISAEBACQiAYCAQi5lwuV05T6ZTzer2qgLiWlpqqu9wuMAlKfHyC7JkLhhGVNggBISAEhIAQEAJCQAgIASEQEgQCEXMsGk6vHAuHezxeWMxmJegMMedyguGXsbF515lbeTQL4RrrGsghBISAEBACQkAICAEhIASEgBAQAudKIMvrRbuEqDPeJisrCxRzZhOFnEcJOiZC4aGlpqawXIE6ISGhfJ6euXNtqFwvBISAEBACQkAICAEhIASEgBAQAoEToJhzOh2qJAFznZjMxt45FWaZmpqq8xuH3Y7YuDgRc4FzlTOFgBAQAkJACAgBISAEhIAQEAKFSoBijlqNIo6hlUx+okIsWTQ8NSVFZ50CW7Yt32yWhdpKubkQEAJCQAgIASEgBISAEBACQkAInETAL+bMFosqGq5qE0A3ioenpCTrZrMFtuzsfIuGC1chIASEgBAQAkJACAgBISAEhIAQKDoCFHPZ2dkIDw9XYZZ0xLHenMfrMRKg2OzZ0D06EipUkDDLohsXeZIQEAJCQAgIASEgBISAEBACQiBPAhRzGcfTlYizWsPolFMHt81p6elpuqaZlGdO9szJTBICQkAICAEhIASEgBAQAkJACAQPARVm6XCoLJZGmKVxqCLizGbJuEunwyFiLnjGTFoiBISAEBACQkAICAEhIASEgBCAf8+cZjIpAcdSBMauOR1aclKS7tW9qmZBXFy8hFnKhBECQkAICAEhIASEgBAQAkJACAQJAYo5t8ulWsMIS3rn6KVT2SzT0lJV1KXNZkN8fIKIuSAZNGmGEBACQkAICAEhIASEgBAQAkJA1Znzh1myQDh0eD1eldRShVnSXZedlS2lCWSuCAEhIASEgBAQAkJACAgBISAEgoiAUTTcmbNfzmKxQvd6VQtVNkumQrHbbDkKL4jaLk0RAkJACAgBISAEhIAQEAJCQAiELAGPx4sSUZFgOTnul/N43Eq3WayWE2GW3DNHD51xaHA47KqWAWMxebLJbFYXKxVIlx5jNDUTXC4nLBYLTJpJxXCy9gEL2uk6q5MbGVd4Hb/OUZAmkzqP9/Rv3uNTjecbn7jdbI/xDCM6VPP9hGf68nHyeae02+mwI+wCtdvrYV+pkjW1IdHMPrO1ioVJ9UAxZJE/zQQvv1ZsfBsZNcbAGtXcDQ+qbjDS+KXhTmVK0pwx4T1NmsGA9+O1JvJTlype/rFiQ/hcf9V41RZf23g/fsNNlW63S7VbVZhX427869WNAoX8GWtanGiz6aTQXP/9Odb+a3k+06gak88/rmydMdbq+aot5GHwUuOtPuec0+FyO9U9VN95bxZJZLO9Poa+7D78nvOPhz/bjzFXDaZsl2IITfE38XMfF/UL4pvfuefjxdhu9pXz0eDL303f76Bi7FXzRQH0/S6p+eafq77fZY4xXxaMyea4GUzMPra+1SDfPTgm5Oe/hzHfjBFW7H0fqDFVY+E15rTXq94fxrgbYQNqdHxz4sSc9v/+Gzd2uhwIs4arOetxu6BWqHImvTHx+f7gy0890vc7aTxTh8XCPnmN9vF3RjXWmIc+Ejlf5X7HsF0Mc7CG+eai+p003lGce0b/eCsTXE6Hmos5L95c70Z+pl7EipvxbjV+BzV4+O4z8/fKlDMfT7yb+c67+NrNd4gxvj4L43uPKWbqnWW8G405xt9x31wgg1ybvP2Titfx3eg//AVU1bVqzDXF8NR3o5oiuYbZ/+7zvwPInPfwv4f8Pyd/t8etfm843sb7zax+x4xrPbCYreD+c38b1Tvf/y7Pedf6r/W9Vzn/rVafzXMbdoLP8L3zc7fP/w5XPHK9Mw1bHemb78YeCsXTazA3bLdXzSsaff/P2Fbj99n4TeU5/nelevdzXmuGjc39biQbszm3rS5IuwGHw3bO7Tbe42fXbr8d8F/H7vv/vlF7UGhb1BzwvcR8hNSYc+x97zSOvbJxvpVxv03i98YYGe8F/++433b5bZ16oxkDre5JW+R/N/ID2k3/O9U4x3g38hxOYb8d9tty9TbXDVvJ9yHbw7+zOL/8vx/+eWP8DeHxvbtUi3Lss1Wd7//b5MzvRr+NMeaJ8UvFvx/4/Ym/D3y/bH77AmPuGKFiFt/firrv70bjPajsjdtjcLPwM+MPGo6JsmmaCWaTj3vO36LGcwrabtqQk5JK+F8SRdBu1WbfHFKWK/e70TcnDAjG32j++ea33jlW3PdyM/7GOfF32UnvRvVeNf7WVuf5/p4ybHQ+70baVDPfx8Y88//5YLTJY9ht37vbf3/OWdo5zkc+gOcZMPPZOAAAFHJJREFUf9P6//7z3Ut1zvid47VKN/je8TzV5eLfIca7MceGGL86J/0N4//7Tp2j4//VnWtvXscNhI8c3SUnQRGgAVKg//9vFQgKpMiliS3JurkYzjzkvpKNOI2tWP5QO7X0as8e7nA4HK63q6uL7ej4tD7TXEb45zPpc+/Pu9Xn7+8Hr43nztvao3BrnT/qGOWXF3v9fXAX9hZu+5Trrpm5JcemULjbrm+vt6ODoyTEEA6BFIEA8UowQJ4ITJORJNYKLDaezc/hSzIEtAAbH0wXgk5ua7JRQAkw+71+NuteN1NrVBDXwOIOcXaSIKh5FgPgfZERkrCTuYFM+yBwNsjtF7AVcKbgcjEEyTG5LOAPcOtgaT0K6iq0s/c6hP4X5ZWsIFIuBgSmeqdONCHcKfxm9/0iIEoU/42HeYd8/q3+scP8TNbi92uSQjKsJJFEp8R/enpea3esjSAwfzbxo7Co/aiYdYLwuxkI1J9U0DWBudfer2Bj0KMAfW7rBvQLJwVYKcwoeKtwp1Bb4pEk76LaBTNxVEQ3IFvE4ea6yQ+EvGMoAaE48L4aLLWfxAZFjQHTCVyEWfE4xOCL/jnOaP4ff65FA/2341Vx7HNxc2NhgiS4Q5AdzEUEiQsnEZ+BKqQiKjSR0hrv7rbb+9tt/4WJyCpK1femwCCprEnjETZCDjsu5xDxbFrfI2z80HWHoLG3ev+fat2c3fetu0kDqbcwzQl2xXfibQiiMQ0RqWIxpGYVqwob7+4GsyJACrf6HTduSRgTkTWpMEEUyRTWRUy7d2wIp6ZoRAz7ojBdhZGL0RHj+O/ahyrum3o4Zy1F6BqPfJ9iXmvSOy+ClNyH6AJZNWb5bF6+udjOTl821kHitS7OtwvUB9gYYWcVE+ZsGYfNJU38CgcXQlXnJQXBs1v3Sp6DjRKVyF0+14opCyfk6sFG3yLXxLoLd5NRE0QVCMpViDXKzcKYYsOJY++z34HFRvLsmqsRfoSNKs7ARr2b2vsQaUdbsDFYWiQ52OTPFwa7AF8J84gE/nqtA/wqrMv37GAjIlaKA87a4eFhEV32DUHMOGB8Bg8p2Ly3zu3FOcKHAvjNDziz78LG57juR9gYyOD8U4iw74MJjpcSlVL8gI1VVAR8KABVsDo/mg+Zs1ncRczXH2jIwDcVB47pEddLWkiTBu5GASROcBBx1aKI6e8qwutcwe/IA6yhsS3cTN9fYtqtL/7gPBmbRgicgmqw8eLqdWEjYisCnBZUeJ+YM1c0loPd2lvHppsM3s75bETbwtXkEMTu4RJPuG79O3NaoBXM6VJok66uLrezs/M8pEn+WnFPAncy869RpFZ1ky5dgxYBtLfXiufCs9OVciuRIb9Wq1EFPrd1h2RMW2yaiApqFQMAPQSLVE+A6iBJGbNWlx1NtwmiQZKAlI8qYkKckBulhY/KgSpiVGqrO4cm3yYa/IvyJBS6iy4oTXBH4fXzoU7q+VAzSBKlykgNSTG/kps5YKO2FClvpTOJSjGS7ksdFhSoqCbdDU0HdFR+FOzpALqQSDF4546hCaVBwaREXdT8Wg4wifKPrdt7UuD5CdZNB/Pd604xWl3uiCvLnpls7rUiTGHS71rFrQSJtPQr6YTgjqhzX0n74PAgnWPHIJ2/IoEpWuiCucOMIOMutVRm4sQxYKWvOgO3Lv4MtKsyN6SEd6NY1q8i9iFJdW5QtCGnKVRN4H8PY9yR6bW82NsuLl5t5+dfWWipfSHWnOQAfyfgd2HjtC5R8CuJpdOAOKaClJ/drc5St//IutXtu62z/Zetmw5oOnBrD9SOALAxneTEnuMzro+7YCMdkxQzCFH6Wn0O7wSSY6KbLudAchdau2SDgt7khaQMAa13mfeLiMB5WYmQiRLv6a7WBYGiYNCZFelBkZ7c6TxqDF2x0Z9ZJCp5cxW/RKARXlCUV2ycopmuJ+q4RS6TR4QydfHUobGgo19rbkmSWdwVrPNjrpsOAGLux1y3sbHdLt3hiyAYobTOZIikc7TFFZG3cpxAWoONTUgTZ8rVwkaRVxfWI1509wFHVIquIseQ5QUbydV2SZhUFjamk/MQG1dnCl9PvHS3dSHyOIjAqxVjcB3gQgBvq8BLtxpecnV5sZ2enbfbYYrEuG6iqboIaJbT2N4iWrhkSoh2enEuVTR0Zxmd9gE2Pot1F2FzpwdXAfyrhBnFTHIh+WQtrC2Qgi/T9GjRNZ06fY3eu/IsnWcKpUfCbdbkd5dCjFym4q7euWsCsNEYYXEUdwCNiKoxyplCEekOrb4e7Cc2mw+Uw2pcPNQOdNbMaUZI4+c3t65GgHLC9XZ8fNquLPNoGgUUcQi4EVlQCsPDwQneh4SWxsY0HCxEm7N0VGcv6CC6oP0069775Zdf3vpl2G5B9awfKPuGwEpJ8eb6un5H4eMwc1B56Ww+wIKqMIdqLG96OTqQ+oWaSCeoXrTsfamOAZ+2jZXK+P51a7Pr859w3SK1UvcE8ljFRMZKpVKRdnhYz3p9/cbENYofRRqdAsUPibQPagowOp4UPRSHVkmslJbtJ1YjWxxlQXPR5oO2X/uCHVaJRuseJTGtdLWaM2ApENe6j49PyiKxFtYkODo161AmHUQ6O5CUWkc6G6h+XQhibUhnpBTT+7vt+s31dnxy0gWlFXN/MQTJJAqLr4nIqNMuIGpPq0BwokZxMQk3WdNn00GCbGPpfC7rLjDXe5MVOgDe1tn7t4mL++3mWoTjsC243aFVhzjWHmxIDZhBq5VIcB4RYHSmianpNttuTDFXOUOAGwtEW2yTGIQHsirYFuniGxDV74ptxeVq8dTPVwzq/7f1SUlSiSRWzMSIlblYonI2unAKImNZKaIeuxnYqJ95cKCzhAJPYkl3exFAIC5NBlNoVqcZgt7WNRNNYQfFdmFECuB3rdtE3btZZyBf/7ms26qw9n9EoxKFhDsp0na7DEPgea4ipyqQypbr4hlRik6KRZlxCaAmO8HrZ4/dUz+XAsj2IVuRFbNgS5GfuCsU6+4kC9/9tbXjhY3X9VlaB5ZmnxXnqM6nit9gdAlJVWTnZ8eVIMFEf+fun50UdOoo1rDFEfe2Wh63XRM7Eed1LP+7HY/uCqTTp69/FzYOUYvbpIpvk/Hqfqb4fi7r1jMqjnAW6P0jSvl3jQXc13utEYG4YXBpuEM6nVsKoIpH5WFGKzKOsmIjZBdsZL9xkLT6H0eLR1lsxaWrMp1Dx5fO1+HRcXca9AxHx8fbm6urHjugC6PPWnmXsBHXhJ0sY8Or56IDsgi3a5cIjNE6hE3CXWG6xl30jKszxmcWm3iEPzqX5aDx+ZpuVJwgi5XT2KhCToScRGTSzzjPc1p37X+whGcnfizcyH3loq4E/IjwdMTq96WIsl0ScSZ2yoicU0BP04WCCFzC4lu8sV04sRtWB2rp/IaXCnV1ZvReECWLW23bdpMGhTBirI7BxrhwhF8USG8l7CbPe70ugKgH6Ez7622HLFfPOvIQnqvvf3N1WWdDqUG5WpyCvQPz6Vg7msbBZaEvhXY5t2Lpxgoby7k4ir6v4jdd/eHkrmP++LoZGfuwdcdmGTV0md8CvG8zE6fHG988nQ6TY9RLJ1L7uU0+KFH9QqoAKUI0HmtAwWA4c3EVEPHr62tslzHZ5u/8Z5LwKOB6MczyPeW6mf1wV8BExck3VpWAP92NUrmwTMX+0IpGzQ26Y4TdggStrVLACCxXwlrEgjmydqMxi+JugYthq90iM1rr0eFRrEhY+GMDzZxId0xCOitIm/y48KOIAlisisdOUnHh90vnBPtGK+Yhou4Oo8hS+NvScnn5etvfP2zrip8XOxBfy8zhzCKa3M5sDkQID7e90n4XpYgpUWe9rPxjrtuP+ufXXQneXq3H61785y52TCgperHosg66C1qbBAC9Y+YcbQNeZz849wZFbMSKd4Hy4eFRd9R7TjSFDdaRISa2+ghgf/31v9v5+ZfpbFkRbFV3UV6b7MRyt9ou6VSWXRkbY87Wmsj4OmyBhV3Zy7HeOmyxqdj2E+Vukx//Ml30rc46HcAqgGPTnN8fzAF2ixpsjCDBnHAnkNhg3oGNo+IaZxGFOG6f07opWLR/nqGYOUncHnWWwfcgBrGnGPFsmTGsuhMp7LCD5y+rCFYMCiNtEbJVhqOCdRuswhHCDBkYevXmajs9Od3BxrWbXbbVzOcWlrQQRFHvmSnmNY2RzIQwW/cYG0V2EZRmhtcddHdsIBgzP6NZ8VJ8M69EUct6IUVDAJlFX7HRYgBFShWyNWNHcTwq+ZwzPQ/d8OezbkThKgqKLNORzWw/4wkREKpwCB+xWDT7MsWMbK0uRiQ+6Zdm//XCFLvCCxXcdEEcf8k0dOUiKtGV5We9+u237eT0LGMHxqAVG90lmdlBG5qCVQuR5/2CjXQpwFrEoHZRLF2M3Zzl04ZIQgwkFW2XlxcWSjZho7sYnKsdW3LWuFpRXYwQi+7G2l5tAaX4X7pC08XLeuIAWLsvf37dLpY+1boRRfQEZVEUzhWezL0TdieAJcBgxgQkzB5asHeeXkQv7ggIN/fn+/4CxhLIaRz0iivm4JKncLnU321726vXv20vz798gI0zi+8iS24kE1Guz+/nyOfu8n/4HPb0FRuNVxbS4pgI3tIowI2g56AmqTN4cz3dwjgP2CsXaogKmY3LXhF376tjymafc7Y6jXax8eOvG9vPo3X/9NOPbykSqnskFbJtZybQZ2dfttWxfMpSERYPLEn04RApFXMpz1HDp11scrPT7ueDJlZT5de29t+Wl3cZZlwVXpLYX7HuIYtTZOw8Ug6Jn9u2op9//nH75pu/xw/sApbk2Qk9xBTwHx/6bZNsHdB+D8v768skKllYVXFXL10O2UV6Ns4WkiLCsoXEL4w6TQIBLKxAa9g5HbJcsqKv4/vXzke9myA1xzRP22s3YY6lJ2SNOTn9XK1F3UGI2qqw0PFhA+sygiScpebJrI5AwUS97SWZk1lnZ3phH7juVsgyY8BeP/26l0J4GRTuLmzZvtzud6fr7fbTj//Zvvr6b+kkcPERw79c7OF3KOukRRV7z1XQqSgWYTk5OWlbUc2tpcuOhZdLfXyxjtXt+pylOzwe/oq6FFV7noOLbVWJpXz08dRzeOhW02HEFWC11oIS9jWIMVYeKIHiRXhoRXwudsIbr/eqOc6TkzP/fc1y2n7yEBv5LBKHlXmriavFb9cKagXbz9Lyc//5c173qpCu+4nogwADnnCGmVVE2fzhh39v3377j7Y+I0TVeyxByVgFIQYvtWfueljBF4GGvNKJ6cskDBCzx4U9VlGr8GTOZLkErIWPGsy/KXK0Yi+iWXUqcmGGn9V4ZGy0VQ+NYiUMkzN2cx7MyEKFO+vMS+kcSbTxXLFtyd6ndkIul10s8RrsHquvZw8RnNxJdjHcmJ6zv5PbVm/Rg1z9++u+2k5PXz7puotEtsgDCXb+o1uKeKM9ePXq17qsRQUK7xBBkz1mD7FkCQj0/ms/5XRSMXesYm5msXcKnHTr16KRnFmqfnXqK2klrwW1IhBgV6MLW52cdJvBkPUCq3ZZtVC22vWmgG8RxInVAt6KjXSWckmLnluXP7kbYnudRRWvewrIsYp29y9NAyyoXVRkJnDtdrQ1kYunEneNjQ/uafigdetircOnXfdauI447YuumOvCCWW79ovt++//tX333T97rhY7I9ioeWCKES4fU97dr86pXVmKx+OT0+6ElmOMuxP60rR0P8P3yw0TEVlFknFsLkh8HzZ672/aBv7wMpN2TC3PjPq2i40LoAWAbH2cS/mEq8ZGN0Mksl1evtpevvw6NtC4cWJdXeeY11wOD4QTI4TAYeGNyttcVoRV/TE2fvp1178zZ640CiLFUintV1fbwaFvtTSwTKdpgoWDSvfH+bFshwceuDQwzk1fKDjMC+AXbtDKDWfOtaMIGhBcjHxu6x4PNxc+uOuw+sxR0zh0aZYZ6EIq9D1FPrjRbrn1EqVXwaOgLbU674+5RCxXWGYJsHXPmUErArpcRMDXUjg6a/i18w6x0Bp4bFeEmEFU8XkzALt6p3kGSK9ji66HrSSoikXMMuemeHSxMAAEQVrtVKzFB8qHCIWfhMKBHPVy1/JBvOt5Rv3jNrG1C/Lx1r2jkH2EdZfgUTeqQsS4rTOXzTSRNbmroqyS9H6KJ9t2KwHXZT5Wokaly62jZR32rbYDvKvKBunw/1fd6LrVyuvBQjjFznTx6dx2jIVMcK7ADSzDTaS4cSsEgpu76LzWo/8OxjDfMjFmJRohqS4hiE1kZc0dy6nUvPZdbJTdowqGHmC39Yj1rQmM7uGHYuPnuG46IIX3i6jUDcqle+5ajZvWdPnJODmwSlbhl44bBQddKIowWXU4U1itfa6HUBYu0SWPU+JGs2zpAiqR+7KJmXcK2BleUgdCGigAxq2StB6lfRU4uUV14dL54lxaFZEFAt6Fa3czNGvqbpjy7OWlsdHnc7n1LrNJq4D2sBPjWRpjxU7nOxY77NnOX+k45kKgqePGHTFFhN8lFvXON+9bdyyKk/d7i1PApEjND/1/182tzWCj9s8333IRF3QM4dXvH+dMK//cyBuVHtEAPCibmWy7uajMuWnm1LsAfHAfQdsFU6BU13XJs1yuM46T6dSts5bu7Lkz1pee0LWjK5HLG9acb86SEM+e0PnovN/zvXScZ498TtNNR7Fqx8I4dtjvlfyus9tc7lbPHtdMOySWS4B8YRaz77NuvYe1eGQWG6GXOOXdPtW6wRAu+nK8L3Pky/6v3Z/KxREjsZhzXuno65mdDy2KM/tI/JTbTgLUwuXXDmd3uBA/GWd6+7ZGNhCvmAEFG/u9jAZFo7ftmrvdQCxdwy9wXJD/EMZoAq3OmxVjuh7oZ5oLnxT/au6caG6uL3DcvfQFoRFK5LxhPIMrc6nZjkiWW4Ph+LxD8safXvfF68L0nXUnVlZOoXX/D+xhf05jHgsYAAAAAElFTkSuQmCC"/>
          <p:cNvSpPr/>
          <p:nvPr/>
        </p:nvSpPr>
        <p:spPr>
          <a:xfrm>
            <a:off x="307975" y="7937"/>
            <a:ext cx="304798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1400"/>
              <a:buFont typeface="Source Sans Pro Light"/>
              <a:buNone/>
            </a:pPr>
            <a:r>
              <a:rPr lang="tr-TR" sz="3200" b="0" i="0" u="none" strike="noStrike" cap="none" dirty="0">
                <a:solidFill>
                  <a:srgbClr val="59A9E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Çekirdek Ekip</a:t>
            </a:r>
            <a:endParaRPr sz="3200" b="0" i="0" u="none" strike="noStrike" cap="none" dirty="0">
              <a:solidFill>
                <a:srgbClr val="949494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" name="AutoShape 2" descr="netflix logo ile ilgili gÃ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netflix logo ile ilgili gÃ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netflix logo ile ilgili gÃ¶rsel sonuc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netflix logo ile ilgili gÃ¶rsel sonuc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5CCF34-5161-49AA-AC1A-C1E3F310AB9A}"/>
              </a:ext>
            </a:extLst>
          </p:cNvPr>
          <p:cNvGrpSpPr/>
          <p:nvPr/>
        </p:nvGrpSpPr>
        <p:grpSpPr>
          <a:xfrm>
            <a:off x="396489" y="1036413"/>
            <a:ext cx="3905213" cy="3442322"/>
            <a:chOff x="396489" y="1036413"/>
            <a:chExt cx="3905213" cy="3442322"/>
          </a:xfrm>
        </p:grpSpPr>
        <p:sp>
          <p:nvSpPr>
            <p:cNvPr id="31" name="Shape 418"/>
            <p:cNvSpPr txBox="1"/>
            <p:nvPr/>
          </p:nvSpPr>
          <p:spPr>
            <a:xfrm>
              <a:off x="396489" y="1036413"/>
              <a:ext cx="3749040" cy="1708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182880" rIns="182880" bIns="91440" anchor="t" anchorCtr="0">
              <a:noAutofit/>
            </a:bodyPr>
            <a:lstStyle/>
            <a:p>
              <a:pPr>
                <a:spcBef>
                  <a:spcPts val="300"/>
                </a:spcBef>
                <a:buClr>
                  <a:srgbClr val="A5A5A5"/>
                </a:buClr>
                <a:buSzPts val="1800"/>
              </a:pPr>
              <a:r>
                <a:rPr lang="tr-TR" sz="1200" b="1" dirty="0">
                  <a:solidFill>
                    <a:schemeClr val="dk2"/>
                  </a:solidFill>
                  <a:latin typeface="Source Sans Pro"/>
                  <a:sym typeface="Source Sans Pro"/>
                </a:rPr>
                <a:t>Naim Kenan Hacıevliyagil (1981), Genel Müdür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2008 yılından beri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Innoppia’yı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 ,2019’da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Simtera’yı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 ve 2017 yılında da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Fabmetrics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 ekibini kurmuştur.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Ürün Yönetimi ve Büyümeden sorumludur.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  <a:sym typeface="Source Sans Pro"/>
                </a:rPr>
                <a:t>Üretim ve Tedarik Zinciri hakkında Yönetim Danışmanı geçmişi bulunmaktadır.</a:t>
              </a:r>
            </a:p>
          </p:txBody>
        </p:sp>
        <p:sp>
          <p:nvSpPr>
            <p:cNvPr id="3" name="Dikdörtgen 2"/>
            <p:cNvSpPr/>
            <p:nvPr/>
          </p:nvSpPr>
          <p:spPr>
            <a:xfrm>
              <a:off x="398643" y="2770575"/>
              <a:ext cx="3903059" cy="1708160"/>
            </a:xfrm>
            <a:prstGeom prst="rect">
              <a:avLst/>
            </a:prstGeom>
            <a:noFill/>
          </p:spPr>
          <p:txBody>
            <a:bodyPr wrap="square" lIns="91440" tIns="182880" rIns="182880" bIns="91440" anchor="t">
              <a:noAutofit/>
            </a:bodyPr>
            <a:lstStyle/>
            <a:p>
              <a:pPr>
                <a:spcBef>
                  <a:spcPts val="300"/>
                </a:spcBef>
                <a:buClr>
                  <a:srgbClr val="A5A5A5"/>
                </a:buClr>
                <a:buSzPts val="1800"/>
              </a:pPr>
              <a:r>
                <a:rPr lang="en-GB" sz="1200" b="1" dirty="0" err="1">
                  <a:solidFill>
                    <a:schemeClr val="dk2"/>
                  </a:solidFill>
                  <a:latin typeface="Source Sans Pro"/>
                </a:rPr>
                <a:t>Mian</a:t>
              </a:r>
              <a:r>
                <a:rPr lang="en-GB" sz="1200" b="1" dirty="0">
                  <a:solidFill>
                    <a:schemeClr val="dk2"/>
                  </a:solidFill>
                  <a:latin typeface="Source Sans Pro"/>
                </a:rPr>
                <a:t> Talha Siddique  </a:t>
              </a:r>
              <a:r>
                <a:rPr lang="tr-TR" sz="1200" b="1" dirty="0">
                  <a:solidFill>
                    <a:schemeClr val="dk2"/>
                  </a:solidFill>
                  <a:latin typeface="Source Sans Pro"/>
                </a:rPr>
                <a:t>(198</a:t>
              </a:r>
              <a:r>
                <a:rPr lang="en-GB" sz="1200" b="1" dirty="0">
                  <a:solidFill>
                    <a:schemeClr val="dk2"/>
                  </a:solidFill>
                  <a:latin typeface="Source Sans Pro"/>
                </a:rPr>
                <a:t>4</a:t>
              </a:r>
              <a:r>
                <a:rPr lang="tr-TR" sz="1200" b="1" dirty="0">
                  <a:solidFill>
                    <a:schemeClr val="dk2"/>
                  </a:solidFill>
                  <a:latin typeface="Source Sans Pro"/>
                </a:rPr>
                <a:t>),  Yazılım Gel. Ekip Lideri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2014'ten beri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Innoppia'da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Yazılım Geliştirme üzerinde çalışıyor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2017'den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beri</a:t>
              </a: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FabMetrics</a:t>
              </a: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üzerinde</a:t>
              </a: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çalışıyor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Yazılım Geliştirme ve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DevOps'tan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sorumludur.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Full Stack 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Yazılımcı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86C66B-FE6B-474F-B1B0-EDD948D12D4F}"/>
              </a:ext>
            </a:extLst>
          </p:cNvPr>
          <p:cNvGrpSpPr/>
          <p:nvPr/>
        </p:nvGrpSpPr>
        <p:grpSpPr>
          <a:xfrm>
            <a:off x="4224693" y="1047750"/>
            <a:ext cx="3383280" cy="3416320"/>
            <a:chOff x="4224693" y="1047750"/>
            <a:chExt cx="3383280" cy="3416320"/>
          </a:xfrm>
        </p:grpSpPr>
        <p:sp>
          <p:nvSpPr>
            <p:cNvPr id="2" name="Dikdörtgen 1"/>
            <p:cNvSpPr/>
            <p:nvPr/>
          </p:nvSpPr>
          <p:spPr>
            <a:xfrm>
              <a:off x="4224693" y="2755910"/>
              <a:ext cx="3383280" cy="1708160"/>
            </a:xfrm>
            <a:prstGeom prst="rect">
              <a:avLst/>
            </a:prstGeom>
            <a:noFill/>
          </p:spPr>
          <p:txBody>
            <a:bodyPr wrap="square" lIns="91440" tIns="182880" rIns="182880" bIns="91440" anchor="t">
              <a:noAutofit/>
            </a:bodyPr>
            <a:lstStyle/>
            <a:p>
              <a:pPr>
                <a:spcBef>
                  <a:spcPts val="300"/>
                </a:spcBef>
                <a:buClr>
                  <a:srgbClr val="A5A5A5"/>
                </a:buClr>
                <a:buSzPts val="1800"/>
              </a:pPr>
              <a:r>
                <a:rPr lang="tr-TR" sz="1200" b="1" dirty="0">
                  <a:solidFill>
                    <a:schemeClr val="dk2"/>
                  </a:solidFill>
                  <a:latin typeface="Source Sans Pro"/>
                  <a:sym typeface="Source Sans Pro"/>
                </a:rPr>
                <a:t>Mustafa Uğur Gürçay (1981) ,  </a:t>
              </a:r>
              <a:r>
                <a:rPr lang="tr-TR" sz="1200" b="1" dirty="0" err="1">
                  <a:solidFill>
                    <a:schemeClr val="dk2"/>
                  </a:solidFill>
                  <a:latin typeface="Source Sans Pro"/>
                  <a:sym typeface="Source Sans Pro"/>
                </a:rPr>
                <a:t>IoT</a:t>
              </a:r>
              <a:r>
                <a:rPr lang="tr-TR" sz="1200" b="1" dirty="0">
                  <a:solidFill>
                    <a:schemeClr val="dk2"/>
                  </a:solidFill>
                  <a:latin typeface="Source Sans Pro"/>
                  <a:sym typeface="Source Sans Pro"/>
                </a:rPr>
                <a:t> Mimarı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2018'de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Fabmetrics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için işe başladı ve 2019'da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Simtera’ya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geçiş yaptı.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IoT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Geliştirmeden sorumlu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IoT, Middleware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ve</a:t>
              </a:r>
              <a:r>
                <a:rPr lang="en-GB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NoSQL </a:t>
              </a:r>
              <a:r>
                <a:rPr lang="en-GB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uzmanı</a:t>
              </a:r>
              <a:endParaRPr lang="tr-TR" sz="1200" dirty="0">
                <a:solidFill>
                  <a:srgbClr val="3F3F3F"/>
                </a:solidFill>
                <a:latin typeface="Source Sans Pro"/>
                <a:ea typeface="+mn-ea"/>
              </a:endParaRP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Şu anda Büyük Veri Analitiği ve Yapay Zeka alanlarına  odaklanmaktadır.</a:t>
              </a: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4224693" y="1047750"/>
              <a:ext cx="3383280" cy="1708160"/>
            </a:xfrm>
            <a:prstGeom prst="rect">
              <a:avLst/>
            </a:prstGeom>
            <a:noFill/>
          </p:spPr>
          <p:txBody>
            <a:bodyPr wrap="square" lIns="91440" tIns="182880" rIns="182880" bIns="91440" anchor="t">
              <a:noAutofit/>
            </a:bodyPr>
            <a:lstStyle/>
            <a:p>
              <a:pPr>
                <a:spcBef>
                  <a:spcPts val="300"/>
                </a:spcBef>
                <a:buClr>
                  <a:srgbClr val="A5A5A5"/>
                </a:buClr>
                <a:buSzPts val="1800"/>
              </a:pPr>
              <a:r>
                <a:rPr lang="tr-TR" sz="1200" b="1" dirty="0">
                  <a:solidFill>
                    <a:schemeClr val="dk2"/>
                  </a:solidFill>
                  <a:latin typeface="Source Sans Pro"/>
                </a:rPr>
                <a:t>Ali Osman </a:t>
              </a:r>
              <a:r>
                <a:rPr lang="tr-TR" sz="1200" b="1" dirty="0" err="1">
                  <a:solidFill>
                    <a:schemeClr val="dk2"/>
                  </a:solidFill>
                  <a:latin typeface="Source Sans Pro"/>
                </a:rPr>
                <a:t>Isık</a:t>
              </a:r>
              <a:r>
                <a:rPr lang="tr-TR" sz="1200" b="1" dirty="0">
                  <a:solidFill>
                    <a:schemeClr val="dk2"/>
                  </a:solidFill>
                  <a:latin typeface="Source Sans Pro"/>
                </a:rPr>
                <a:t>  (1985),  Yazılım Mimarı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2018'de mimariyi geliştirmek için işe başlamıştır.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Full </a:t>
              </a:r>
              <a:r>
                <a:rPr lang="tr-TR" sz="1200" dirty="0" err="1">
                  <a:solidFill>
                    <a:srgbClr val="3F3F3F"/>
                  </a:solidFill>
                  <a:latin typeface="Source Sans Pro"/>
                  <a:ea typeface="+mn-ea"/>
                </a:rPr>
                <a:t>Stack</a:t>
              </a: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 Yazılımcı  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Problem Çözücü   </a:t>
              </a:r>
            </a:p>
            <a:p>
              <a:pPr marL="228600" indent="-228600">
                <a:spcBef>
                  <a:spcPts val="300"/>
                </a:spcBef>
                <a:buClr>
                  <a:srgbClr val="A5A5A5"/>
                </a:buClr>
                <a:buSzPts val="1800"/>
                <a:buFontTx/>
                <a:buChar char="-"/>
              </a:pPr>
              <a:r>
                <a:rPr lang="tr-TR" sz="1200" dirty="0">
                  <a:solidFill>
                    <a:srgbClr val="3F3F3F"/>
                  </a:solidFill>
                  <a:latin typeface="Source Sans Pro"/>
                  <a:ea typeface="+mn-ea"/>
                </a:rPr>
                <a:t>Şu anda Yapay Zeka Fonksiyonlarına odaklanmaktadır.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EEA80297-CBBF-42F8-A42B-874687FA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" y="4618811"/>
            <a:ext cx="669017" cy="36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ikdörtgen 15">
            <a:extLst>
              <a:ext uri="{FF2B5EF4-FFF2-40B4-BE49-F238E27FC236}">
                <a16:creationId xmlns:a16="http://schemas.microsoft.com/office/drawing/2014/main" id="{8C43A3F7-BD14-4D60-88A2-A98E5B16846A}"/>
              </a:ext>
            </a:extLst>
          </p:cNvPr>
          <p:cNvSpPr/>
          <p:nvPr/>
        </p:nvSpPr>
        <p:spPr>
          <a:xfrm>
            <a:off x="7607973" y="0"/>
            <a:ext cx="1536027" cy="5143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182880" rIns="182880" bIns="91440" anchor="t">
            <a:noAutofit/>
          </a:bodyPr>
          <a:lstStyle/>
          <a:p>
            <a:pPr>
              <a:spcBef>
                <a:spcPts val="300"/>
              </a:spcBef>
              <a:buClr>
                <a:srgbClr val="A5A5A5"/>
              </a:buClr>
              <a:buSzPts val="1800"/>
            </a:pPr>
            <a:endParaRPr lang="tr-TR" sz="1200" dirty="0">
              <a:solidFill>
                <a:srgbClr val="3F3F3F"/>
              </a:solidFill>
              <a:latin typeface="Source Sans Pro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F224C-043D-40F2-8B70-B0B693D45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434" y="2158457"/>
            <a:ext cx="772283" cy="8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3924E2D6-9AEF-47D3-91AD-1106E62060DE}"/>
              </a:ext>
            </a:extLst>
          </p:cNvPr>
          <p:cNvGrpSpPr/>
          <p:nvPr/>
        </p:nvGrpSpPr>
        <p:grpSpPr>
          <a:xfrm>
            <a:off x="2284544" y="2771775"/>
            <a:ext cx="6611805" cy="2200274"/>
            <a:chOff x="457200" y="769937"/>
            <a:chExt cx="3533775" cy="3696474"/>
          </a:xfrm>
        </p:grpSpPr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E5C6804F-36BF-4E6C-B70A-0514E5D36CBA}"/>
                </a:ext>
              </a:extLst>
            </p:cNvPr>
            <p:cNvSpPr/>
            <p:nvPr/>
          </p:nvSpPr>
          <p:spPr>
            <a:xfrm>
              <a:off x="457200" y="1047750"/>
              <a:ext cx="3533775" cy="341866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731520" rIns="182880" rtlCol="0" anchor="t"/>
            <a:lstStyle/>
            <a:p>
              <a:pPr>
                <a:spcBef>
                  <a:spcPts val="600"/>
                </a:spcBef>
                <a:buClr>
                  <a:srgbClr val="A5A5A5"/>
                </a:buClr>
                <a:buSzPts val="1800"/>
              </a:pPr>
              <a:endParaRPr lang="tr-TR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"/>
              </a:endParaRPr>
            </a:p>
          </p:txBody>
        </p:sp>
        <p:sp>
          <p:nvSpPr>
            <p:cNvPr id="5" name="AutoShape 2" descr="machinemetrics logo ile ilgili gÃ¶rsel sonucu"/>
            <p:cNvSpPr>
              <a:spLocks noChangeAspect="1" noChangeArrowheads="1"/>
            </p:cNvSpPr>
            <p:nvPr/>
          </p:nvSpPr>
          <p:spPr bwMode="auto">
            <a:xfrm>
              <a:off x="1069975" y="769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130" name="Shape 130"/>
          <p:cNvSpPr txBox="1"/>
          <p:nvPr/>
        </p:nvSpPr>
        <p:spPr>
          <a:xfrm>
            <a:off x="4448460" y="3396630"/>
            <a:ext cx="5278500" cy="143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59A9E3"/>
              </a:buClr>
              <a:buSzPts val="1400"/>
            </a:pP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 Light"/>
              </a:rPr>
              <a:t>FabMetrics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Source Sans Pro Light"/>
              </a:rPr>
              <a:t>- Insight 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3200"/>
              <a:buFont typeface="Source Sans Pro Light"/>
              <a:buNone/>
            </a:pPr>
            <a:endParaRPr lang="tr-TR"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Source Sans Pro Light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938654" y="0"/>
            <a:ext cx="1188720" cy="2327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4" descr="C:\Users\nkenanh\Downloads\screenshot (33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957" y="655824"/>
            <a:ext cx="6658451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4" descr="C:\Users\kemalp\Desktop\Socar Sunum\Elements\innoppi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Google Shape;515;p14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6" name="Google Shape;516;p14"/>
          <p:cNvSpPr/>
          <p:nvPr/>
        </p:nvSpPr>
        <p:spPr>
          <a:xfrm>
            <a:off x="6258757" y="745724"/>
            <a:ext cx="861134" cy="124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958" y="669755"/>
            <a:ext cx="779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4" descr="C:\Users\nkenanh\Downloads\fab-with-whit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585" y="411397"/>
            <a:ext cx="759805" cy="759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0" name="Google Shape;520;p14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521" name="Google Shape;521;p14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5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15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9" name="Google Shape;53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791" y="620535"/>
            <a:ext cx="6062709" cy="3569723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15"/>
          <p:cNvSpPr/>
          <p:nvPr/>
        </p:nvSpPr>
        <p:spPr>
          <a:xfrm>
            <a:off x="6081204" y="745724"/>
            <a:ext cx="1038687" cy="124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3791" y="656946"/>
            <a:ext cx="779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5" descr="C:\Users\nkenanh\Downloads\fab-with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7387" y="402519"/>
            <a:ext cx="759805" cy="75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15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545" name="Google Shape;545;p15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6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2" name="Google Shape;562;p16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3" name="Google Shape;563;p16" descr="C:\Users\nkenanh\Downloads\Screen Shot 2018-06-10 at 3.21.52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4112" y="590042"/>
            <a:ext cx="6254051" cy="386693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6"/>
          <p:cNvSpPr/>
          <p:nvPr/>
        </p:nvSpPr>
        <p:spPr>
          <a:xfrm>
            <a:off x="6860219" y="674702"/>
            <a:ext cx="454981" cy="1420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4112" y="590042"/>
            <a:ext cx="779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6" descr="C:\Users\nkenanh\Downloads\fab-with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4119" y="340373"/>
            <a:ext cx="759805" cy="75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16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569" name="Google Shape;569;p16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7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Google Shape;586;p17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87" name="Google Shape;587;p17" descr="C:\Users\nkenanh\Downloads\1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493" y="0"/>
            <a:ext cx="5011198" cy="5334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17"/>
          <p:cNvCxnSpPr/>
          <p:nvPr/>
        </p:nvCxnSpPr>
        <p:spPr>
          <a:xfrm>
            <a:off x="248698" y="131461"/>
            <a:ext cx="0" cy="3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9" name="Google Shape;589;p17"/>
          <p:cNvSpPr/>
          <p:nvPr/>
        </p:nvSpPr>
        <p:spPr>
          <a:xfrm>
            <a:off x="7892249" y="42117"/>
            <a:ext cx="807868" cy="1733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493" y="-3008"/>
            <a:ext cx="616752" cy="21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7" descr="C:\Users\nkenanh\Downloads\fab-with-whit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9197" y="-222260"/>
            <a:ext cx="648317" cy="64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3" name="Google Shape;593;p17"/>
          <p:cNvGrpSpPr/>
          <p:nvPr/>
        </p:nvGrpSpPr>
        <p:grpSpPr>
          <a:xfrm>
            <a:off x="402372" y="160991"/>
            <a:ext cx="1682808" cy="239830"/>
            <a:chOff x="1955087" y="570707"/>
            <a:chExt cx="668337" cy="95250"/>
          </a:xfrm>
        </p:grpSpPr>
        <p:sp>
          <p:nvSpPr>
            <p:cNvPr id="594" name="Google Shape;594;p17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18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18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2" name="Google Shape;612;p18" descr="Screen Shot 2017-09-15 at 3.07.45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562" y="4581275"/>
            <a:ext cx="647363" cy="48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8" descr="C:\Users\nkenanh\Downloads\1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699" y="487373"/>
            <a:ext cx="5983091" cy="3956203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8"/>
          <p:cNvSpPr/>
          <p:nvPr/>
        </p:nvSpPr>
        <p:spPr>
          <a:xfrm>
            <a:off x="5930283" y="568166"/>
            <a:ext cx="1038687" cy="124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7908" y="4628336"/>
            <a:ext cx="729674" cy="39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7821" y="487252"/>
            <a:ext cx="779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8" descr="C:\Users\nkenanh\Downloads\fab-with-whit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4315" y="233837"/>
            <a:ext cx="759805" cy="759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18"/>
          <p:cNvGrpSpPr/>
          <p:nvPr/>
        </p:nvGrpSpPr>
        <p:grpSpPr>
          <a:xfrm>
            <a:off x="3730597" y="172135"/>
            <a:ext cx="1682808" cy="239830"/>
            <a:chOff x="1955087" y="570707"/>
            <a:chExt cx="668337" cy="95250"/>
          </a:xfrm>
        </p:grpSpPr>
        <p:sp>
          <p:nvSpPr>
            <p:cNvPr id="619" name="Google Shape;619;p18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19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19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7" name="Google Shape;637;p19" descr="C:\Users\nkenanh\Downloads\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322" y="592213"/>
            <a:ext cx="6688610" cy="36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9"/>
          <p:cNvSpPr/>
          <p:nvPr/>
        </p:nvSpPr>
        <p:spPr>
          <a:xfrm>
            <a:off x="6214369" y="674702"/>
            <a:ext cx="1083076" cy="1420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322" y="616489"/>
            <a:ext cx="779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" descr="C:\Users\nkenanh\Downloads\fab-with-whit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8999" y="340373"/>
            <a:ext cx="759805" cy="759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19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643" name="Google Shape;643;p19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20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Google Shape;660;p20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1" name="Google Shape;661;p20"/>
          <p:cNvCxnSpPr/>
          <p:nvPr/>
        </p:nvCxnSpPr>
        <p:spPr>
          <a:xfrm>
            <a:off x="248698" y="131461"/>
            <a:ext cx="0" cy="3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2" name="Google Shape;662;p20" descr="C:\Users\nkenanh\Downloads\aaaaaonda_v989_a80_octa_cor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1076" y="541538"/>
            <a:ext cx="3934111" cy="393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20" descr="normal-c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8045" y="1287263"/>
            <a:ext cx="786918" cy="876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20"/>
          <p:cNvGrpSpPr/>
          <p:nvPr/>
        </p:nvGrpSpPr>
        <p:grpSpPr>
          <a:xfrm>
            <a:off x="3730597" y="276910"/>
            <a:ext cx="1682808" cy="239830"/>
            <a:chOff x="1955087" y="570707"/>
            <a:chExt cx="668337" cy="95250"/>
          </a:xfrm>
        </p:grpSpPr>
        <p:sp>
          <p:nvSpPr>
            <p:cNvPr id="666" name="Google Shape;666;p20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360475" y="2588190"/>
            <a:ext cx="1330790" cy="47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tr-TR" sz="1600" b="1" i="0" u="none" strike="noStrike" cap="none" dirty="0">
                <a:solidFill>
                  <a:srgbClr val="2F337C"/>
                </a:solidFill>
                <a:latin typeface="Arial"/>
                <a:ea typeface="Arial"/>
                <a:cs typeface="Arial"/>
                <a:sym typeface="Arial"/>
              </a:rPr>
              <a:t>Ürünler</a:t>
            </a:r>
            <a:endParaRPr sz="1600" b="1" i="0" u="none" strike="noStrike" cap="none" dirty="0">
              <a:solidFill>
                <a:srgbClr val="2F33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 descr="C:\Users\nkenanh\Downloads\icons8-brain-6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8921" y="1774481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6651790" y="1511742"/>
            <a:ext cx="2118137" cy="9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Adaptif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Prosesler</a:t>
            </a:r>
            <a:endParaRPr lang="tr-TR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Kestirimci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Kalite</a:t>
            </a:r>
            <a:endParaRPr lang="en-GB"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457200" indent="-298450"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Kestirimci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Bakım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 Görselleştirme </a:t>
            </a:r>
            <a:endParaRPr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grpSp>
        <p:nvGrpSpPr>
          <p:cNvPr id="164" name="Google Shape;164;p5"/>
          <p:cNvGrpSpPr/>
          <p:nvPr/>
        </p:nvGrpSpPr>
        <p:grpSpPr>
          <a:xfrm>
            <a:off x="530342" y="1206035"/>
            <a:ext cx="1295762" cy="184669"/>
            <a:chOff x="1955087" y="570707"/>
            <a:chExt cx="668337" cy="95250"/>
          </a:xfrm>
        </p:grpSpPr>
        <p:sp>
          <p:nvSpPr>
            <p:cNvPr id="165" name="Google Shape;165;p5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5"/>
          <p:cNvSpPr txBox="1"/>
          <p:nvPr/>
        </p:nvSpPr>
        <p:spPr>
          <a:xfrm>
            <a:off x="322200" y="1623200"/>
            <a:ext cx="25650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Fabrika Dijital İzdüşümü </a:t>
            </a:r>
            <a:endParaRPr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IIoT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verileri ve Yapay Zeka algoritmaları ile üretim</a:t>
            </a:r>
            <a:r>
              <a:rPr lang="tr-TR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verimliliğinin artırılması </a:t>
            </a:r>
            <a:endParaRPr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835739" y="1375314"/>
            <a:ext cx="10457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 dirty="0" err="1">
                <a:solidFill>
                  <a:srgbClr val="2F337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tr-TR" sz="1400" b="1" i="0" u="none" strike="noStrike" cap="none" dirty="0" err="1">
                <a:solidFill>
                  <a:srgbClr val="59A9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achinery</a:t>
            </a:r>
            <a:r>
              <a:rPr lang="tr-TR" sz="1400" b="0" i="0" u="none" strike="noStrike" cap="none" dirty="0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199550" y="1621700"/>
            <a:ext cx="28503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8450">
              <a:spcBef>
                <a:spcPts val="320"/>
              </a:spcBef>
              <a:buClr>
                <a:schemeClr val="dk2"/>
              </a:buClr>
              <a:buSzPts val="1100"/>
              <a:buFont typeface="Arial"/>
              <a:buChar char="-"/>
            </a:pPr>
            <a:r>
              <a:rPr lang="en-GB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Akıllı</a:t>
            </a: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endParaRPr lang="en-GB"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en-GB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IIoT</a:t>
            </a:r>
            <a:r>
              <a:rPr lang="en-GB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en-GB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ve</a:t>
            </a:r>
            <a:r>
              <a:rPr lang="en-GB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AI </a:t>
            </a:r>
            <a:r>
              <a:rPr lang="en-GB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Dijita</a:t>
            </a:r>
            <a:r>
              <a:rPr lang="en-GB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Hizmetler</a:t>
            </a:r>
            <a:r>
              <a:rPr lang="en-GB" sz="1100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GB"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en-GB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Ü</a:t>
            </a:r>
            <a:r>
              <a:rPr lang="tr-TR" sz="1100" b="0" i="0" u="none" strike="noStrike" cap="none" dirty="0" err="1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rün</a:t>
            </a: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Takip</a:t>
            </a:r>
            <a:r>
              <a:rPr lang="en-GB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endParaRPr sz="1100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-"/>
            </a:pPr>
            <a:r>
              <a:rPr lang="tr-TR"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Tasarım / Saha performans</a:t>
            </a:r>
            <a:endParaRPr sz="1100" b="0" i="0" u="none" strike="noStrike" cap="none" dirty="0">
              <a:solidFill>
                <a:schemeClr val="dk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3688338" y="1213587"/>
            <a:ext cx="1295762" cy="184669"/>
            <a:chOff x="1955087" y="570707"/>
            <a:chExt cx="668337" cy="95250"/>
          </a:xfrm>
        </p:grpSpPr>
        <p:sp>
          <p:nvSpPr>
            <p:cNvPr id="181" name="Google Shape;181;p5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6992" y="1747244"/>
            <a:ext cx="436819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/>
          <p:nvPr/>
        </p:nvSpPr>
        <p:spPr>
          <a:xfrm>
            <a:off x="6906002" y="1386393"/>
            <a:ext cx="10392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2F337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tr-TR" sz="1400" b="1" i="0" u="none" strike="noStrike" cap="none">
                <a:solidFill>
                  <a:srgbClr val="59A9E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izmetler</a:t>
            </a:r>
            <a:r>
              <a:rPr lang="tr-TR" sz="1400" b="0" i="0" u="none" strike="noStrike" cap="non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5"/>
          <p:cNvGrpSpPr/>
          <p:nvPr/>
        </p:nvGrpSpPr>
        <p:grpSpPr>
          <a:xfrm>
            <a:off x="6758601" y="1224666"/>
            <a:ext cx="1295762" cy="184669"/>
            <a:chOff x="1955087" y="570707"/>
            <a:chExt cx="668337" cy="95250"/>
          </a:xfrm>
        </p:grpSpPr>
        <p:sp>
          <p:nvSpPr>
            <p:cNvPr id="196" name="Google Shape;196;p5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4571999" y="4050579"/>
            <a:ext cx="4111626" cy="998033"/>
            <a:chOff x="4571999" y="3152775"/>
            <a:chExt cx="4111626" cy="1569345"/>
          </a:xfrm>
        </p:grpSpPr>
        <p:sp>
          <p:nvSpPr>
            <p:cNvPr id="209" name="Google Shape;209;p5"/>
            <p:cNvSpPr/>
            <p:nvPr/>
          </p:nvSpPr>
          <p:spPr>
            <a:xfrm>
              <a:off x="4571999" y="3152775"/>
              <a:ext cx="4111626" cy="1569345"/>
            </a:xfrm>
            <a:prstGeom prst="rect">
              <a:avLst/>
            </a:prstGeom>
            <a:solidFill>
              <a:srgbClr val="C9E8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032178" y="3295666"/>
              <a:ext cx="2894964" cy="1024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 b="1" i="0" u="none" strike="noStrike" cap="none" dirty="0" err="1">
                  <a:solidFill>
                    <a:srgbClr val="2F337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FabM</a:t>
              </a:r>
              <a:r>
                <a:rPr lang="tr-TR" sz="1100" b="1" i="0" u="none" strike="noStrike" cap="none" dirty="0" err="1">
                  <a:solidFill>
                    <a:srgbClr val="59A9E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etrics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</a:t>
              </a:r>
              <a:r>
                <a:rPr lang="tr-TR" sz="1100" b="1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AI  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 err="1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NoSQL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Veri Ambarı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YZ  Platform 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4571999" y="3056136"/>
            <a:ext cx="4111626" cy="1002490"/>
            <a:chOff x="4571999" y="1576422"/>
            <a:chExt cx="4111626" cy="1576354"/>
          </a:xfrm>
        </p:grpSpPr>
        <p:sp>
          <p:nvSpPr>
            <p:cNvPr id="212" name="Google Shape;212;p5"/>
            <p:cNvSpPr/>
            <p:nvPr/>
          </p:nvSpPr>
          <p:spPr>
            <a:xfrm>
              <a:off x="4571999" y="1576422"/>
              <a:ext cx="4111626" cy="1576354"/>
            </a:xfrm>
            <a:prstGeom prst="rect">
              <a:avLst/>
            </a:prstGeom>
            <a:solidFill>
              <a:srgbClr val="E3F3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4998926" y="1601869"/>
              <a:ext cx="2798628" cy="115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tr-TR" sz="1100" b="1" i="0" u="none" strike="noStrike" cap="none" dirty="0" err="1">
                  <a:solidFill>
                    <a:srgbClr val="2F337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FabM</a:t>
              </a:r>
              <a:r>
                <a:rPr lang="tr-TR" sz="1100" b="1" i="0" u="none" strike="noStrike" cap="none" dirty="0" err="1">
                  <a:solidFill>
                    <a:srgbClr val="59A9E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etrics</a:t>
              </a:r>
              <a:r>
                <a:rPr lang="tr-TR" sz="1100" b="1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</a:t>
              </a:r>
              <a:r>
                <a:rPr lang="tr-TR" sz="1100" b="1" i="0" u="none" strike="noStrike" cap="none" dirty="0" err="1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Insight</a:t>
              </a:r>
              <a:r>
                <a:rPr lang="tr-TR" sz="1100" b="1" i="0" u="none" strike="noStrike" cap="none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:  </a:t>
              </a:r>
              <a:endParaRPr sz="11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Veri Görselleştirme / Raporlar</a:t>
              </a:r>
              <a:endParaRPr sz="11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YZ Çıktıları / Bildirimler 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460375" y="3056136"/>
            <a:ext cx="4111626" cy="1002491"/>
            <a:chOff x="460375" y="1576422"/>
            <a:chExt cx="4111626" cy="1576354"/>
          </a:xfrm>
        </p:grpSpPr>
        <p:sp>
          <p:nvSpPr>
            <p:cNvPr id="215" name="Google Shape;215;p5"/>
            <p:cNvSpPr/>
            <p:nvPr/>
          </p:nvSpPr>
          <p:spPr>
            <a:xfrm>
              <a:off x="460375" y="1576422"/>
              <a:ext cx="4111626" cy="1576354"/>
            </a:xfrm>
            <a:prstGeom prst="rect">
              <a:avLst/>
            </a:prstGeom>
            <a:solidFill>
              <a:srgbClr val="C9E8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616631" y="1583159"/>
              <a:ext cx="2691999" cy="125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tr-TR" sz="1100" b="1" i="0" u="none" strike="noStrike" cap="none" dirty="0" err="1">
                  <a:solidFill>
                    <a:srgbClr val="2F337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FabM</a:t>
              </a:r>
              <a:r>
                <a:rPr lang="tr-TR" sz="1100" b="1" i="0" u="none" strike="noStrike" cap="none" dirty="0" err="1">
                  <a:solidFill>
                    <a:srgbClr val="59A9E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etrics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</a:t>
              </a:r>
              <a:r>
                <a:rPr lang="tr-TR" sz="1100" b="1" i="0" u="none" strike="noStrike" cap="none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MES  </a:t>
              </a:r>
              <a:endParaRPr sz="1100" b="1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Operatör </a:t>
              </a:r>
              <a:r>
                <a:rPr lang="tr-TR" sz="1100" b="0" i="0" u="none" strike="noStrike" cap="none" dirty="0" err="1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Arayüzleri</a:t>
              </a:r>
              <a:r>
                <a:rPr lang="tr-TR" sz="1100" b="0" i="0" u="none" strike="noStrike" cap="none" dirty="0">
                  <a:solidFill>
                    <a:schemeClr val="dk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: İş Emri / Makine Verileri  </a:t>
              </a:r>
              <a:endParaRPr sz="1100" b="0" i="0" u="none" strike="noStrike" cap="none" dirty="0">
                <a:solidFill>
                  <a:schemeClr val="dk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Yapay Zeka Öğretme 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460375" y="4050578"/>
            <a:ext cx="4111626" cy="1059467"/>
            <a:chOff x="460375" y="3152776"/>
            <a:chExt cx="4111626" cy="1665947"/>
          </a:xfrm>
        </p:grpSpPr>
        <p:sp>
          <p:nvSpPr>
            <p:cNvPr id="218" name="Google Shape;218;p5"/>
            <p:cNvSpPr/>
            <p:nvPr/>
          </p:nvSpPr>
          <p:spPr>
            <a:xfrm>
              <a:off x="460375" y="3152776"/>
              <a:ext cx="4111626" cy="1569346"/>
            </a:xfrm>
            <a:prstGeom prst="rect">
              <a:avLst/>
            </a:prstGeom>
            <a:solidFill>
              <a:srgbClr val="E3F3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616631" y="3249379"/>
              <a:ext cx="3711892" cy="156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tr-TR" sz="1100" b="1" i="0" u="none" strike="noStrike" cap="none" dirty="0" err="1">
                  <a:solidFill>
                    <a:srgbClr val="2F337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FabM</a:t>
              </a:r>
              <a:r>
                <a:rPr lang="tr-TR" sz="1100" b="1" i="0" u="none" strike="noStrike" cap="none" dirty="0" err="1">
                  <a:solidFill>
                    <a:srgbClr val="59A9E3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etrics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</a:t>
              </a:r>
              <a:r>
                <a:rPr lang="tr-TR" sz="1100" b="1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Gateway 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Fabrika veri toplama (</a:t>
              </a:r>
              <a:r>
                <a:rPr lang="tr-TR" sz="1100" b="0" i="0" u="none" strike="noStrike" cap="none" dirty="0" err="1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Sensör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, DB vb.) 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227013" marR="0" lvl="0" indent="-227013" algn="l" rtl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A5A5A5"/>
                </a:buClr>
                <a:buSzPts val="1800"/>
                <a:buFont typeface="Arial"/>
                <a:buChar char="-"/>
              </a:pP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Fabrika – </a:t>
              </a:r>
              <a:r>
                <a:rPr lang="tr-TR" sz="1100" b="0" i="0" u="none" strike="noStrike" cap="none" dirty="0" err="1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Cloud</a:t>
              </a:r>
              <a:r>
                <a:rPr lang="tr-TR" sz="1100" b="0" i="0" u="none" strike="noStrike" cap="none" dirty="0">
                  <a:solidFill>
                    <a:srgbClr val="3F3F3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Arial"/>
                </a:rPr>
                <a:t> bağlantısı / optimizasyonu </a:t>
              </a:r>
              <a:endParaRPr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pic>
        <p:nvPicPr>
          <p:cNvPr id="220" name="Google Shape;2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1935" y="-4903"/>
            <a:ext cx="1454714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/>
        </p:nvSpPr>
        <p:spPr>
          <a:xfrm>
            <a:off x="457200" y="205975"/>
            <a:ext cx="8229600" cy="70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Çözümleri </a:t>
            </a:r>
            <a:endParaRPr sz="3200" b="0" i="0" u="none" strike="noStrike" cap="none" dirty="0">
              <a:solidFill>
                <a:srgbClr val="59A9E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E0BFD3B4-72AA-4183-9DE4-374D458F3821}"/>
              </a:ext>
            </a:extLst>
          </p:cNvPr>
          <p:cNvSpPr/>
          <p:nvPr/>
        </p:nvSpPr>
        <p:spPr>
          <a:xfrm>
            <a:off x="3308630" y="961060"/>
            <a:ext cx="2230870" cy="1902871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3" grpId="0"/>
      <p:bldP spid="177" grpId="0"/>
      <p:bldP spid="178" grpId="0"/>
      <p:bldP spid="179" grpId="0"/>
      <p:bldP spid="194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21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3" name="Google Shape;683;p21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p21" descr="smart solar logo ile ilgili gÃ¶rsel sonuc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2239562" y="478495"/>
            <a:ext cx="956399" cy="159799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Google Shape;687;p21"/>
          <p:cNvGrpSpPr/>
          <p:nvPr/>
        </p:nvGrpSpPr>
        <p:grpSpPr>
          <a:xfrm>
            <a:off x="430388" y="171746"/>
            <a:ext cx="1682808" cy="239830"/>
            <a:chOff x="1955087" y="570707"/>
            <a:chExt cx="668337" cy="95250"/>
          </a:xfrm>
        </p:grpSpPr>
        <p:sp>
          <p:nvSpPr>
            <p:cNvPr id="688" name="Google Shape;688;p21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0" name="Google Shape;70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217" y="638294"/>
            <a:ext cx="7682032" cy="376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22" descr="C:\Users\kemalp\Desktop\Socar Sunum\Elements\innop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618811"/>
            <a:ext cx="1837500" cy="44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22"/>
          <p:cNvCxnSpPr/>
          <p:nvPr/>
        </p:nvCxnSpPr>
        <p:spPr>
          <a:xfrm>
            <a:off x="2092015" y="4581275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7" name="Google Shape;707;p22" descr="C:\Users\nkenanh\Downloads\Screen Shot 2018-06-11 at 8.54.12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562" y="451861"/>
            <a:ext cx="4601654" cy="399077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22" descr="smart solar logo ile ilgili gÃ¶rsel sonuc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2"/>
          <p:cNvSpPr/>
          <p:nvPr/>
        </p:nvSpPr>
        <p:spPr>
          <a:xfrm>
            <a:off x="2239562" y="478495"/>
            <a:ext cx="956399" cy="159799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5029" y="4618811"/>
            <a:ext cx="669017" cy="36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7761" y="478496"/>
            <a:ext cx="481780" cy="261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2" name="Google Shape;712;p22"/>
          <p:cNvGrpSpPr/>
          <p:nvPr/>
        </p:nvGrpSpPr>
        <p:grpSpPr>
          <a:xfrm>
            <a:off x="430388" y="171746"/>
            <a:ext cx="1682808" cy="239830"/>
            <a:chOff x="1955087" y="570707"/>
            <a:chExt cx="668337" cy="95250"/>
          </a:xfrm>
        </p:grpSpPr>
        <p:sp>
          <p:nvSpPr>
            <p:cNvPr id="713" name="Google Shape;713;p22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 32">
            <a:extLst>
              <a:ext uri="{FF2B5EF4-FFF2-40B4-BE49-F238E27FC236}">
                <a16:creationId xmlns:a16="http://schemas.microsoft.com/office/drawing/2014/main" id="{FCEB817E-0053-4E10-AE1B-7FD26451D11B}"/>
              </a:ext>
            </a:extLst>
          </p:cNvPr>
          <p:cNvSpPr/>
          <p:nvPr/>
        </p:nvSpPr>
        <p:spPr>
          <a:xfrm>
            <a:off x="6614655" y="2243946"/>
            <a:ext cx="2194808" cy="25365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52A0DECE-BB02-427D-8F6B-6CBA20607BCE}"/>
              </a:ext>
            </a:extLst>
          </p:cNvPr>
          <p:cNvSpPr/>
          <p:nvPr/>
        </p:nvSpPr>
        <p:spPr>
          <a:xfrm>
            <a:off x="4721401" y="2243947"/>
            <a:ext cx="1748519" cy="2536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7B5E4C09-6CA0-4455-BC48-A96BD0ABE463}"/>
              </a:ext>
            </a:extLst>
          </p:cNvPr>
          <p:cNvSpPr/>
          <p:nvPr/>
        </p:nvSpPr>
        <p:spPr>
          <a:xfrm>
            <a:off x="2224995" y="2243948"/>
            <a:ext cx="2347005" cy="2536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B36C523-0E03-4461-836A-090C7384B9D4}"/>
              </a:ext>
            </a:extLst>
          </p:cNvPr>
          <p:cNvSpPr/>
          <p:nvPr/>
        </p:nvSpPr>
        <p:spPr>
          <a:xfrm>
            <a:off x="271993" y="2243949"/>
            <a:ext cx="1748519" cy="2536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4" name="Google Shape;324;p36"/>
          <p:cNvSpPr txBox="1"/>
          <p:nvPr/>
        </p:nvSpPr>
        <p:spPr>
          <a:xfrm>
            <a:off x="271993" y="68158"/>
            <a:ext cx="82296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3200"/>
              <a:buFont typeface="Arial"/>
              <a:buNone/>
            </a:pPr>
            <a:r>
              <a:rPr lang="tr-TR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FabMetrics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Size Ne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Katar</a:t>
            </a:r>
            <a:r>
              <a:rPr lang="en-GB" sz="3200" b="0" i="0" u="none" strike="noStrike" cap="none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? </a:t>
            </a:r>
            <a:endParaRPr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22106D2-BD19-4C85-9534-E3EE906027D0}"/>
              </a:ext>
            </a:extLst>
          </p:cNvPr>
          <p:cNvSpPr/>
          <p:nvPr/>
        </p:nvSpPr>
        <p:spPr>
          <a:xfrm>
            <a:off x="2905881" y="1684925"/>
            <a:ext cx="1761893" cy="558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Ekipman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Google Shape;326;p36">
            <a:extLst>
              <a:ext uri="{FF2B5EF4-FFF2-40B4-BE49-F238E27FC236}">
                <a16:creationId xmlns:a16="http://schemas.microsoft.com/office/drawing/2014/main" id="{623AC461-5D11-45F8-973A-A731CC73857C}"/>
              </a:ext>
            </a:extLst>
          </p:cNvPr>
          <p:cNvSpPr/>
          <p:nvPr/>
        </p:nvSpPr>
        <p:spPr>
          <a:xfrm>
            <a:off x="5382996" y="1387624"/>
            <a:ext cx="12081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 dirty="0" err="1">
                <a:solidFill>
                  <a:srgbClr val="2F337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M</a:t>
            </a:r>
            <a:r>
              <a:rPr lang="tr-TR" sz="1400" b="1" i="0" u="none" strike="noStrike" cap="none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achinery</a:t>
            </a:r>
            <a:r>
              <a:rPr lang="tr-TR" sz="1400" b="0" i="0" u="none" strike="noStrike" cap="none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  <a:sym typeface="Arial"/>
            </a:endParaRPr>
          </a:p>
        </p:txBody>
      </p:sp>
      <p:grpSp>
        <p:nvGrpSpPr>
          <p:cNvPr id="40" name="Google Shape;327;p36">
            <a:extLst>
              <a:ext uri="{FF2B5EF4-FFF2-40B4-BE49-F238E27FC236}">
                <a16:creationId xmlns:a16="http://schemas.microsoft.com/office/drawing/2014/main" id="{5179B7C5-54B4-4955-9BDE-0D9147FAD30F}"/>
              </a:ext>
            </a:extLst>
          </p:cNvPr>
          <p:cNvGrpSpPr/>
          <p:nvPr/>
        </p:nvGrpSpPr>
        <p:grpSpPr>
          <a:xfrm>
            <a:off x="5222229" y="1141321"/>
            <a:ext cx="1496935" cy="184669"/>
            <a:chOff x="1955087" y="570707"/>
            <a:chExt cx="668337" cy="95250"/>
          </a:xfrm>
        </p:grpSpPr>
        <p:sp>
          <p:nvSpPr>
            <p:cNvPr id="41" name="Google Shape;328;p36">
              <a:extLst>
                <a:ext uri="{FF2B5EF4-FFF2-40B4-BE49-F238E27FC236}">
                  <a16:creationId xmlns:a16="http://schemas.microsoft.com/office/drawing/2014/main" id="{C80E5689-57BC-4DF2-9A36-6477B3D06305}"/>
                </a:ext>
              </a:extLst>
            </p:cNvPr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2" name="Google Shape;329;p36">
              <a:extLst>
                <a:ext uri="{FF2B5EF4-FFF2-40B4-BE49-F238E27FC236}">
                  <a16:creationId xmlns:a16="http://schemas.microsoft.com/office/drawing/2014/main" id="{27D46FE0-D038-47F9-9E2A-0B1200FF434E}"/>
                </a:ext>
              </a:extLst>
            </p:cNvPr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3" name="Google Shape;330;p36">
              <a:extLst>
                <a:ext uri="{FF2B5EF4-FFF2-40B4-BE49-F238E27FC236}">
                  <a16:creationId xmlns:a16="http://schemas.microsoft.com/office/drawing/2014/main" id="{B0EAEDC3-CAC2-43C8-A0F2-B1233C77C353}"/>
                </a:ext>
              </a:extLst>
            </p:cNvPr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4" name="Google Shape;331;p36">
              <a:extLst>
                <a:ext uri="{FF2B5EF4-FFF2-40B4-BE49-F238E27FC236}">
                  <a16:creationId xmlns:a16="http://schemas.microsoft.com/office/drawing/2014/main" id="{E908CF42-F92E-4121-82E1-819AB32F6E85}"/>
                </a:ext>
              </a:extLst>
            </p:cNvPr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5" name="Google Shape;332;p36">
              <a:extLst>
                <a:ext uri="{FF2B5EF4-FFF2-40B4-BE49-F238E27FC236}">
                  <a16:creationId xmlns:a16="http://schemas.microsoft.com/office/drawing/2014/main" id="{90BE155A-0CC1-4EDB-B583-2143D34A7C43}"/>
                </a:ext>
              </a:extLst>
            </p:cNvPr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6" name="Google Shape;333;p36">
              <a:extLst>
                <a:ext uri="{FF2B5EF4-FFF2-40B4-BE49-F238E27FC236}">
                  <a16:creationId xmlns:a16="http://schemas.microsoft.com/office/drawing/2014/main" id="{8EE6752F-4D8B-4217-9462-D5CD6C048BCB}"/>
                </a:ext>
              </a:extLst>
            </p:cNvPr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7" name="Google Shape;334;p36">
              <a:extLst>
                <a:ext uri="{FF2B5EF4-FFF2-40B4-BE49-F238E27FC236}">
                  <a16:creationId xmlns:a16="http://schemas.microsoft.com/office/drawing/2014/main" id="{73C94E4D-BB40-4209-ADCE-A71015F31C65}"/>
                </a:ext>
              </a:extLst>
            </p:cNvPr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8" name="Google Shape;335;p36">
              <a:extLst>
                <a:ext uri="{FF2B5EF4-FFF2-40B4-BE49-F238E27FC236}">
                  <a16:creationId xmlns:a16="http://schemas.microsoft.com/office/drawing/2014/main" id="{244E18B9-C98A-47FD-91D7-691F1229B62C}"/>
                </a:ext>
              </a:extLst>
            </p:cNvPr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49" name="Google Shape;336;p36">
              <a:extLst>
                <a:ext uri="{FF2B5EF4-FFF2-40B4-BE49-F238E27FC236}">
                  <a16:creationId xmlns:a16="http://schemas.microsoft.com/office/drawing/2014/main" id="{F3652AF4-3B8C-42BD-8916-1D566D6554C4}"/>
                </a:ext>
              </a:extLst>
            </p:cNvPr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50" name="Google Shape;337;p36">
              <a:extLst>
                <a:ext uri="{FF2B5EF4-FFF2-40B4-BE49-F238E27FC236}">
                  <a16:creationId xmlns:a16="http://schemas.microsoft.com/office/drawing/2014/main" id="{1DB7783D-D6DE-4862-81D7-C4B19D2A7F73}"/>
                </a:ext>
              </a:extLst>
            </p:cNvPr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51" name="Google Shape;338;p36">
              <a:extLst>
                <a:ext uri="{FF2B5EF4-FFF2-40B4-BE49-F238E27FC236}">
                  <a16:creationId xmlns:a16="http://schemas.microsoft.com/office/drawing/2014/main" id="{D92445B2-091C-451D-8386-8C47844F452A}"/>
                </a:ext>
              </a:extLst>
            </p:cNvPr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  <p:sp>
          <p:nvSpPr>
            <p:cNvPr id="52" name="Google Shape;339;p36">
              <a:extLst>
                <a:ext uri="{FF2B5EF4-FFF2-40B4-BE49-F238E27FC236}">
                  <a16:creationId xmlns:a16="http://schemas.microsoft.com/office/drawing/2014/main" id="{ED23735C-C67C-4589-8175-C8EE7A22B778}"/>
                </a:ext>
              </a:extLst>
            </p:cNvPr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Arial"/>
              </a:endParaRPr>
            </a:p>
          </p:txBody>
        </p:sp>
      </p:grpSp>
      <p:sp>
        <p:nvSpPr>
          <p:cNvPr id="4" name="Dikdörtgen 3">
            <a:extLst>
              <a:ext uri="{FF2B5EF4-FFF2-40B4-BE49-F238E27FC236}">
                <a16:creationId xmlns:a16="http://schemas.microsoft.com/office/drawing/2014/main" id="{82F443CE-BC2B-473A-A3FC-F85A5316F0E0}"/>
              </a:ext>
            </a:extLst>
          </p:cNvPr>
          <p:cNvSpPr/>
          <p:nvPr/>
        </p:nvSpPr>
        <p:spPr>
          <a:xfrm>
            <a:off x="479943" y="2423029"/>
            <a:ext cx="1305604" cy="362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555F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Akıllı</a:t>
            </a:r>
            <a:r>
              <a:rPr lang="en-GB" b="1" dirty="0">
                <a:solidFill>
                  <a:srgbClr val="555F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b="1" dirty="0" err="1">
                <a:solidFill>
                  <a:srgbClr val="555F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r>
              <a:rPr lang="en-GB" b="1" dirty="0">
                <a:solidFill>
                  <a:srgbClr val="555F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tr-TR" b="1" dirty="0">
              <a:solidFill>
                <a:srgbClr val="555FBB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FB4EAB4-FC57-43C8-9579-43DD107348F0}"/>
              </a:ext>
            </a:extLst>
          </p:cNvPr>
          <p:cNvSpPr txBox="1"/>
          <p:nvPr/>
        </p:nvSpPr>
        <p:spPr>
          <a:xfrm>
            <a:off x="198078" y="2972377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Bulut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İşletim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Gücü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5G </a:t>
            </a: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Ayar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süreleri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min. </a:t>
            </a:r>
            <a:endParaRPr lang="tr-TR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6" name="Dikdörtgen 55">
            <a:extLst>
              <a:ext uri="{FF2B5EF4-FFF2-40B4-BE49-F238E27FC236}">
                <a16:creationId xmlns:a16="http://schemas.microsoft.com/office/drawing/2014/main" id="{73130386-8F17-466B-B5C7-96B8F9021D9C}"/>
              </a:ext>
            </a:extLst>
          </p:cNvPr>
          <p:cNvSpPr/>
          <p:nvPr/>
        </p:nvSpPr>
        <p:spPr>
          <a:xfrm>
            <a:off x="2306160" y="2405037"/>
            <a:ext cx="1568516" cy="362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F6918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Dijital</a:t>
            </a:r>
            <a:r>
              <a:rPr lang="en-GB" b="1" dirty="0">
                <a:solidFill>
                  <a:srgbClr val="F6918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b="1" dirty="0" err="1">
                <a:solidFill>
                  <a:srgbClr val="F6918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Hizmetler</a:t>
            </a:r>
            <a:r>
              <a:rPr lang="en-GB" b="1" dirty="0">
                <a:solidFill>
                  <a:srgbClr val="F6918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tr-TR" b="1" dirty="0">
              <a:solidFill>
                <a:srgbClr val="F6918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7AFB0D57-B427-469A-B4D1-DEA7526814AC}"/>
              </a:ext>
            </a:extLst>
          </p:cNvPr>
          <p:cNvSpPr txBox="1"/>
          <p:nvPr/>
        </p:nvSpPr>
        <p:spPr>
          <a:xfrm>
            <a:off x="2335084" y="2947485"/>
            <a:ext cx="23326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IIoT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AI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ürünleri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MES</a:t>
            </a: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IIoT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Platformu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Kestirimci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Kestirimci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Bakım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Platformu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Yedek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Parça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Çözümü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Yeni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İş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Modelleri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Genişletilmiş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Garanti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Kullandıkça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Öde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1C7C1775-8175-429B-9853-B61065AF0513}"/>
              </a:ext>
            </a:extLst>
          </p:cNvPr>
          <p:cNvSpPr/>
          <p:nvPr/>
        </p:nvSpPr>
        <p:spPr>
          <a:xfrm>
            <a:off x="4784719" y="2405037"/>
            <a:ext cx="1254699" cy="362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Takip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AE09E8A0-18C2-4F97-AD37-7A9976E04187}"/>
              </a:ext>
            </a:extLst>
          </p:cNvPr>
          <p:cNvSpPr txBox="1"/>
          <p:nvPr/>
        </p:nvSpPr>
        <p:spPr>
          <a:xfrm>
            <a:off x="4691776" y="2966731"/>
            <a:ext cx="180049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Anlık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Veri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İzleme</a:t>
            </a:r>
            <a:endParaRPr lang="en-GB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Büyük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Veri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Ambarı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Anomali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Saptamaları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Garanti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İhlalleri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5" name="Dikdörtgen 54">
            <a:extLst>
              <a:ext uri="{FF2B5EF4-FFF2-40B4-BE49-F238E27FC236}">
                <a16:creationId xmlns:a16="http://schemas.microsoft.com/office/drawing/2014/main" id="{95905F2E-FF16-495A-B130-3262AB200A55}"/>
              </a:ext>
            </a:extLst>
          </p:cNvPr>
          <p:cNvSpPr/>
          <p:nvPr/>
        </p:nvSpPr>
        <p:spPr>
          <a:xfrm>
            <a:off x="6779620" y="2405036"/>
            <a:ext cx="1536372" cy="3629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Saha</a:t>
            </a:r>
            <a:endParaRPr lang="tr-TR" b="1" dirty="0">
              <a:solidFill>
                <a:schemeClr val="accent3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322840E8-6066-404C-9F31-D5628A909095}"/>
              </a:ext>
            </a:extLst>
          </p:cNvPr>
          <p:cNvSpPr txBox="1"/>
          <p:nvPr/>
        </p:nvSpPr>
        <p:spPr>
          <a:xfrm>
            <a:off x="6583442" y="2959321"/>
            <a:ext cx="2551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Farklı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karşılaştırmaları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Yeni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perf</a:t>
            </a:r>
            <a:r>
              <a:rPr lang="tr-T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etkileri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>
              <a:buFont typeface="Ebrima" panose="02000000000000000000" pitchFamily="2" charset="0"/>
              <a:buChar char="-"/>
            </a:pP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optimizasyonları</a:t>
            </a:r>
            <a:r>
              <a:rPr lang="en-GB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en-GB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Artı İşareti 59">
            <a:extLst>
              <a:ext uri="{FF2B5EF4-FFF2-40B4-BE49-F238E27FC236}">
                <a16:creationId xmlns:a16="http://schemas.microsoft.com/office/drawing/2014/main" id="{40C186AC-B9F7-4612-A1C7-947611F39F0B}"/>
              </a:ext>
            </a:extLst>
          </p:cNvPr>
          <p:cNvSpPr/>
          <p:nvPr/>
        </p:nvSpPr>
        <p:spPr>
          <a:xfrm>
            <a:off x="4525986" y="1044863"/>
            <a:ext cx="476189" cy="449570"/>
          </a:xfrm>
          <a:prstGeom prst="mathPlus">
            <a:avLst/>
          </a:prstGeom>
          <a:solidFill>
            <a:srgbClr val="BEDEF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tr-TR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CB31D04D-9C69-418B-920B-006E889E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35" y="893184"/>
            <a:ext cx="793638" cy="7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8" grpId="0" animBg="1"/>
      <p:bldP spid="39" grpId="0"/>
      <p:bldP spid="4" grpId="0" animBg="1"/>
      <p:bldP spid="5" grpId="0"/>
      <p:bldP spid="56" grpId="0" animBg="1"/>
      <p:bldP spid="57" grpId="0"/>
      <p:bldP spid="53" grpId="0" animBg="1"/>
      <p:bldP spid="54" grpId="0"/>
      <p:bldP spid="55" grpId="0" animBg="1"/>
      <p:bldP spid="58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" y="4780536"/>
            <a:ext cx="669017" cy="36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5194090" y="0"/>
            <a:ext cx="3086100" cy="5143500"/>
          </a:xfrm>
          <a:prstGeom prst="rect">
            <a:avLst/>
          </a:prstGeom>
          <a:solidFill>
            <a:srgbClr val="C9E8F7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6057900" y="0"/>
            <a:ext cx="3086100" cy="5143500"/>
          </a:xfrm>
          <a:prstGeom prst="rect">
            <a:avLst/>
          </a:prstGeom>
          <a:solidFill>
            <a:srgbClr val="AFDDF3"/>
          </a:solidFill>
          <a:ln>
            <a:noFill/>
          </a:ln>
        </p:spPr>
        <p:txBody>
          <a:bodyPr spcFirstLastPara="1" wrap="square" lIns="91425" tIns="45700" rIns="1828800" bIns="36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-73893" y="717359"/>
            <a:ext cx="6057898" cy="396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371600" bIns="36000" anchor="ctr" anchorCtr="0">
            <a:noAutofit/>
          </a:bodyPr>
          <a:lstStyle/>
          <a:p>
            <a:pPr marL="628650" indent="-171450">
              <a:spcBef>
                <a:spcPts val="600"/>
              </a:spcBef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 arızalarının önceden tahmini ile </a:t>
            </a:r>
            <a:r>
              <a:rPr lang="tr-TR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servis getirisi 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 müşteri memnuniyeti art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ı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rırsınız</a:t>
            </a:r>
            <a:endParaRPr lang="tr-TR"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28650" indent="-171450">
              <a:spcBef>
                <a:spcPts val="600"/>
              </a:spcBef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Garanti</a:t>
            </a:r>
            <a:r>
              <a:rPr lang="tr-TR" sz="12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 makine kullanım koşullarını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eş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zamanlı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takip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eder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uyarır. </a:t>
            </a:r>
            <a:endParaRPr lang="en-GB"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28650" indent="-171450">
              <a:spcBef>
                <a:spcPts val="600"/>
              </a:spcBef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Müşterilerinize </a:t>
            </a:r>
            <a:r>
              <a:rPr lang="tr-TR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genişletilmiş garanti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paketleri sunmanızı sağlar </a:t>
            </a:r>
            <a:endParaRPr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286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ijital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ürünler 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kıllı 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abrika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ortalları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ve MES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ile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yeni </a:t>
            </a:r>
            <a:r>
              <a:rPr lang="en-GB" sz="1200" b="1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gelir</a:t>
            </a:r>
            <a:r>
              <a:rPr lang="en-GB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b="1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kalemleri</a:t>
            </a:r>
            <a:r>
              <a:rPr lang="en-GB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oluşturur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(*)</a:t>
            </a:r>
          </a:p>
          <a:p>
            <a:pPr marL="6286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Üretimdeki değişkenleri ve makine tasarım alanı analiz ederek </a:t>
            </a:r>
            <a:r>
              <a:rPr lang="tr-TR" sz="12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tasarımı optimize 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edebilirsiniz</a:t>
            </a:r>
          </a:p>
          <a:p>
            <a:pPr marL="6286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Yapay zeka destekli </a:t>
            </a:r>
            <a:r>
              <a:rPr lang="tr-TR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adaptif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proses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kestirimci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</a:t>
            </a:r>
            <a:r>
              <a:rPr lang="en-GB" sz="1200" dirty="0" err="1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bakım</a:t>
            </a:r>
            <a:r>
              <a:rPr lang="en-GB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çözümleri ile müşterilerinizin toplam verimliliğini arttırır.</a:t>
            </a:r>
            <a:endParaRPr lang="en-GB"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628650" indent="-171450">
              <a:spcBef>
                <a:spcPts val="600"/>
              </a:spcBef>
              <a:buSzPts val="12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Makinelerinizin eş zamanlı dijital izdüşümü ile size rekabette avantaj sağlayacak çok değerli bir veri ambarı sağlar!</a:t>
            </a:r>
            <a:endParaRPr sz="12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lvl="0">
              <a:spcBef>
                <a:spcPts val="600"/>
              </a:spcBef>
              <a:buSzPts val="1400"/>
            </a:pPr>
            <a:endParaRPr lang="en-GB" sz="10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lvl="0">
              <a:spcBef>
                <a:spcPts val="600"/>
              </a:spcBef>
              <a:buSzPts val="1400"/>
            </a:pPr>
            <a:r>
              <a:rPr lang="en-GB" sz="10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(*) </a:t>
            </a:r>
            <a:r>
              <a:rPr lang="tr-TR" sz="10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https://www.bcg.com/publications/2019/machinery-maker-guide-industrial-internet-of-things-iiot-galaxy</a:t>
            </a:r>
            <a:endParaRPr sz="10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271993" y="68158"/>
            <a:ext cx="82296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A9E3"/>
              </a:buClr>
              <a:buSzPts val="3200"/>
              <a:buFont typeface="Arial"/>
              <a:buNone/>
            </a:pPr>
            <a:r>
              <a:rPr lang="tr-TR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FabMetrics</a:t>
            </a:r>
            <a:r>
              <a:rPr lang="tr-TR" sz="3200" b="0" i="0" u="none" strike="noStrike" cap="none" dirty="0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Faydaları</a:t>
            </a:r>
            <a:endParaRPr dirty="0"/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1881" y="2524969"/>
            <a:ext cx="3802119" cy="211567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/>
          <p:nvPr/>
        </p:nvSpPr>
        <p:spPr>
          <a:xfrm>
            <a:off x="7008412" y="367702"/>
            <a:ext cx="12081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1" i="0" u="none" strike="noStrike" cap="none">
                <a:solidFill>
                  <a:srgbClr val="2F337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1400" b="1" i="0" u="none" strike="noStrike" cap="none">
                <a:solidFill>
                  <a:srgbClr val="59A9E3"/>
                </a:solidFill>
                <a:latin typeface="Arial"/>
                <a:ea typeface="Arial"/>
                <a:cs typeface="Arial"/>
                <a:sym typeface="Arial"/>
              </a:rPr>
              <a:t>achinery</a:t>
            </a:r>
            <a:r>
              <a:rPr lang="tr-TR"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36"/>
          <p:cNvGrpSpPr/>
          <p:nvPr/>
        </p:nvGrpSpPr>
        <p:grpSpPr>
          <a:xfrm>
            <a:off x="6830562" y="205975"/>
            <a:ext cx="1496935" cy="184669"/>
            <a:chOff x="1955087" y="570707"/>
            <a:chExt cx="668337" cy="95250"/>
          </a:xfrm>
        </p:grpSpPr>
        <p:sp>
          <p:nvSpPr>
            <p:cNvPr id="328" name="Google Shape;328;p36"/>
            <p:cNvSpPr/>
            <p:nvPr/>
          </p:nvSpPr>
          <p:spPr>
            <a:xfrm>
              <a:off x="2478962" y="570707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" y="27"/>
                  </a:moveTo>
                  <a:cubicBezTo>
                    <a:pt x="0" y="43"/>
                    <a:pt x="7" y="61"/>
                    <a:pt x="21" y="66"/>
                  </a:cubicBezTo>
                  <a:cubicBezTo>
                    <a:pt x="34" y="70"/>
                    <a:pt x="50" y="61"/>
                    <a:pt x="56" y="44"/>
                  </a:cubicBezTo>
                  <a:cubicBezTo>
                    <a:pt x="62" y="27"/>
                    <a:pt x="55" y="10"/>
                    <a:pt x="41" y="5"/>
                  </a:cubicBezTo>
                  <a:cubicBezTo>
                    <a:pt x="27" y="0"/>
                    <a:pt x="11" y="10"/>
                    <a:pt x="6" y="27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2205912" y="607219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2" y="2"/>
                  </a:moveTo>
                  <a:cubicBezTo>
                    <a:pt x="8" y="0"/>
                    <a:pt x="10" y="2"/>
                    <a:pt x="8" y="8"/>
                  </a:cubicBezTo>
                  <a:cubicBezTo>
                    <a:pt x="2" y="10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955087" y="578644"/>
              <a:ext cx="52387" cy="82550"/>
            </a:xfrm>
            <a:custGeom>
              <a:avLst/>
              <a:gdLst/>
              <a:ahLst/>
              <a:cxnLst/>
              <a:rect l="l" t="t" r="r" b="b"/>
              <a:pathLst>
                <a:path w="33" h="52" extrusionOk="0">
                  <a:moveTo>
                    <a:pt x="14" y="13"/>
                  </a:moveTo>
                  <a:lnTo>
                    <a:pt x="14" y="21"/>
                  </a:lnTo>
                  <a:lnTo>
                    <a:pt x="31" y="21"/>
                  </a:lnTo>
                  <a:lnTo>
                    <a:pt x="31" y="34"/>
                  </a:lnTo>
                  <a:lnTo>
                    <a:pt x="14" y="34"/>
                  </a:lnTo>
                  <a:lnTo>
                    <a:pt x="1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2013824" y="596107"/>
              <a:ext cx="71437" cy="66675"/>
            </a:xfrm>
            <a:custGeom>
              <a:avLst/>
              <a:gdLst/>
              <a:ahLst/>
              <a:cxnLst/>
              <a:rect l="l" t="t" r="r" b="b"/>
              <a:pathLst>
                <a:path w="163" h="155" extrusionOk="0">
                  <a:moveTo>
                    <a:pt x="163" y="5"/>
                  </a:moveTo>
                  <a:cubicBezTo>
                    <a:pt x="163" y="150"/>
                    <a:pt x="163" y="150"/>
                    <a:pt x="163" y="150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08" y="149"/>
                    <a:pt x="93" y="155"/>
                    <a:pt x="76" y="155"/>
                  </a:cubicBezTo>
                  <a:cubicBezTo>
                    <a:pt x="32" y="155"/>
                    <a:pt x="0" y="123"/>
                    <a:pt x="0" y="77"/>
                  </a:cubicBezTo>
                  <a:cubicBezTo>
                    <a:pt x="0" y="32"/>
                    <a:pt x="32" y="0"/>
                    <a:pt x="76" y="0"/>
                  </a:cubicBezTo>
                  <a:cubicBezTo>
                    <a:pt x="93" y="0"/>
                    <a:pt x="108" y="6"/>
                    <a:pt x="120" y="16"/>
                  </a:cubicBezTo>
                  <a:cubicBezTo>
                    <a:pt x="126" y="5"/>
                    <a:pt x="126" y="5"/>
                    <a:pt x="126" y="5"/>
                  </a:cubicBezTo>
                  <a:lnTo>
                    <a:pt x="163" y="5"/>
                  </a:lnTo>
                  <a:close/>
                  <a:moveTo>
                    <a:pt x="115" y="77"/>
                  </a:moveTo>
                  <a:cubicBezTo>
                    <a:pt x="115" y="59"/>
                    <a:pt x="101" y="44"/>
                    <a:pt x="83" y="44"/>
                  </a:cubicBezTo>
                  <a:cubicBezTo>
                    <a:pt x="64" y="44"/>
                    <a:pt x="50" y="59"/>
                    <a:pt x="50" y="77"/>
                  </a:cubicBezTo>
                  <a:cubicBezTo>
                    <a:pt x="50" y="96"/>
                    <a:pt x="64" y="111"/>
                    <a:pt x="83" y="111"/>
                  </a:cubicBezTo>
                  <a:cubicBezTo>
                    <a:pt x="101" y="111"/>
                    <a:pt x="115" y="96"/>
                    <a:pt x="115" y="77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2099549" y="573882"/>
              <a:ext cx="71437" cy="88900"/>
            </a:xfrm>
            <a:custGeom>
              <a:avLst/>
              <a:gdLst/>
              <a:ahLst/>
              <a:cxnLst/>
              <a:rect l="l" t="t" r="r" b="b"/>
              <a:pathLst>
                <a:path w="162" h="203" extrusionOk="0">
                  <a:moveTo>
                    <a:pt x="85" y="48"/>
                  </a:moveTo>
                  <a:cubicBezTo>
                    <a:pt x="130" y="48"/>
                    <a:pt x="162" y="80"/>
                    <a:pt x="162" y="126"/>
                  </a:cubicBezTo>
                  <a:cubicBezTo>
                    <a:pt x="162" y="171"/>
                    <a:pt x="130" y="203"/>
                    <a:pt x="85" y="203"/>
                  </a:cubicBezTo>
                  <a:cubicBezTo>
                    <a:pt x="68" y="203"/>
                    <a:pt x="53" y="197"/>
                    <a:pt x="41" y="18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9" y="52"/>
                    <a:pt x="72" y="48"/>
                    <a:pt x="85" y="48"/>
                  </a:cubicBezTo>
                  <a:close/>
                  <a:moveTo>
                    <a:pt x="111" y="126"/>
                  </a:moveTo>
                  <a:cubicBezTo>
                    <a:pt x="111" y="107"/>
                    <a:pt x="97" y="92"/>
                    <a:pt x="79" y="92"/>
                  </a:cubicBezTo>
                  <a:cubicBezTo>
                    <a:pt x="60" y="92"/>
                    <a:pt x="46" y="107"/>
                    <a:pt x="46" y="126"/>
                  </a:cubicBezTo>
                  <a:cubicBezTo>
                    <a:pt x="46" y="144"/>
                    <a:pt x="60" y="159"/>
                    <a:pt x="79" y="159"/>
                  </a:cubicBezTo>
                  <a:cubicBezTo>
                    <a:pt x="97" y="159"/>
                    <a:pt x="111" y="144"/>
                    <a:pt x="111" y="126"/>
                  </a:cubicBez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2175749" y="578644"/>
              <a:ext cx="109537" cy="82550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55" y="52"/>
                  </a:moveTo>
                  <a:lnTo>
                    <a:pt x="51" y="2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19" y="22"/>
                  </a:lnTo>
                  <a:lnTo>
                    <a:pt x="15" y="52"/>
                  </a:lnTo>
                  <a:lnTo>
                    <a:pt x="0" y="5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5" y="28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69" y="52"/>
                  </a:lnTo>
                  <a:lnTo>
                    <a:pt x="55" y="52"/>
                  </a:lnTo>
                  <a:close/>
                </a:path>
              </a:pathLst>
            </a:custGeom>
            <a:solidFill>
              <a:srgbClr val="0806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2291637" y="596107"/>
              <a:ext cx="68262" cy="66675"/>
            </a:xfrm>
            <a:custGeom>
              <a:avLst/>
              <a:gdLst/>
              <a:ahLst/>
              <a:cxnLst/>
              <a:rect l="l" t="t" r="r" b="b"/>
              <a:pathLst>
                <a:path w="158" h="155" extrusionOk="0">
                  <a:moveTo>
                    <a:pt x="158" y="76"/>
                  </a:moveTo>
                  <a:cubicBezTo>
                    <a:pt x="158" y="81"/>
                    <a:pt x="158" y="85"/>
                    <a:pt x="15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53" y="106"/>
                    <a:pt x="63" y="115"/>
                    <a:pt x="79" y="115"/>
                  </a:cubicBezTo>
                  <a:cubicBezTo>
                    <a:pt x="91" y="115"/>
                    <a:pt x="101" y="110"/>
                    <a:pt x="10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45" y="134"/>
                    <a:pt x="116" y="155"/>
                    <a:pt x="79" y="155"/>
                  </a:cubicBezTo>
                  <a:cubicBezTo>
                    <a:pt x="34" y="155"/>
                    <a:pt x="0" y="122"/>
                    <a:pt x="0" y="77"/>
                  </a:cubicBezTo>
                  <a:cubicBezTo>
                    <a:pt x="0" y="33"/>
                    <a:pt x="33" y="0"/>
                    <a:pt x="79" y="0"/>
                  </a:cubicBezTo>
                  <a:cubicBezTo>
                    <a:pt x="126" y="0"/>
                    <a:pt x="158" y="33"/>
                    <a:pt x="158" y="76"/>
                  </a:cubicBezTo>
                  <a:close/>
                  <a:moveTo>
                    <a:pt x="50" y="62"/>
                  </a:moveTo>
                  <a:cubicBezTo>
                    <a:pt x="109" y="62"/>
                    <a:pt x="109" y="62"/>
                    <a:pt x="109" y="62"/>
                  </a:cubicBezTo>
                  <a:cubicBezTo>
                    <a:pt x="105" y="47"/>
                    <a:pt x="94" y="39"/>
                    <a:pt x="79" y="39"/>
                  </a:cubicBezTo>
                  <a:cubicBezTo>
                    <a:pt x="64" y="39"/>
                    <a:pt x="54" y="47"/>
                    <a:pt x="50" y="62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366249" y="581819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104" h="173" extrusionOk="0">
                  <a:moveTo>
                    <a:pt x="104" y="132"/>
                  </a:moveTo>
                  <a:cubicBezTo>
                    <a:pt x="104" y="173"/>
                    <a:pt x="104" y="173"/>
                    <a:pt x="104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42" y="173"/>
                    <a:pt x="24" y="155"/>
                    <a:pt x="24" y="12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27"/>
                    <a:pt x="76" y="132"/>
                    <a:pt x="86" y="132"/>
                  </a:cubicBezTo>
                  <a:lnTo>
                    <a:pt x="104" y="132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423399" y="597694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94" h="146" extrusionOk="0">
                  <a:moveTo>
                    <a:pt x="94" y="0"/>
                  </a:moveTo>
                  <a:cubicBezTo>
                    <a:pt x="94" y="46"/>
                    <a:pt x="94" y="46"/>
                    <a:pt x="94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7" y="46"/>
                    <a:pt x="50" y="54"/>
                    <a:pt x="50" y="72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5"/>
                    <a:pt x="64" y="0"/>
                    <a:pt x="81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2467849" y="602457"/>
              <a:ext cx="33337" cy="60325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5" y="6"/>
                  </a:moveTo>
                  <a:lnTo>
                    <a:pt x="21" y="0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2572624" y="602457"/>
              <a:ext cx="50800" cy="63500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6" y="141"/>
                  </a:moveTo>
                  <a:cubicBezTo>
                    <a:pt x="20" y="139"/>
                    <a:pt x="0" y="119"/>
                    <a:pt x="1" y="90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03"/>
                    <a:pt x="50" y="107"/>
                    <a:pt x="59" y="108"/>
                  </a:cubicBezTo>
                  <a:cubicBezTo>
                    <a:pt x="65" y="108"/>
                    <a:pt x="72" y="105"/>
                    <a:pt x="72" y="99"/>
                  </a:cubicBezTo>
                  <a:cubicBezTo>
                    <a:pt x="72" y="91"/>
                    <a:pt x="63" y="88"/>
                    <a:pt x="50" y="85"/>
                  </a:cubicBezTo>
                  <a:cubicBezTo>
                    <a:pt x="30" y="81"/>
                    <a:pt x="4" y="73"/>
                    <a:pt x="6" y="42"/>
                  </a:cubicBezTo>
                  <a:cubicBezTo>
                    <a:pt x="7" y="15"/>
                    <a:pt x="31" y="0"/>
                    <a:pt x="64" y="2"/>
                  </a:cubicBezTo>
                  <a:cubicBezTo>
                    <a:pt x="97" y="4"/>
                    <a:pt x="118" y="23"/>
                    <a:pt x="117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0" y="34"/>
                    <a:pt x="62" y="34"/>
                  </a:cubicBezTo>
                  <a:cubicBezTo>
                    <a:pt x="54" y="33"/>
                    <a:pt x="49" y="37"/>
                    <a:pt x="49" y="43"/>
                  </a:cubicBezTo>
                  <a:cubicBezTo>
                    <a:pt x="49" y="50"/>
                    <a:pt x="58" y="52"/>
                    <a:pt x="71" y="55"/>
                  </a:cubicBezTo>
                  <a:cubicBezTo>
                    <a:pt x="91" y="60"/>
                    <a:pt x="118" y="66"/>
                    <a:pt x="116" y="99"/>
                  </a:cubicBezTo>
                  <a:cubicBezTo>
                    <a:pt x="114" y="127"/>
                    <a:pt x="90" y="143"/>
                    <a:pt x="56" y="141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505949" y="604044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70" y="135"/>
                  </a:moveTo>
                  <a:cubicBezTo>
                    <a:pt x="30" y="135"/>
                    <a:pt x="0" y="106"/>
                    <a:pt x="0" y="67"/>
                  </a:cubicBezTo>
                  <a:cubicBezTo>
                    <a:pt x="0" y="28"/>
                    <a:pt x="30" y="0"/>
                    <a:pt x="70" y="0"/>
                  </a:cubicBezTo>
                  <a:cubicBezTo>
                    <a:pt x="106" y="0"/>
                    <a:pt x="133" y="23"/>
                    <a:pt x="137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1" y="46"/>
                    <a:pt x="82" y="39"/>
                    <a:pt x="70" y="39"/>
                  </a:cubicBezTo>
                  <a:cubicBezTo>
                    <a:pt x="55" y="39"/>
                    <a:pt x="44" y="51"/>
                    <a:pt x="44" y="67"/>
                  </a:cubicBezTo>
                  <a:cubicBezTo>
                    <a:pt x="44" y="84"/>
                    <a:pt x="55" y="96"/>
                    <a:pt x="70" y="96"/>
                  </a:cubicBezTo>
                  <a:cubicBezTo>
                    <a:pt x="82" y="96"/>
                    <a:pt x="91" y="89"/>
                    <a:pt x="95" y="77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33" y="112"/>
                    <a:pt x="106" y="135"/>
                    <a:pt x="70" y="135"/>
                  </a:cubicBezTo>
                  <a:close/>
                </a:path>
              </a:pathLst>
            </a:custGeom>
            <a:solidFill>
              <a:srgbClr val="0964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36"/>
          <p:cNvSpPr txBox="1"/>
          <p:nvPr/>
        </p:nvSpPr>
        <p:spPr>
          <a:xfrm>
            <a:off x="6057900" y="639515"/>
            <a:ext cx="3086100" cy="124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7013" marR="0" lvl="0" indent="-2270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 Üreticileri için online ürün takibi</a:t>
            </a:r>
            <a:endParaRPr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Müşteri Portalı :  Yedek Parça ve Kestirimci bakım geliştirmeleri   </a:t>
            </a:r>
            <a:endParaRPr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7013" marR="0" lvl="0" indent="-2270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-"/>
            </a:pPr>
            <a:r>
              <a:rPr lang="tr-TR" sz="12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Tasarım / Saha performans</a:t>
            </a:r>
            <a:endParaRPr sz="1200" dirty="0">
              <a:solidFill>
                <a:srgbClr val="3F3F3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/>
        </p:nvGraphicFramePr>
        <p:xfrm>
          <a:off x="-3143250" y="-468826"/>
          <a:ext cx="7715250" cy="141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1086922130"/>
                    </a:ext>
                  </a:extLst>
                </a:gridCol>
              </a:tblGrid>
              <a:tr h="14144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4422799"/>
                  </a:ext>
                </a:extLst>
              </a:tr>
            </a:tbl>
          </a:graphicData>
        </a:graphic>
      </p:graphicFrame>
      <p:cxnSp>
        <p:nvCxnSpPr>
          <p:cNvPr id="3" name="Düz Ok Bağlayıcısı 2"/>
          <p:cNvCxnSpPr/>
          <p:nvPr/>
        </p:nvCxnSpPr>
        <p:spPr>
          <a:xfrm flipH="1" flipV="1">
            <a:off x="600077" y="1968860"/>
            <a:ext cx="9413" cy="2787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" name="Düz Ok Bağlayıcısı 3"/>
          <p:cNvCxnSpPr/>
          <p:nvPr/>
        </p:nvCxnSpPr>
        <p:spPr>
          <a:xfrm>
            <a:off x="600077" y="4748990"/>
            <a:ext cx="8010524" cy="1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670941" y="4253151"/>
            <a:ext cx="812602" cy="438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PLCs</a:t>
            </a:r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lpcs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2593" y="4148376"/>
            <a:ext cx="812602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Edge</a:t>
            </a:r>
            <a:r>
              <a:rPr lang="tr-TR" sz="1100" baseline="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Gateways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549266" y="4061617"/>
            <a:ext cx="938605" cy="628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Telemetri Panoları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610763" y="3724433"/>
            <a:ext cx="1166621" cy="9658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Zaman serileri/ eski verilerin hiyerarşik modellenmesi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906571" y="3646327"/>
            <a:ext cx="977300" cy="1043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Yapay zeka modelleri ve makine öğrenmesi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956893" y="3447254"/>
            <a:ext cx="1160859" cy="1228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Dijital </a:t>
            </a:r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feedback</a:t>
            </a:r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loops</a:t>
            </a:r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method</a:t>
            </a:r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calls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301250" y="3303436"/>
            <a:ext cx="1160859" cy="1387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Kullandıkça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öde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ürünler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(hat, </a:t>
            </a:r>
            <a:r>
              <a:rPr lang="en-GB" sz="11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makine</a:t>
            </a:r>
            <a:r>
              <a:rPr lang="en-GB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vb.) 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2" name="Düz Bağlayıcı 11"/>
          <p:cNvCxnSpPr>
            <a:cxnSpLocks/>
          </p:cNvCxnSpPr>
          <p:nvPr/>
        </p:nvCxnSpPr>
        <p:spPr>
          <a:xfrm flipV="1">
            <a:off x="1023209" y="3350486"/>
            <a:ext cx="2465244" cy="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32"/>
          <p:cNvSpPr txBox="1"/>
          <p:nvPr/>
        </p:nvSpPr>
        <p:spPr>
          <a:xfrm>
            <a:off x="1552937" y="2207484"/>
            <a:ext cx="1640778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Bağlı</a:t>
            </a:r>
            <a:endParaRPr lang="en-GB" sz="140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sz="12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Connected</a:t>
            </a:r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tr-TR" sz="120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Verimliliği arttır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Kaliteyi yükselt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Envanteri azalt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" name="Düz Bağlayıcı 13"/>
          <p:cNvCxnSpPr>
            <a:cxnSpLocks/>
          </p:cNvCxnSpPr>
          <p:nvPr/>
        </p:nvCxnSpPr>
        <p:spPr>
          <a:xfrm>
            <a:off x="3594590" y="2886583"/>
            <a:ext cx="2221347" cy="17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>
            <a:cxnSpLocks/>
          </p:cNvCxnSpPr>
          <p:nvPr/>
        </p:nvCxnSpPr>
        <p:spPr>
          <a:xfrm flipV="1">
            <a:off x="5956894" y="2462238"/>
            <a:ext cx="25052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42"/>
          <p:cNvSpPr txBox="1"/>
          <p:nvPr/>
        </p:nvSpPr>
        <p:spPr>
          <a:xfrm>
            <a:off x="3513230" y="1772309"/>
            <a:ext cx="2193630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Öngörü</a:t>
            </a:r>
            <a:r>
              <a:rPr lang="tr-TR" sz="1400" baseline="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GB" sz="1400" baseline="0" dirty="0">
              <a:solidFill>
                <a:schemeClr val="accent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(Predictive) </a:t>
            </a:r>
            <a:r>
              <a:rPr lang="tr-TR" sz="12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tr-TR" sz="1200" baseline="0" dirty="0">
              <a:solidFill>
                <a:srgbClr val="777777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Dönüşüm maliyetlerini azalt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Teslim sürelerini azalt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Hizmet seviyelerini iyileştirin</a:t>
            </a:r>
          </a:p>
        </p:txBody>
      </p:sp>
      <p:sp>
        <p:nvSpPr>
          <p:cNvPr id="17" name="Metin kutusu 43"/>
          <p:cNvSpPr txBox="1"/>
          <p:nvPr/>
        </p:nvSpPr>
        <p:spPr>
          <a:xfrm>
            <a:off x="5956893" y="1312020"/>
            <a:ext cx="2193630" cy="1031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Bilişsel</a:t>
            </a:r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tr-TR" sz="1400" dirty="0" err="1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Cognitive</a:t>
            </a:r>
            <a:r>
              <a:rPr lang="en-GB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tr-TR" sz="1400" dirty="0">
                <a:solidFill>
                  <a:schemeClr val="accent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Marjları</a:t>
            </a: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art</a:t>
            </a:r>
            <a:r>
              <a:rPr lang="en-GB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ırın</a:t>
            </a:r>
            <a:endParaRPr lang="tr-TR" sz="1100" baseline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Fiyatlandırmayı optimize edin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tr-TR" sz="1100" baseline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NPI'yi</a:t>
            </a:r>
            <a:r>
              <a:rPr lang="tr-TR" sz="1100" baseline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geliştirin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Metin kutusu 44"/>
          <p:cNvSpPr txBox="1"/>
          <p:nvPr/>
        </p:nvSpPr>
        <p:spPr>
          <a:xfrm rot="16200000">
            <a:off x="65485" y="2217071"/>
            <a:ext cx="75803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DEĞER 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Metin kutusu 45"/>
          <p:cNvSpPr txBox="1"/>
          <p:nvPr/>
        </p:nvSpPr>
        <p:spPr>
          <a:xfrm>
            <a:off x="7549584" y="4756510"/>
            <a:ext cx="98799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ZAMAN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0" name="Düz Bağlayıcı 19"/>
          <p:cNvCxnSpPr/>
          <p:nvPr/>
        </p:nvCxnSpPr>
        <p:spPr>
          <a:xfrm flipV="1">
            <a:off x="3488453" y="2910349"/>
            <a:ext cx="112766" cy="44013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V="1">
            <a:off x="5815938" y="2457895"/>
            <a:ext cx="140955" cy="45949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Metin kutusu 16"/>
          <p:cNvSpPr txBox="1"/>
          <p:nvPr/>
        </p:nvSpPr>
        <p:spPr>
          <a:xfrm>
            <a:off x="72436" y="60268"/>
            <a:ext cx="9071564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Çözüm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Ortağı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ile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Yol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3200" dirty="0" err="1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Haritanız</a:t>
            </a:r>
            <a:r>
              <a:rPr lang="en-GB" sz="3200" dirty="0">
                <a:solidFill>
                  <a:srgbClr val="59A9E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8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0" y="826245"/>
            <a:ext cx="9144000" cy="485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FabMetrics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Platform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uzun vadede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Endüstri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4.0’ın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tüm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faydalarını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size </a:t>
            </a:r>
            <a:r>
              <a:rPr lang="en-GB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sunar</a:t>
            </a:r>
            <a:r>
              <a:rPr lang="en-GB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661860" y="3101075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Faz</a:t>
            </a:r>
            <a:endParaRPr lang="en-US" sz="1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94079" y="3197370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88752" y="2763481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73151" y="2281433"/>
            <a:ext cx="269032" cy="2617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22401" y="3872409"/>
            <a:ext cx="1131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"Veriyi ve kaynağı tanımla"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653790" y="3895053"/>
            <a:ext cx="100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Bağlan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425195" y="3620266"/>
            <a:ext cx="118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"Neler olduğu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eş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zamanlı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gör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3590986" y="3350486"/>
            <a:ext cx="131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"Sebepleri ve etkileri anla"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871411" y="3260584"/>
            <a:ext cx="130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Olabilecekleri tahmin et</a:t>
            </a:r>
            <a:r>
              <a:rPr lang="tr-TR" sz="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</a:t>
            </a:r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5956893" y="3066761"/>
            <a:ext cx="126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Kendini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optimize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eden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üretim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7278619" y="2897039"/>
            <a:ext cx="125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Yeni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servis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&amp;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iş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modelleri</a:t>
            </a:r>
            <a:r>
              <a:rPr lang="tr-TR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4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2949</Words>
  <Application>Microsoft Office PowerPoint</Application>
  <PresentationFormat>Ekran Gösterisi (16:9)</PresentationFormat>
  <Paragraphs>987</Paragraphs>
  <Slides>61</Slides>
  <Notes>41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71" baseType="lpstr">
      <vt:lpstr>Source Sans Pro Light</vt:lpstr>
      <vt:lpstr>Arimo</vt:lpstr>
      <vt:lpstr>Source Sans Pro</vt:lpstr>
      <vt:lpstr>Ebrima</vt:lpstr>
      <vt:lpstr>Raleway</vt:lpstr>
      <vt:lpstr>Cambria</vt:lpstr>
      <vt:lpstr>Arial</vt:lpstr>
      <vt:lpstr>Wingdings</vt:lpstr>
      <vt:lpstr>Calibri</vt:lpstr>
      <vt:lpstr>Office Theme</vt:lpstr>
      <vt:lpstr>DİJİTAL DÖNÜŞÜM VE 1707 SİPARİŞE DAYALI  AR-GE BİLGİ VE İŞBİRLİĞİ ETKİNLİĞİ </vt:lpstr>
      <vt:lpstr>PowerPoint Sunusu</vt:lpstr>
      <vt:lpstr>Innoppia’dan       FabMetrics </vt:lpstr>
      <vt:lpstr>Mutlu Müşterilerimizden bazıları … </vt:lpstr>
      <vt:lpstr>FabMetrics – Vizyon</vt:lpstr>
      <vt:lpstr>PowerPoint Sunusu</vt:lpstr>
      <vt:lpstr>PowerPoint Sunusu</vt:lpstr>
      <vt:lpstr>PowerPoint Sunusu</vt:lpstr>
      <vt:lpstr>PowerPoint Sunusu</vt:lpstr>
      <vt:lpstr>PowerPoint Sunusu</vt:lpstr>
      <vt:lpstr>Bize ulaşın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Endüstri 4.0 - FabMetrics ürünü</vt:lpstr>
      <vt:lpstr>FabMetrics’den nasıl fayda görürsün?</vt:lpstr>
      <vt:lpstr>Hedef Değer Ağı</vt:lpstr>
      <vt:lpstr>FabMetrics’in örnek ağı: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Çekirdek Ekip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Naim Kenan Hacievliyagil</dc:creator>
  <cp:lastModifiedBy>Şeyma</cp:lastModifiedBy>
  <cp:revision>46</cp:revision>
  <dcterms:modified xsi:type="dcterms:W3CDTF">2021-10-14T06:40:44Z</dcterms:modified>
</cp:coreProperties>
</file>